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5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Lst>
  <p:sldSz cy="6858000" cx="9902825"/>
  <p:notesSz cx="6858000" cy="9144000"/>
  <p:embeddedFontLst>
    <p:embeddedFont>
      <p:font typeface="Cambria Math"/>
      <p:regular r:id="rId9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230">
          <p15:clr>
            <a:srgbClr val="A4A3A4"/>
          </p15:clr>
        </p15:guide>
        <p15:guide id="2" orient="horz" pos="922">
          <p15:clr>
            <a:srgbClr val="A4A3A4"/>
          </p15:clr>
        </p15:guide>
        <p15:guide id="3" orient="horz" pos="1453">
          <p15:clr>
            <a:srgbClr val="A4A3A4"/>
          </p15:clr>
        </p15:guide>
        <p15:guide id="4" pos="3119">
          <p15:clr>
            <a:srgbClr val="A4A3A4"/>
          </p15:clr>
        </p15:guide>
      </p15:sldGuideLst>
    </p:ext>
    <p:ext uri="GoogleSlidesCustomDataVersion2">
      <go:slidesCustomData xmlns:go="http://customooxmlschemas.google.com/" r:id="rId94" roundtripDataSignature="AMtx7mhs3v9jCnDOL1k1exn6a8tK1ExC7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A30BD8A-9BB7-4BCD-BF5D-14C567F860B3}">
  <a:tblStyle styleId="{8A30BD8A-9BB7-4BCD-BF5D-14C567F860B3}" styleName="Table_0">
    <a:wholeTbl>
      <a:tcTxStyle b="off" i="off">
        <a:font>
          <a:latin typeface="Calibri"/>
          <a:ea typeface="Calibri"/>
          <a:cs typeface="Calibri"/>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93B4991-F22D-4818-A82A-C40C3FA4372A}"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230" orient="horz"/>
        <p:guide pos="922" orient="horz"/>
        <p:guide pos="1453" orient="horz"/>
        <p:guide pos="3119"/>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slide" Target="slides/slide77.xml"/><Relationship Id="rId83" Type="http://schemas.openxmlformats.org/officeDocument/2006/relationships/slide" Target="slides/slide76.xml"/><Relationship Id="rId42" Type="http://schemas.openxmlformats.org/officeDocument/2006/relationships/slide" Target="slides/slide35.xml"/><Relationship Id="rId86" Type="http://schemas.openxmlformats.org/officeDocument/2006/relationships/slide" Target="slides/slide79.xml"/><Relationship Id="rId41" Type="http://schemas.openxmlformats.org/officeDocument/2006/relationships/slide" Target="slides/slide34.xml"/><Relationship Id="rId85" Type="http://schemas.openxmlformats.org/officeDocument/2006/relationships/slide" Target="slides/slide78.xml"/><Relationship Id="rId44" Type="http://schemas.openxmlformats.org/officeDocument/2006/relationships/slide" Target="slides/slide37.xml"/><Relationship Id="rId88" Type="http://schemas.openxmlformats.org/officeDocument/2006/relationships/slide" Target="slides/slide81.xml"/><Relationship Id="rId43" Type="http://schemas.openxmlformats.org/officeDocument/2006/relationships/slide" Target="slides/slide36.xml"/><Relationship Id="rId87" Type="http://schemas.openxmlformats.org/officeDocument/2006/relationships/slide" Target="slides/slide80.xml"/><Relationship Id="rId46" Type="http://schemas.openxmlformats.org/officeDocument/2006/relationships/slide" Target="slides/slide39.xml"/><Relationship Id="rId45" Type="http://schemas.openxmlformats.org/officeDocument/2006/relationships/slide" Target="slides/slide38.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slide" Target="slides/slide68.xml"/><Relationship Id="rId30" Type="http://schemas.openxmlformats.org/officeDocument/2006/relationships/slide" Target="slides/slide23.xml"/><Relationship Id="rId74" Type="http://schemas.openxmlformats.org/officeDocument/2006/relationships/slide" Target="slides/slide67.xml"/><Relationship Id="rId33" Type="http://schemas.openxmlformats.org/officeDocument/2006/relationships/slide" Target="slides/slide26.xml"/><Relationship Id="rId77" Type="http://schemas.openxmlformats.org/officeDocument/2006/relationships/slide" Target="slides/slide70.xml"/><Relationship Id="rId32" Type="http://schemas.openxmlformats.org/officeDocument/2006/relationships/slide" Target="slides/slide25.xml"/><Relationship Id="rId76" Type="http://schemas.openxmlformats.org/officeDocument/2006/relationships/slide" Target="slides/slide69.xml"/><Relationship Id="rId35" Type="http://schemas.openxmlformats.org/officeDocument/2006/relationships/slide" Target="slides/slide28.xml"/><Relationship Id="rId79" Type="http://schemas.openxmlformats.org/officeDocument/2006/relationships/slide" Target="slides/slide72.xml"/><Relationship Id="rId34" Type="http://schemas.openxmlformats.org/officeDocument/2006/relationships/slide" Target="slides/slide27.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94" Type="http://customschemas.google.com/relationships/presentationmetadata" Target="metadata"/><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font" Target="fonts/CambriaMath-regular.fntdata"/><Relationship Id="rId92" Type="http://schemas.openxmlformats.org/officeDocument/2006/relationships/slide" Target="slides/slide85.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1:notes"/>
          <p:cNvSpPr/>
          <p:nvPr>
            <p:ph idx="2" type="sldImg"/>
          </p:nvPr>
        </p:nvSpPr>
        <p:spPr>
          <a:xfrm>
            <a:off x="182563" y="539750"/>
            <a:ext cx="6527800" cy="452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 name="Google Shape;69;p1:notes"/>
          <p:cNvSpPr txBox="1"/>
          <p:nvPr>
            <p:ph idx="1" type="body"/>
          </p:nvPr>
        </p:nvSpPr>
        <p:spPr>
          <a:xfrm>
            <a:off x="679768" y="5376929"/>
            <a:ext cx="5438140" cy="380521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 name="Google Shape;70;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Google Shape;242;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43" name="Google Shape;243;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 name="Google Shape;273;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74" name="Google Shape;274;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 name="Google Shape;304;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05" name="Google Shape;305;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1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5" name="Google Shape;335;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36" name="Google Shape;336;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1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 name="Google Shape;366;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67" name="Google Shape;367;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1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 name="Google Shape;397;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98" name="Google Shape;398;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1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8" name="Google Shape;428;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429" name="Google Shape;429;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17: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9" name="Google Shape;459;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460" name="Google Shape;460;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1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2" name="Google Shape;472;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473" name="Google Shape;473;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1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4" name="Google Shape;514;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15" name="Google Shape;515;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 name="Google Shape;7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 name="Google Shape;79;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2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0" name="Google Shape;550;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51" name="Google Shape;551;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2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8" name="Google Shape;578;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79" name="Google Shape;579;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2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3" name="Google Shape;623;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624" name="Google Shape;624;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2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6" name="Google Shape;636;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Nào, hãy tìm hiểu sâu hơn về “tư duy thiết kế”.</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Hãy nhớ rằng điều quan trọng trong tư duy thiết kế không chỉ là về bề ngoài hay cảm nhận.</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Tư duy thiết kế còn lớn hơn thế.</a:t>
            </a:r>
            <a:endParaRPr/>
          </a:p>
        </p:txBody>
      </p:sp>
      <p:sp>
        <p:nvSpPr>
          <p:cNvPr id="637" name="Google Shape;637;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2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5" name="Google Shape;655;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656" name="Google Shape;656;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2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5" name="Google Shape;685;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686" name="Google Shape;686;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2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3" name="Google Shape;723;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724" name="Google Shape;724;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p2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4" name="Google Shape;754;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a:solidFill>
                  <a:schemeClr val="dk1"/>
                </a:solidFill>
                <a:latin typeface="Malgun Gothic"/>
                <a:ea typeface="Malgun Gothic"/>
                <a:cs typeface="Malgun Gothic"/>
                <a:sym typeface="Malgun Gothic"/>
              </a:rPr>
              <a:t>Tư duy cũng giống như một nhà thiết kế, nó có thể thay đổi cách một tổ chức phát triển sản phẩm, dịch vụ, quy trình và chiến lược. IDEO gọi phương pháp này là tư duy thiết kế, nghĩa là kết hợp mong muốn của con người với khả năng của công nghệ và khả năng về kinh tế. Tư duy giúp những người chưa từng học thiết kế cũng có thể sử dụng các công cụ sáng tạo để giải quyết rất nhiều vấn đề.</a:t>
            </a:r>
            <a:endParaRPr/>
          </a:p>
          <a:p>
            <a:pPr indent="0" lvl="0" marL="0" rtl="0" algn="l">
              <a:spcBef>
                <a:spcPts val="0"/>
              </a:spcBef>
              <a:spcAft>
                <a:spcPts val="0"/>
              </a:spcAft>
              <a:buNone/>
            </a:pPr>
            <a:r>
              <a:t/>
            </a:r>
            <a:endParaRPr b="0" i="0" sz="1200">
              <a:solidFill>
                <a:schemeClr val="dk1"/>
              </a:solidFill>
              <a:latin typeface="Malgun Gothic"/>
              <a:ea typeface="Malgun Gothic"/>
              <a:cs typeface="Malgun Gothic"/>
              <a:sym typeface="Malgun Gothic"/>
            </a:endParaRPr>
          </a:p>
        </p:txBody>
      </p:sp>
      <p:sp>
        <p:nvSpPr>
          <p:cNvPr id="755" name="Google Shape;755;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p2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4" name="Google Shape;794;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795" name="Google Shape;795;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p2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7" name="Google Shape;807;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08" name="Google Shape;808;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3: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91" name="Google Shape;91;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3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0" name="Google Shape;820;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21" name="Google Shape;821;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p3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7" name="Google Shape;837;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38" name="Google Shape;838;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p3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2" name="Google Shape;852;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200"/>
              <a:buFont typeface="Malgun Gothic"/>
              <a:buNone/>
            </a:pPr>
            <a:r>
              <a:t/>
            </a:r>
            <a:endParaRPr sz="1200">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53" name="Google Shape;853;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p3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2" name="Google Shape;882;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83" name="Google Shape;883;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p3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5" name="Google Shape;895;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96" name="Google Shape;896;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p3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8" name="Google Shape;908;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909" name="Google Shape;909;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p3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1" name="Google Shape;921;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22" name="Google Shape;922;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p3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1" name="Google Shape;961;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62" name="Google Shape;962;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3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86" name="Google Shape;986;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p3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8" name="Google Shape;998;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99" name="Google Shape;999;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04" name="Google Shape;104;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p4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1" name="Google Shape;1011;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012" name="Google Shape;1012;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p4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4" name="Google Shape;1024;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025" name="Google Shape;1025;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p4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7" name="Google Shape;1037;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038" name="Google Shape;1038;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p4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1" name="Google Shape;1061;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062" name="Google Shape;1062;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p4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0" name="Google Shape;1080;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081" name="Google Shape;1081;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p4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3" name="Google Shape;1093;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094" name="Google Shape;1094;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p4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6" name="Google Shape;1106;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107" name="Google Shape;1107;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p4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9" name="Google Shape;1129;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130" name="Google Shape;1130;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p4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3" name="Google Shape;1153;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154" name="Google Shape;1154;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p4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2" name="Google Shape;1182;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183" name="Google Shape;1183;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27" name="Google Shape;127;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p5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7" name="Google Shape;1207;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208" name="Google Shape;1208;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p5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0" name="Google Shape;1220;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221" name="Google Shape;1221;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p5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4" name="Google Shape;1234;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235" name="Google Shape;1235;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p5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7" name="Google Shape;1247;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248" name="Google Shape;1248;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p5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1" name="Google Shape;1261;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262" name="Google Shape;1262;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p5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4" name="Google Shape;1274;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275" name="Google Shape;1275;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p5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7" name="Google Shape;1287;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288" name="Google Shape;1288;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p5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0" name="Google Shape;1300;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301" name="Google Shape;1301;p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p5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6" name="Google Shape;1356;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357" name="Google Shape;1357;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p5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6" name="Google Shape;1406;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407" name="Google Shape;1407;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 name="Google Shape;141;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42" name="Google Shape;142;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p6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4" name="Google Shape;1434;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435" name="Google Shape;1435;p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p6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9" name="Google Shape;1459;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460" name="Google Shape;1460;p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p6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2" name="Google Shape;1472;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473" name="Google Shape;1473;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p6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5" name="Google Shape;1485;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486" name="Google Shape;1486;p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p6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9" name="Google Shape;1499;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500" name="Google Shape;1500;p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p6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8" name="Google Shape;1528;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529" name="Google Shape;1529;p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6" name="Shape 1616"/>
        <p:cNvGrpSpPr/>
        <p:nvPr/>
      </p:nvGrpSpPr>
      <p:grpSpPr>
        <a:xfrm>
          <a:off x="0" y="0"/>
          <a:ext cx="0" cy="0"/>
          <a:chOff x="0" y="0"/>
          <a:chExt cx="0" cy="0"/>
        </a:xfrm>
      </p:grpSpPr>
      <p:sp>
        <p:nvSpPr>
          <p:cNvPr id="1617" name="Google Shape;1617;p6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8" name="Google Shape;1618;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619" name="Google Shape;1619;p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9" name="Shape 1629"/>
        <p:cNvGrpSpPr/>
        <p:nvPr/>
      </p:nvGrpSpPr>
      <p:grpSpPr>
        <a:xfrm>
          <a:off x="0" y="0"/>
          <a:ext cx="0" cy="0"/>
          <a:chOff x="0" y="0"/>
          <a:chExt cx="0" cy="0"/>
        </a:xfrm>
      </p:grpSpPr>
      <p:sp>
        <p:nvSpPr>
          <p:cNvPr id="1630" name="Google Shape;1630;p6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1" name="Google Shape;1631;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632" name="Google Shape;1632;p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p6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4" name="Google Shape;1644;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645" name="Google Shape;1645;p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3" name="Shape 1663"/>
        <p:cNvGrpSpPr/>
        <p:nvPr/>
      </p:nvGrpSpPr>
      <p:grpSpPr>
        <a:xfrm>
          <a:off x="0" y="0"/>
          <a:ext cx="0" cy="0"/>
          <a:chOff x="0" y="0"/>
          <a:chExt cx="0" cy="0"/>
        </a:xfrm>
      </p:grpSpPr>
      <p:sp>
        <p:nvSpPr>
          <p:cNvPr id="1664" name="Google Shape;1664;p6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5" name="Google Shape;1665;p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666" name="Google Shape;1666;p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74" name="Google Shape;174;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6" name="Shape 1676"/>
        <p:cNvGrpSpPr/>
        <p:nvPr/>
      </p:nvGrpSpPr>
      <p:grpSpPr>
        <a:xfrm>
          <a:off x="0" y="0"/>
          <a:ext cx="0" cy="0"/>
          <a:chOff x="0" y="0"/>
          <a:chExt cx="0" cy="0"/>
        </a:xfrm>
      </p:grpSpPr>
      <p:sp>
        <p:nvSpPr>
          <p:cNvPr id="1677" name="Google Shape;1677;p7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8" name="Google Shape;1678;p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679" name="Google Shape;1679;p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p7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2" name="Google Shape;1692;p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693" name="Google Shape;1693;p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3" name="Shape 1703"/>
        <p:cNvGrpSpPr/>
        <p:nvPr/>
      </p:nvGrpSpPr>
      <p:grpSpPr>
        <a:xfrm>
          <a:off x="0" y="0"/>
          <a:ext cx="0" cy="0"/>
          <a:chOff x="0" y="0"/>
          <a:chExt cx="0" cy="0"/>
        </a:xfrm>
      </p:grpSpPr>
      <p:sp>
        <p:nvSpPr>
          <p:cNvPr id="1704" name="Google Shape;1704;p7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5" name="Google Shape;1705;p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706" name="Google Shape;1706;p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6" name="Shape 1716"/>
        <p:cNvGrpSpPr/>
        <p:nvPr/>
      </p:nvGrpSpPr>
      <p:grpSpPr>
        <a:xfrm>
          <a:off x="0" y="0"/>
          <a:ext cx="0" cy="0"/>
          <a:chOff x="0" y="0"/>
          <a:chExt cx="0" cy="0"/>
        </a:xfrm>
      </p:grpSpPr>
      <p:sp>
        <p:nvSpPr>
          <p:cNvPr id="1717" name="Google Shape;1717;p7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8" name="Google Shape;1718;p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719" name="Google Shape;1719;p7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9" name="Shape 1729"/>
        <p:cNvGrpSpPr/>
        <p:nvPr/>
      </p:nvGrpSpPr>
      <p:grpSpPr>
        <a:xfrm>
          <a:off x="0" y="0"/>
          <a:ext cx="0" cy="0"/>
          <a:chOff x="0" y="0"/>
          <a:chExt cx="0" cy="0"/>
        </a:xfrm>
      </p:grpSpPr>
      <p:sp>
        <p:nvSpPr>
          <p:cNvPr id="1730" name="Google Shape;1730;p7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1" name="Google Shape;1731;p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732" name="Google Shape;1732;p7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3" name="Shape 1743"/>
        <p:cNvGrpSpPr/>
        <p:nvPr/>
      </p:nvGrpSpPr>
      <p:grpSpPr>
        <a:xfrm>
          <a:off x="0" y="0"/>
          <a:ext cx="0" cy="0"/>
          <a:chOff x="0" y="0"/>
          <a:chExt cx="0" cy="0"/>
        </a:xfrm>
      </p:grpSpPr>
      <p:sp>
        <p:nvSpPr>
          <p:cNvPr id="1744" name="Google Shape;1744;p7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5" name="Google Shape;1745;p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746" name="Google Shape;1746;p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8" name="Shape 1768"/>
        <p:cNvGrpSpPr/>
        <p:nvPr/>
      </p:nvGrpSpPr>
      <p:grpSpPr>
        <a:xfrm>
          <a:off x="0" y="0"/>
          <a:ext cx="0" cy="0"/>
          <a:chOff x="0" y="0"/>
          <a:chExt cx="0" cy="0"/>
        </a:xfrm>
      </p:grpSpPr>
      <p:sp>
        <p:nvSpPr>
          <p:cNvPr id="1769" name="Google Shape;1769;p7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0" name="Google Shape;1770;p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771" name="Google Shape;1771;p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1" name="Shape 1781"/>
        <p:cNvGrpSpPr/>
        <p:nvPr/>
      </p:nvGrpSpPr>
      <p:grpSpPr>
        <a:xfrm>
          <a:off x="0" y="0"/>
          <a:ext cx="0" cy="0"/>
          <a:chOff x="0" y="0"/>
          <a:chExt cx="0" cy="0"/>
        </a:xfrm>
      </p:grpSpPr>
      <p:sp>
        <p:nvSpPr>
          <p:cNvPr id="1782" name="Google Shape;1782;p7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3" name="Google Shape;1783;p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784" name="Google Shape;1784;p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4" name="Shape 1794"/>
        <p:cNvGrpSpPr/>
        <p:nvPr/>
      </p:nvGrpSpPr>
      <p:grpSpPr>
        <a:xfrm>
          <a:off x="0" y="0"/>
          <a:ext cx="0" cy="0"/>
          <a:chOff x="0" y="0"/>
          <a:chExt cx="0" cy="0"/>
        </a:xfrm>
      </p:grpSpPr>
      <p:sp>
        <p:nvSpPr>
          <p:cNvPr id="1795" name="Google Shape;1795;p7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6" name="Google Shape;1796;p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797" name="Google Shape;1797;p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8" name="Shape 1808"/>
        <p:cNvGrpSpPr/>
        <p:nvPr/>
      </p:nvGrpSpPr>
      <p:grpSpPr>
        <a:xfrm>
          <a:off x="0" y="0"/>
          <a:ext cx="0" cy="0"/>
          <a:chOff x="0" y="0"/>
          <a:chExt cx="0" cy="0"/>
        </a:xfrm>
      </p:grpSpPr>
      <p:sp>
        <p:nvSpPr>
          <p:cNvPr id="1809" name="Google Shape;1809;p7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0" name="Google Shape;1810;p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811" name="Google Shape;1811;p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Google Shape;204;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05" name="Google Shape;205;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1" name="Shape 1821"/>
        <p:cNvGrpSpPr/>
        <p:nvPr/>
      </p:nvGrpSpPr>
      <p:grpSpPr>
        <a:xfrm>
          <a:off x="0" y="0"/>
          <a:ext cx="0" cy="0"/>
          <a:chOff x="0" y="0"/>
          <a:chExt cx="0" cy="0"/>
        </a:xfrm>
      </p:grpSpPr>
      <p:sp>
        <p:nvSpPr>
          <p:cNvPr id="1822" name="Google Shape;1822;p8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3" name="Google Shape;1823;p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824" name="Google Shape;1824;p8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4" name="Shape 1834"/>
        <p:cNvGrpSpPr/>
        <p:nvPr/>
      </p:nvGrpSpPr>
      <p:grpSpPr>
        <a:xfrm>
          <a:off x="0" y="0"/>
          <a:ext cx="0" cy="0"/>
          <a:chOff x="0" y="0"/>
          <a:chExt cx="0" cy="0"/>
        </a:xfrm>
      </p:grpSpPr>
      <p:sp>
        <p:nvSpPr>
          <p:cNvPr id="1835" name="Google Shape;1835;p8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6" name="Google Shape;1836;p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837" name="Google Shape;1837;p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7" name="Shape 1847"/>
        <p:cNvGrpSpPr/>
        <p:nvPr/>
      </p:nvGrpSpPr>
      <p:grpSpPr>
        <a:xfrm>
          <a:off x="0" y="0"/>
          <a:ext cx="0" cy="0"/>
          <a:chOff x="0" y="0"/>
          <a:chExt cx="0" cy="0"/>
        </a:xfrm>
      </p:grpSpPr>
      <p:sp>
        <p:nvSpPr>
          <p:cNvPr id="1848" name="Google Shape;1848;p8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9" name="Google Shape;1849;p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850" name="Google Shape;1850;p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0" name="Shape 1860"/>
        <p:cNvGrpSpPr/>
        <p:nvPr/>
      </p:nvGrpSpPr>
      <p:grpSpPr>
        <a:xfrm>
          <a:off x="0" y="0"/>
          <a:ext cx="0" cy="0"/>
          <a:chOff x="0" y="0"/>
          <a:chExt cx="0" cy="0"/>
        </a:xfrm>
      </p:grpSpPr>
      <p:sp>
        <p:nvSpPr>
          <p:cNvPr id="1861" name="Google Shape;1861;p8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2" name="Google Shape;1862;p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863" name="Google Shape;1863;p8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3" name="Shape 1873"/>
        <p:cNvGrpSpPr/>
        <p:nvPr/>
      </p:nvGrpSpPr>
      <p:grpSpPr>
        <a:xfrm>
          <a:off x="0" y="0"/>
          <a:ext cx="0" cy="0"/>
          <a:chOff x="0" y="0"/>
          <a:chExt cx="0" cy="0"/>
        </a:xfrm>
      </p:grpSpPr>
      <p:sp>
        <p:nvSpPr>
          <p:cNvPr id="1874" name="Google Shape;1874;p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5" name="Google Shape;1875;p8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4" name="Shape 1884"/>
        <p:cNvGrpSpPr/>
        <p:nvPr/>
      </p:nvGrpSpPr>
      <p:grpSpPr>
        <a:xfrm>
          <a:off x="0" y="0"/>
          <a:ext cx="0" cy="0"/>
          <a:chOff x="0" y="0"/>
          <a:chExt cx="0" cy="0"/>
        </a:xfrm>
      </p:grpSpPr>
      <p:sp>
        <p:nvSpPr>
          <p:cNvPr id="1885" name="Google Shape;1885;p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6" name="Google Shape;1886;p8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30" name="Google Shape;230;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 Id="rId3"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1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Front Cover">
  <p:cSld name="1_Front Cover">
    <p:bg>
      <p:bgPr>
        <a:solidFill>
          <a:srgbClr val="F2F2F2"/>
        </a:solidFill>
      </p:bgPr>
    </p:bg>
    <p:spTree>
      <p:nvGrpSpPr>
        <p:cNvPr id="10" name="Shape 10"/>
        <p:cNvGrpSpPr/>
        <p:nvPr/>
      </p:nvGrpSpPr>
      <p:grpSpPr>
        <a:xfrm>
          <a:off x="0" y="0"/>
          <a:ext cx="0" cy="0"/>
          <a:chOff x="0" y="0"/>
          <a:chExt cx="0" cy="0"/>
        </a:xfrm>
      </p:grpSpPr>
      <p:pic>
        <p:nvPicPr>
          <p:cNvPr id="11" name="Google Shape;11;p87"/>
          <p:cNvPicPr preferRelativeResize="0"/>
          <p:nvPr/>
        </p:nvPicPr>
        <p:blipFill rotWithShape="1">
          <a:blip r:embed="rId2">
            <a:alphaModFix/>
          </a:blip>
          <a:srcRect b="0" l="0" r="0" t="0"/>
          <a:stretch/>
        </p:blipFill>
        <p:spPr>
          <a:xfrm>
            <a:off x="0" y="0"/>
            <a:ext cx="9902825" cy="6858000"/>
          </a:xfrm>
          <a:prstGeom prst="rect">
            <a:avLst/>
          </a:prstGeom>
          <a:noFill/>
          <a:ln>
            <a:noFill/>
          </a:ln>
        </p:spPr>
      </p:pic>
      <p:sp>
        <p:nvSpPr>
          <p:cNvPr id="12" name="Google Shape;12;p87"/>
          <p:cNvSpPr/>
          <p:nvPr/>
        </p:nvSpPr>
        <p:spPr>
          <a:xfrm>
            <a:off x="449468" y="450000"/>
            <a:ext cx="1282022"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Calibri"/>
              <a:buNone/>
            </a:pPr>
            <a:r>
              <a:t/>
            </a:r>
            <a:endParaRPr b="0" i="0" sz="1959" u="none" cap="none" strike="noStrike">
              <a:solidFill>
                <a:schemeClr val="dk1"/>
              </a:solidFill>
              <a:latin typeface="Calibri"/>
              <a:ea typeface="Calibri"/>
              <a:cs typeface="Calibri"/>
              <a:sym typeface="Calibri"/>
            </a:endParaRPr>
          </a:p>
        </p:txBody>
      </p:sp>
      <p:pic>
        <p:nvPicPr>
          <p:cNvPr id="13" name="Google Shape;13;p87"/>
          <p:cNvPicPr preferRelativeResize="0"/>
          <p:nvPr/>
        </p:nvPicPr>
        <p:blipFill rotWithShape="1">
          <a:blip r:embed="rId3">
            <a:alphaModFix/>
          </a:blip>
          <a:srcRect b="0" l="0" r="0" t="0"/>
          <a:stretch/>
        </p:blipFill>
        <p:spPr>
          <a:xfrm>
            <a:off x="4265631" y="6141164"/>
            <a:ext cx="1371564" cy="450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ody">
  <p:cSld name="1_Body">
    <p:bg>
      <p:bgPr>
        <a:solidFill>
          <a:srgbClr val="F2F2F2"/>
        </a:solidFill>
      </p:bgPr>
    </p:bg>
    <p:spTree>
      <p:nvGrpSpPr>
        <p:cNvPr id="55" name="Shape 55"/>
        <p:cNvGrpSpPr/>
        <p:nvPr/>
      </p:nvGrpSpPr>
      <p:grpSpPr>
        <a:xfrm>
          <a:off x="0" y="0"/>
          <a:ext cx="0" cy="0"/>
          <a:chOff x="0" y="0"/>
          <a:chExt cx="0" cy="0"/>
        </a:xfrm>
      </p:grpSpPr>
      <p:pic>
        <p:nvPicPr>
          <p:cNvPr id="56" name="Google Shape;56;p97"/>
          <p:cNvPicPr preferRelativeResize="0"/>
          <p:nvPr/>
        </p:nvPicPr>
        <p:blipFill rotWithShape="1">
          <a:blip r:embed="rId2">
            <a:alphaModFix/>
          </a:blip>
          <a:srcRect b="0" l="0" r="0" t="0"/>
          <a:stretch/>
        </p:blipFill>
        <p:spPr>
          <a:xfrm>
            <a:off x="0" y="0"/>
            <a:ext cx="9902825" cy="6858000"/>
          </a:xfrm>
          <a:prstGeom prst="rect">
            <a:avLst/>
          </a:prstGeom>
          <a:noFill/>
          <a:ln>
            <a:noFill/>
          </a:ln>
        </p:spPr>
      </p:pic>
      <p:sp>
        <p:nvSpPr>
          <p:cNvPr id="57" name="Google Shape;57;p97"/>
          <p:cNvSpPr/>
          <p:nvPr/>
        </p:nvSpPr>
        <p:spPr>
          <a:xfrm>
            <a:off x="449468" y="450000"/>
            <a:ext cx="1282022"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959">
              <a:solidFill>
                <a:srgbClr val="000000"/>
              </a:solidFill>
              <a:latin typeface="Calibri"/>
              <a:ea typeface="Calibri"/>
              <a:cs typeface="Calibri"/>
              <a:sym typeface="Calibri"/>
            </a:endParaRPr>
          </a:p>
        </p:txBody>
      </p:sp>
      <p:pic>
        <p:nvPicPr>
          <p:cNvPr id="58" name="Google Shape;58;p97"/>
          <p:cNvPicPr preferRelativeResize="0"/>
          <p:nvPr/>
        </p:nvPicPr>
        <p:blipFill rotWithShape="1">
          <a:blip r:embed="rId3">
            <a:alphaModFix/>
          </a:blip>
          <a:srcRect b="0" l="0" r="0" t="0"/>
          <a:stretch/>
        </p:blipFill>
        <p:spPr>
          <a:xfrm>
            <a:off x="4265631" y="6141164"/>
            <a:ext cx="1371564" cy="4500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Cover">
  <p:cSld name="Front Cover">
    <p:bg>
      <p:bgPr>
        <a:solidFill>
          <a:srgbClr val="F2F2F2"/>
        </a:solidFill>
      </p:bgPr>
    </p:bg>
    <p:spTree>
      <p:nvGrpSpPr>
        <p:cNvPr id="59" name="Shape 59"/>
        <p:cNvGrpSpPr/>
        <p:nvPr/>
      </p:nvGrpSpPr>
      <p:grpSpPr>
        <a:xfrm>
          <a:off x="0" y="0"/>
          <a:ext cx="0" cy="0"/>
          <a:chOff x="0" y="0"/>
          <a:chExt cx="0" cy="0"/>
        </a:xfrm>
      </p:grpSpPr>
      <p:pic>
        <p:nvPicPr>
          <p:cNvPr id="60" name="Google Shape;60;p98"/>
          <p:cNvPicPr preferRelativeResize="0"/>
          <p:nvPr/>
        </p:nvPicPr>
        <p:blipFill rotWithShape="1">
          <a:blip r:embed="rId2">
            <a:alphaModFix/>
          </a:blip>
          <a:srcRect b="0" l="0" r="0" t="0"/>
          <a:stretch/>
        </p:blipFill>
        <p:spPr>
          <a:xfrm>
            <a:off x="0" y="0"/>
            <a:ext cx="9902825" cy="6858000"/>
          </a:xfrm>
          <a:prstGeom prst="rect">
            <a:avLst/>
          </a:prstGeom>
          <a:noFill/>
          <a:ln>
            <a:noFill/>
          </a:ln>
        </p:spPr>
      </p:pic>
      <p:sp>
        <p:nvSpPr>
          <p:cNvPr id="61" name="Google Shape;61;p98"/>
          <p:cNvSpPr/>
          <p:nvPr/>
        </p:nvSpPr>
        <p:spPr>
          <a:xfrm>
            <a:off x="449468" y="450000"/>
            <a:ext cx="1282022"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959">
              <a:solidFill>
                <a:srgbClr val="000000"/>
              </a:solidFill>
              <a:latin typeface="Calibri"/>
              <a:ea typeface="Calibri"/>
              <a:cs typeface="Calibri"/>
              <a:sym typeface="Calibri"/>
            </a:endParaRPr>
          </a:p>
        </p:txBody>
      </p:sp>
      <p:pic>
        <p:nvPicPr>
          <p:cNvPr id="62" name="Google Shape;62;p98"/>
          <p:cNvPicPr preferRelativeResize="0"/>
          <p:nvPr/>
        </p:nvPicPr>
        <p:blipFill rotWithShape="1">
          <a:blip r:embed="rId3">
            <a:alphaModFix/>
          </a:blip>
          <a:srcRect b="0" l="0" r="0" t="0"/>
          <a:stretch/>
        </p:blipFill>
        <p:spPr>
          <a:xfrm>
            <a:off x="4265631" y="6141164"/>
            <a:ext cx="1371564" cy="4500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Front Cover">
  <p:cSld name="1_Front Cover">
    <p:bg>
      <p:bgPr>
        <a:solidFill>
          <a:srgbClr val="F2F2F2"/>
        </a:solidFill>
      </p:bgPr>
    </p:bg>
    <p:spTree>
      <p:nvGrpSpPr>
        <p:cNvPr id="63" name="Shape 63"/>
        <p:cNvGrpSpPr/>
        <p:nvPr/>
      </p:nvGrpSpPr>
      <p:grpSpPr>
        <a:xfrm>
          <a:off x="0" y="0"/>
          <a:ext cx="0" cy="0"/>
          <a:chOff x="0" y="0"/>
          <a:chExt cx="0" cy="0"/>
        </a:xfrm>
      </p:grpSpPr>
      <p:pic>
        <p:nvPicPr>
          <p:cNvPr id="64" name="Google Shape;64;p99"/>
          <p:cNvPicPr preferRelativeResize="0"/>
          <p:nvPr/>
        </p:nvPicPr>
        <p:blipFill rotWithShape="1">
          <a:blip r:embed="rId2">
            <a:alphaModFix/>
          </a:blip>
          <a:srcRect b="0" l="0" r="0" t="0"/>
          <a:stretch/>
        </p:blipFill>
        <p:spPr>
          <a:xfrm>
            <a:off x="0" y="0"/>
            <a:ext cx="9902825" cy="6858000"/>
          </a:xfrm>
          <a:prstGeom prst="rect">
            <a:avLst/>
          </a:prstGeom>
          <a:noFill/>
          <a:ln>
            <a:noFill/>
          </a:ln>
        </p:spPr>
      </p:pic>
      <p:sp>
        <p:nvSpPr>
          <p:cNvPr id="65" name="Google Shape;65;p99"/>
          <p:cNvSpPr/>
          <p:nvPr/>
        </p:nvSpPr>
        <p:spPr>
          <a:xfrm>
            <a:off x="449468" y="450000"/>
            <a:ext cx="1282022"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959">
              <a:solidFill>
                <a:srgbClr val="000000"/>
              </a:solidFill>
              <a:latin typeface="Calibri"/>
              <a:ea typeface="Calibri"/>
              <a:cs typeface="Calibri"/>
              <a:sym typeface="Calibri"/>
            </a:endParaRPr>
          </a:p>
        </p:txBody>
      </p:sp>
      <p:pic>
        <p:nvPicPr>
          <p:cNvPr id="66" name="Google Shape;66;p99"/>
          <p:cNvPicPr preferRelativeResize="0"/>
          <p:nvPr/>
        </p:nvPicPr>
        <p:blipFill rotWithShape="1">
          <a:blip r:embed="rId3">
            <a:alphaModFix/>
          </a:blip>
          <a:srcRect b="0" l="0" r="0" t="0"/>
          <a:stretch/>
        </p:blipFill>
        <p:spPr>
          <a:xfrm>
            <a:off x="4265631" y="6141164"/>
            <a:ext cx="1371564" cy="450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2">
  <p:cSld name="2_Table of Contents2">
    <p:spTree>
      <p:nvGrpSpPr>
        <p:cNvPr id="14" name="Shape 14"/>
        <p:cNvGrpSpPr/>
        <p:nvPr/>
      </p:nvGrpSpPr>
      <p:grpSpPr>
        <a:xfrm>
          <a:off x="0" y="0"/>
          <a:ext cx="0" cy="0"/>
          <a:chOff x="0" y="0"/>
          <a:chExt cx="0" cy="0"/>
        </a:xfrm>
      </p:grpSpPr>
      <p:pic>
        <p:nvPicPr>
          <p:cNvPr id="15" name="Google Shape;15;p88"/>
          <p:cNvPicPr preferRelativeResize="0"/>
          <p:nvPr/>
        </p:nvPicPr>
        <p:blipFill rotWithShape="1">
          <a:blip r:embed="rId2">
            <a:alphaModFix/>
          </a:blip>
          <a:srcRect b="0" l="0" r="0" t="0"/>
          <a:stretch/>
        </p:blipFill>
        <p:spPr>
          <a:xfrm>
            <a:off x="0" y="0"/>
            <a:ext cx="9902825" cy="6858000"/>
          </a:xfrm>
          <a:prstGeom prst="rect">
            <a:avLst/>
          </a:prstGeom>
          <a:noFill/>
          <a:ln>
            <a:noFill/>
          </a:ln>
        </p:spPr>
      </p:pic>
      <p:cxnSp>
        <p:nvCxnSpPr>
          <p:cNvPr id="16" name="Google Shape;16;p88"/>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17" name="Google Shape;17;p88"/>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18" name="Google Shape;18;p88"/>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100" u="none" cap="none" strike="noStrike">
                <a:solidFill>
                  <a:srgbClr val="7F7F7F"/>
                </a:solidFill>
                <a:latin typeface="Arial"/>
                <a:ea typeface="Arial"/>
                <a:cs typeface="Arial"/>
                <a:sym typeface="Arial"/>
              </a:rPr>
              <a:t>Samsung Innovation Campus</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19" name="Shape 19"/>
        <p:cNvGrpSpPr/>
        <p:nvPr/>
      </p:nvGrpSpPr>
      <p:grpSpPr>
        <a:xfrm>
          <a:off x="0" y="0"/>
          <a:ext cx="0" cy="0"/>
          <a:chOff x="0" y="0"/>
          <a:chExt cx="0" cy="0"/>
        </a:xfrm>
      </p:grpSpPr>
      <p:pic>
        <p:nvPicPr>
          <p:cNvPr id="20" name="Google Shape;20;p89"/>
          <p:cNvPicPr preferRelativeResize="0"/>
          <p:nvPr/>
        </p:nvPicPr>
        <p:blipFill rotWithShape="1">
          <a:blip r:embed="rId2">
            <a:alphaModFix/>
          </a:blip>
          <a:srcRect b="0" l="0" r="0" t="0"/>
          <a:stretch/>
        </p:blipFill>
        <p:spPr>
          <a:xfrm>
            <a:off x="0" y="0"/>
            <a:ext cx="9902825" cy="6858000"/>
          </a:xfrm>
          <a:prstGeom prst="rect">
            <a:avLst/>
          </a:prstGeom>
          <a:noFill/>
          <a:ln>
            <a:noFill/>
          </a:ln>
        </p:spPr>
      </p:pic>
      <p:cxnSp>
        <p:nvCxnSpPr>
          <p:cNvPr id="21" name="Google Shape;21;p89"/>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22" name="Google Shape;22;p89"/>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23" name="Google Shape;23;p89"/>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100" u="none" cap="none" strike="noStrike">
                <a:solidFill>
                  <a:srgbClr val="7F7F7F"/>
                </a:solidFill>
                <a:latin typeface="Arial"/>
                <a:ea typeface="Arial"/>
                <a:cs typeface="Arial"/>
                <a:sym typeface="Arial"/>
              </a:rPr>
              <a:t>Samsung Innovation Campus</a:t>
            </a:r>
            <a:endParaRPr/>
          </a:p>
        </p:txBody>
      </p:sp>
      <p:sp>
        <p:nvSpPr>
          <p:cNvPr id="24" name="Google Shape;24;p89"/>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0" i="0" lang="en-US" sz="900" u="none" cap="none" strike="noStrike">
                <a:solidFill>
                  <a:srgbClr val="7F7F7F"/>
                </a:solidFill>
                <a:latin typeface="Arial"/>
                <a:ea typeface="Arial"/>
                <a:cs typeface="Arial"/>
                <a:sym typeface="Arial"/>
              </a:rPr>
              <a:t>Chương 10. Bắt đầu một dự án AI</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Time Slide">
  <p:cSld name="Break Time Slide">
    <p:spTree>
      <p:nvGrpSpPr>
        <p:cNvPr id="25" name="Shape 2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27" name="Shape 27"/>
        <p:cNvGrpSpPr/>
        <p:nvPr/>
      </p:nvGrpSpPr>
      <p:grpSpPr>
        <a:xfrm>
          <a:off x="0" y="0"/>
          <a:ext cx="0" cy="0"/>
          <a:chOff x="0" y="0"/>
          <a:chExt cx="0" cy="0"/>
        </a:xfrm>
      </p:grpSpPr>
      <p:pic>
        <p:nvPicPr>
          <p:cNvPr id="28" name="Google Shape;28;p91"/>
          <p:cNvPicPr preferRelativeResize="0"/>
          <p:nvPr/>
        </p:nvPicPr>
        <p:blipFill rotWithShape="1">
          <a:blip r:embed="rId2">
            <a:alphaModFix/>
          </a:blip>
          <a:srcRect b="0" l="0" r="0" t="0"/>
          <a:stretch/>
        </p:blipFill>
        <p:spPr>
          <a:xfrm>
            <a:off x="0" y="0"/>
            <a:ext cx="9902825" cy="6858000"/>
          </a:xfrm>
          <a:prstGeom prst="rect">
            <a:avLst/>
          </a:prstGeom>
          <a:noFill/>
          <a:ln>
            <a:noFill/>
          </a:ln>
        </p:spPr>
      </p:pic>
      <p:cxnSp>
        <p:nvCxnSpPr>
          <p:cNvPr id="29" name="Google Shape;29;p91"/>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30" name="Google Shape;30;p91"/>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31" name="Google Shape;31;p91"/>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100" u="none" cap="none" strike="noStrike">
                <a:solidFill>
                  <a:srgbClr val="7F7F7F"/>
                </a:solidFill>
                <a:latin typeface="Arial"/>
                <a:ea typeface="Arial"/>
                <a:cs typeface="Arial"/>
                <a:sym typeface="Arial"/>
              </a:rPr>
              <a:t>Samsung Innovation Campus</a:t>
            </a:r>
            <a:endParaRPr/>
          </a:p>
        </p:txBody>
      </p:sp>
      <p:sp>
        <p:nvSpPr>
          <p:cNvPr id="32" name="Google Shape;32;p91"/>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0" i="0" lang="en-US" sz="900" u="none" cap="none" strike="noStrike">
                <a:solidFill>
                  <a:srgbClr val="7F7F7F"/>
                </a:solidFill>
                <a:latin typeface="Arial"/>
                <a:ea typeface="Arial"/>
                <a:cs typeface="Arial"/>
                <a:sym typeface="Arial"/>
              </a:rPr>
              <a:t>Chương 10. Bắt đầu một dự án AI</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33" name="Shape 33"/>
        <p:cNvGrpSpPr/>
        <p:nvPr/>
      </p:nvGrpSpPr>
      <p:grpSpPr>
        <a:xfrm>
          <a:off x="0" y="0"/>
          <a:ext cx="0" cy="0"/>
          <a:chOff x="0" y="0"/>
          <a:chExt cx="0" cy="0"/>
        </a:xfrm>
      </p:grpSpPr>
      <p:pic>
        <p:nvPicPr>
          <p:cNvPr id="34" name="Google Shape;34;p92"/>
          <p:cNvPicPr preferRelativeResize="0"/>
          <p:nvPr/>
        </p:nvPicPr>
        <p:blipFill rotWithShape="1">
          <a:blip r:embed="rId2">
            <a:alphaModFix/>
          </a:blip>
          <a:srcRect b="0" l="0" r="0" t="0"/>
          <a:stretch/>
        </p:blipFill>
        <p:spPr>
          <a:xfrm>
            <a:off x="0" y="0"/>
            <a:ext cx="9902825" cy="6858000"/>
          </a:xfrm>
          <a:prstGeom prst="rect">
            <a:avLst/>
          </a:prstGeom>
          <a:noFill/>
          <a:ln>
            <a:noFill/>
          </a:ln>
        </p:spPr>
      </p:pic>
      <p:cxnSp>
        <p:nvCxnSpPr>
          <p:cNvPr id="35" name="Google Shape;35;p92"/>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36" name="Google Shape;36;p92"/>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37" name="Google Shape;37;p92"/>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100">
                <a:solidFill>
                  <a:srgbClr val="7F7F7F"/>
                </a:solidFill>
                <a:latin typeface="Arial"/>
                <a:ea typeface="Arial"/>
                <a:cs typeface="Arial"/>
                <a:sym typeface="Arial"/>
              </a:rPr>
              <a:t>Samsung Innovation Campus</a:t>
            </a:r>
            <a:endParaRPr/>
          </a:p>
        </p:txBody>
      </p:sp>
      <p:sp>
        <p:nvSpPr>
          <p:cNvPr id="38" name="Google Shape;38;p92"/>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900">
                <a:solidFill>
                  <a:srgbClr val="7F7F7F"/>
                </a:solidFill>
                <a:latin typeface="Arial"/>
                <a:ea typeface="Arial"/>
                <a:cs typeface="Arial"/>
                <a:sym typeface="Arial"/>
              </a:rPr>
              <a:t>Chương 10. Bắt đầu một dự án AI</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st" type="blank">
  <p:cSld name="BLANK">
    <p:spTree>
      <p:nvGrpSpPr>
        <p:cNvPr id="39" name="Shape 39"/>
        <p:cNvGrpSpPr/>
        <p:nvPr/>
      </p:nvGrpSpPr>
      <p:grpSpPr>
        <a:xfrm>
          <a:off x="0" y="0"/>
          <a:ext cx="0" cy="0"/>
          <a:chOff x="0" y="0"/>
          <a:chExt cx="0" cy="0"/>
        </a:xfrm>
      </p:grpSpPr>
      <p:pic>
        <p:nvPicPr>
          <p:cNvPr id="40" name="Google Shape;40;p94"/>
          <p:cNvPicPr preferRelativeResize="0"/>
          <p:nvPr/>
        </p:nvPicPr>
        <p:blipFill rotWithShape="1">
          <a:blip r:embed="rId2">
            <a:alphaModFix/>
          </a:blip>
          <a:srcRect b="0" l="0" r="0" t="0"/>
          <a:stretch/>
        </p:blipFill>
        <p:spPr>
          <a:xfrm>
            <a:off x="2" y="4395"/>
            <a:ext cx="9899651" cy="6853605"/>
          </a:xfrm>
          <a:prstGeom prst="rect">
            <a:avLst/>
          </a:prstGeom>
          <a:noFill/>
          <a:ln>
            <a:noFill/>
          </a:ln>
        </p:spPr>
      </p:pic>
      <p:sp>
        <p:nvSpPr>
          <p:cNvPr id="41" name="Google Shape;41;p94"/>
          <p:cNvSpPr/>
          <p:nvPr/>
        </p:nvSpPr>
        <p:spPr>
          <a:xfrm>
            <a:off x="2" y="0"/>
            <a:ext cx="9899651" cy="6858000"/>
          </a:xfrm>
          <a:prstGeom prst="rect">
            <a:avLst/>
          </a:prstGeom>
          <a:solidFill>
            <a:srgbClr val="1428A0">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59">
              <a:solidFill>
                <a:srgbClr val="FFFFFF"/>
              </a:solidFill>
              <a:latin typeface="Calibri"/>
              <a:ea typeface="Calibri"/>
              <a:cs typeface="Calibri"/>
              <a:sym typeface="Calibri"/>
            </a:endParaRPr>
          </a:p>
        </p:txBody>
      </p:sp>
      <p:sp>
        <p:nvSpPr>
          <p:cNvPr id="42" name="Google Shape;42;p94"/>
          <p:cNvSpPr/>
          <p:nvPr/>
        </p:nvSpPr>
        <p:spPr>
          <a:xfrm>
            <a:off x="449468" y="5677032"/>
            <a:ext cx="9000714" cy="73096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FFFFFF"/>
                </a:solidFill>
                <a:latin typeface="Arial"/>
                <a:ea typeface="Arial"/>
                <a:cs typeface="Arial"/>
                <a:sym typeface="Arial"/>
              </a:rPr>
              <a:t>ⓒ2022 SAMSUNG. All rights reserved.</a:t>
            </a:r>
            <a:endParaRPr/>
          </a:p>
          <a:p>
            <a:pPr indent="0" lvl="0" marL="0" marR="0" rtl="0" algn="l">
              <a:spcBef>
                <a:spcPts val="600"/>
              </a:spcBef>
              <a:spcAft>
                <a:spcPts val="0"/>
              </a:spcAft>
              <a:buNone/>
            </a:pPr>
            <a:r>
              <a:rPr lang="en-US" sz="1000">
                <a:solidFill>
                  <a:srgbClr val="FFFFFF"/>
                </a:solidFill>
                <a:latin typeface="Arial"/>
                <a:ea typeface="Arial"/>
                <a:cs typeface="Arial"/>
                <a:sym typeface="Arial"/>
              </a:rPr>
              <a:t>Samsung Electronics Corporate Citizenship Office holds the copyright of book.</a:t>
            </a:r>
            <a:endParaRPr/>
          </a:p>
          <a:p>
            <a:pPr indent="0" lvl="0" marL="0" marR="0" rtl="0" algn="l">
              <a:spcBef>
                <a:spcPts val="300"/>
              </a:spcBef>
              <a:spcAft>
                <a:spcPts val="0"/>
              </a:spcAft>
              <a:buNone/>
            </a:pPr>
            <a:r>
              <a:rPr lang="en-US" sz="1000">
                <a:solidFill>
                  <a:srgbClr val="FFFFFF"/>
                </a:solidFill>
                <a:latin typeface="Arial"/>
                <a:ea typeface="Arial"/>
                <a:cs typeface="Arial"/>
                <a:sym typeface="Arial"/>
              </a:rPr>
              <a:t>This book is a literary property protected by copyright law so reprint and reproduction without permission are prohibited. </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To use this book other than the curriculum of Samsung Innovation Campus or to use the entire or part of this book, you must receive written consent from copyright holder.</a:t>
            </a:r>
            <a:endParaRPr/>
          </a:p>
        </p:txBody>
      </p:sp>
      <p:pic>
        <p:nvPicPr>
          <p:cNvPr id="43" name="Google Shape;43;p94"/>
          <p:cNvPicPr preferRelativeResize="0"/>
          <p:nvPr/>
        </p:nvPicPr>
        <p:blipFill rotWithShape="1">
          <a:blip r:embed="rId3">
            <a:alphaModFix/>
          </a:blip>
          <a:srcRect b="0" l="0" r="0" t="0"/>
          <a:stretch/>
        </p:blipFill>
        <p:spPr>
          <a:xfrm>
            <a:off x="3711822" y="3022951"/>
            <a:ext cx="2476006" cy="812098"/>
          </a:xfrm>
          <a:prstGeom prst="rect">
            <a:avLst/>
          </a:prstGeom>
          <a:noFill/>
          <a:ln>
            <a:noFill/>
          </a:ln>
        </p:spPr>
      </p:pic>
      <p:sp>
        <p:nvSpPr>
          <p:cNvPr id="44" name="Google Shape;44;p94"/>
          <p:cNvSpPr/>
          <p:nvPr/>
        </p:nvSpPr>
        <p:spPr>
          <a:xfrm>
            <a:off x="449468" y="450000"/>
            <a:ext cx="1290568"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lt1"/>
          </a:solidFill>
          <a:ln>
            <a:noFill/>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959">
              <a:solidFill>
                <a:srgbClr val="000000"/>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45" name="Shape 45"/>
        <p:cNvGrpSpPr/>
        <p:nvPr/>
      </p:nvGrpSpPr>
      <p:grpSpPr>
        <a:xfrm>
          <a:off x="0" y="0"/>
          <a:ext cx="0" cy="0"/>
          <a:chOff x="0" y="0"/>
          <a:chExt cx="0" cy="0"/>
        </a:xfrm>
      </p:grpSpPr>
      <p:cxnSp>
        <p:nvCxnSpPr>
          <p:cNvPr id="46" name="Google Shape;46;p95"/>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47" name="Google Shape;47;p95"/>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48" name="Google Shape;48;p95"/>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100">
                <a:solidFill>
                  <a:srgbClr val="7F7F7F"/>
                </a:solidFill>
                <a:latin typeface="Arial"/>
                <a:ea typeface="Arial"/>
                <a:cs typeface="Arial"/>
                <a:sym typeface="Arial"/>
              </a:rPr>
              <a:t>Samsung Innovation Campus</a:t>
            </a:r>
            <a:endParaRPr/>
          </a:p>
        </p:txBody>
      </p:sp>
      <p:sp>
        <p:nvSpPr>
          <p:cNvPr id="49" name="Google Shape;49;p95"/>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900">
                <a:solidFill>
                  <a:srgbClr val="7F7F7F"/>
                </a:solidFill>
                <a:latin typeface="Arial"/>
                <a:ea typeface="Arial"/>
                <a:cs typeface="Arial"/>
                <a:sym typeface="Arial"/>
              </a:rPr>
              <a:t>Chương 9. Various Deep Learning Topics</a:t>
            </a:r>
            <a:endParaRPr sz="900">
              <a:solidFill>
                <a:srgbClr val="7F7F7F"/>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2">
  <p:cSld name="2_Table of Contents2">
    <p:spTree>
      <p:nvGrpSpPr>
        <p:cNvPr id="50" name="Shape 50"/>
        <p:cNvGrpSpPr/>
        <p:nvPr/>
      </p:nvGrpSpPr>
      <p:grpSpPr>
        <a:xfrm>
          <a:off x="0" y="0"/>
          <a:ext cx="0" cy="0"/>
          <a:chOff x="0" y="0"/>
          <a:chExt cx="0" cy="0"/>
        </a:xfrm>
      </p:grpSpPr>
      <p:pic>
        <p:nvPicPr>
          <p:cNvPr id="51" name="Google Shape;51;p96"/>
          <p:cNvPicPr preferRelativeResize="0"/>
          <p:nvPr/>
        </p:nvPicPr>
        <p:blipFill rotWithShape="1">
          <a:blip r:embed="rId2">
            <a:alphaModFix/>
          </a:blip>
          <a:srcRect b="0" l="0" r="0" t="0"/>
          <a:stretch/>
        </p:blipFill>
        <p:spPr>
          <a:xfrm>
            <a:off x="0" y="0"/>
            <a:ext cx="9902825" cy="6858000"/>
          </a:xfrm>
          <a:prstGeom prst="rect">
            <a:avLst/>
          </a:prstGeom>
          <a:noFill/>
          <a:ln>
            <a:noFill/>
          </a:ln>
        </p:spPr>
      </p:pic>
      <p:cxnSp>
        <p:nvCxnSpPr>
          <p:cNvPr id="52" name="Google Shape;52;p96"/>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53" name="Google Shape;53;p96"/>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54" name="Google Shape;54;p96"/>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100">
                <a:solidFill>
                  <a:srgbClr val="7F7F7F"/>
                </a:solidFill>
                <a:latin typeface="Arial"/>
                <a:ea typeface="Arial"/>
                <a:cs typeface="Arial"/>
                <a:sym typeface="Arial"/>
              </a:rPr>
              <a:t>Samsung Innovation Campus</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slideLayout" Target="../slideLayouts/slideLayout6.xml"/><Relationship Id="rId3" Type="http://schemas.openxmlformats.org/officeDocument/2006/relationships/slideLayout" Target="../slideLayouts/slideLayout7.xml"/><Relationship Id="rId4" Type="http://schemas.openxmlformats.org/officeDocument/2006/relationships/slideLayout" Target="../slideLayouts/slideLayout8.xml"/><Relationship Id="rId9" Type="http://schemas.openxmlformats.org/officeDocument/2006/relationships/theme" Target="../theme/theme3.xml"/><Relationship Id="rId5" Type="http://schemas.openxmlformats.org/officeDocument/2006/relationships/slideLayout" Target="../slideLayouts/slideLayout9.xml"/><Relationship Id="rId6" Type="http://schemas.openxmlformats.org/officeDocument/2006/relationships/slideLayout" Target="../slideLayouts/slideLayout10.xml"/><Relationship Id="rId7" Type="http://schemas.openxmlformats.org/officeDocument/2006/relationships/slideLayout" Target="../slideLayouts/slideLayout11.xml"/><Relationship Id="rId8"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816">
          <p15:clr>
            <a:srgbClr val="F26B43"/>
          </p15:clr>
        </p15:guide>
        <p15:guide id="2" orient="horz" pos="3997">
          <p15:clr>
            <a:srgbClr val="F26B43"/>
          </p15:clr>
        </p15:guide>
        <p15:guide id="3" pos="352">
          <p15:clr>
            <a:srgbClr val="F26B43"/>
          </p15:clr>
        </p15:guide>
        <p15:guide id="4" pos="5886">
          <p15:clr>
            <a:srgbClr val="F26B43"/>
          </p15:clr>
        </p15:guide>
        <p15:guide id="5" orient="horz" pos="32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 name="Shape 2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hyperlink" Target="https://www.ideo.org/bio/tim-brown"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hyperlink" Target="http://designingbetter.ca/"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38.png"/><Relationship Id="rId4" Type="http://schemas.openxmlformats.org/officeDocument/2006/relationships/image" Target="../media/image14.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20.png"/><Relationship Id="rId4" Type="http://schemas.openxmlformats.org/officeDocument/2006/relationships/image" Target="../media/image17.png"/><Relationship Id="rId5" Type="http://schemas.openxmlformats.org/officeDocument/2006/relationships/image" Target="../media/image11.png"/><Relationship Id="rId6" Type="http://schemas.openxmlformats.org/officeDocument/2006/relationships/image" Target="../media/image23.png"/><Relationship Id="rId7" Type="http://schemas.openxmlformats.org/officeDocument/2006/relationships/image" Target="../media/image27.png"/><Relationship Id="rId8"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22.png"/><Relationship Id="rId6" Type="http://schemas.openxmlformats.org/officeDocument/2006/relationships/image" Target="../media/image2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22.png"/><Relationship Id="rId6" Type="http://schemas.openxmlformats.org/officeDocument/2006/relationships/image" Target="../media/image3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2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2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3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3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36.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 Id="rId3" Type="http://schemas.openxmlformats.org/officeDocument/2006/relationships/image" Target="../media/image35.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 Id="rId3" Type="http://schemas.openxmlformats.org/officeDocument/2006/relationships/hyperlink" Target="https://webdesignledger.com/18-great-examples-of-sketched-ui-wireframes-and-mockups/" TargetMode="External"/><Relationship Id="rId4" Type="http://schemas.openxmlformats.org/officeDocument/2006/relationships/hyperlink" Target="https://flinto.com/" TargetMode="External"/><Relationship Id="rId5" Type="http://schemas.openxmlformats.org/officeDocument/2006/relationships/hyperlink" Target="https://balsamiq.com/" TargetMode="External"/><Relationship Id="rId6" Type="http://schemas.openxmlformats.org/officeDocument/2006/relationships/hyperlink" Target="https://www.youtube.com/watch?v=zLysy3IPfFI" TargetMode="External"/><Relationship Id="rId7" Type="http://schemas.openxmlformats.org/officeDocument/2006/relationships/hyperlink" Target="https://www.youtube.com/watch?v=ppnRQD06ggY#t=228"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 Id="rId3" Type="http://schemas.openxmlformats.org/officeDocument/2006/relationships/image" Target="../media/image37.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 Id="rId3" Type="http://schemas.openxmlformats.org/officeDocument/2006/relationships/image" Target="../media/image3.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
          <p:cNvSpPr/>
          <p:nvPr/>
        </p:nvSpPr>
        <p:spPr>
          <a:xfrm>
            <a:off x="719769" y="1710551"/>
            <a:ext cx="8364302" cy="221528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4799" u="none" cap="none" strike="noStrike">
                <a:solidFill>
                  <a:srgbClr val="000000"/>
                </a:solidFill>
                <a:latin typeface="Arial"/>
                <a:ea typeface="Arial"/>
                <a:cs typeface="Arial"/>
                <a:sym typeface="Arial"/>
              </a:rPr>
              <a:t>Samsung </a:t>
            </a:r>
            <a:endParaRPr/>
          </a:p>
          <a:p>
            <a:pPr indent="0" lvl="0" marL="0" marR="0" rtl="0" algn="l">
              <a:spcBef>
                <a:spcPts val="0"/>
              </a:spcBef>
              <a:spcAft>
                <a:spcPts val="0"/>
              </a:spcAft>
              <a:buNone/>
            </a:pPr>
            <a:r>
              <a:rPr b="1" i="0" lang="en-US" sz="4799" u="none" cap="none" strike="noStrike">
                <a:solidFill>
                  <a:srgbClr val="000000"/>
                </a:solidFill>
                <a:latin typeface="Arial"/>
                <a:ea typeface="Arial"/>
                <a:cs typeface="Arial"/>
                <a:sym typeface="Arial"/>
              </a:rPr>
              <a:t>Innovation </a:t>
            </a:r>
            <a:endParaRPr/>
          </a:p>
          <a:p>
            <a:pPr indent="0" lvl="0" marL="0" marR="0" rtl="0" algn="l">
              <a:spcBef>
                <a:spcPts val="0"/>
              </a:spcBef>
              <a:spcAft>
                <a:spcPts val="0"/>
              </a:spcAft>
              <a:buNone/>
            </a:pPr>
            <a:r>
              <a:rPr b="1" i="0" lang="en-US" sz="4799" u="none" cap="none" strike="noStrike">
                <a:solidFill>
                  <a:srgbClr val="000000"/>
                </a:solidFill>
                <a:latin typeface="Arial"/>
                <a:ea typeface="Arial"/>
                <a:cs typeface="Arial"/>
                <a:sym typeface="Arial"/>
              </a:rPr>
              <a:t>Campus</a:t>
            </a:r>
            <a:endParaRPr/>
          </a:p>
        </p:txBody>
      </p:sp>
      <p:grpSp>
        <p:nvGrpSpPr>
          <p:cNvPr id="73" name="Google Shape;73;p1"/>
          <p:cNvGrpSpPr/>
          <p:nvPr/>
        </p:nvGrpSpPr>
        <p:grpSpPr>
          <a:xfrm>
            <a:off x="724457" y="4319714"/>
            <a:ext cx="6095883" cy="369214"/>
            <a:chOff x="724689" y="4320000"/>
            <a:chExt cx="6097837" cy="369332"/>
          </a:xfrm>
        </p:grpSpPr>
        <p:sp>
          <p:nvSpPr>
            <p:cNvPr id="74" name="Google Shape;74;p1"/>
            <p:cNvSpPr/>
            <p:nvPr/>
          </p:nvSpPr>
          <p:spPr>
            <a:xfrm>
              <a:off x="990000" y="4320000"/>
              <a:ext cx="5832526" cy="369332"/>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1428A0"/>
                </a:buClr>
                <a:buSzPts val="2399"/>
                <a:buFont typeface="Arial"/>
                <a:buNone/>
              </a:pPr>
              <a:r>
                <a:rPr b="1" i="0" lang="en-US" sz="2399" u="none" cap="none" strike="noStrike">
                  <a:solidFill>
                    <a:srgbClr val="1428A0"/>
                  </a:solidFill>
                  <a:latin typeface="Arial"/>
                  <a:ea typeface="Arial"/>
                  <a:cs typeface="Arial"/>
                  <a:sym typeface="Arial"/>
                </a:rPr>
                <a:t>Trí tuệ nhân tạo </a:t>
              </a:r>
              <a:endParaRPr b="1" i="0" sz="2399" u="none" cap="none" strike="noStrike">
                <a:solidFill>
                  <a:srgbClr val="1428A0"/>
                </a:solidFill>
                <a:latin typeface="Arial"/>
                <a:ea typeface="Arial"/>
                <a:cs typeface="Arial"/>
                <a:sym typeface="Arial"/>
              </a:endParaRPr>
            </a:p>
          </p:txBody>
        </p:sp>
        <p:sp>
          <p:nvSpPr>
            <p:cNvPr id="75" name="Google Shape;75;p1"/>
            <p:cNvSpPr/>
            <p:nvPr/>
          </p:nvSpPr>
          <p:spPr>
            <a:xfrm>
              <a:off x="724689" y="4320000"/>
              <a:ext cx="54000" cy="360000"/>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799" u="none" cap="none" strike="noStrike">
                <a:solidFill>
                  <a:srgbClr val="FFFFFF"/>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0"/>
          <p:cNvSpPr/>
          <p:nvPr/>
        </p:nvSpPr>
        <p:spPr>
          <a:xfrm>
            <a:off x="546895" y="1477682"/>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Lập kế hoạch Dự án</a:t>
            </a:r>
            <a:endParaRPr sz="2400">
              <a:solidFill>
                <a:srgbClr val="0C0C0C"/>
              </a:solidFill>
              <a:latin typeface="Arial"/>
              <a:ea typeface="Arial"/>
              <a:cs typeface="Arial"/>
              <a:sym typeface="Arial"/>
            </a:endParaRPr>
          </a:p>
        </p:txBody>
      </p:sp>
      <p:grpSp>
        <p:nvGrpSpPr>
          <p:cNvPr id="246" name="Google Shape;246;p10"/>
          <p:cNvGrpSpPr/>
          <p:nvPr/>
        </p:nvGrpSpPr>
        <p:grpSpPr>
          <a:xfrm>
            <a:off x="558800" y="2039646"/>
            <a:ext cx="8785225" cy="215444"/>
            <a:chOff x="1027113" y="2045625"/>
            <a:chExt cx="8785225" cy="215444"/>
          </a:xfrm>
        </p:grpSpPr>
        <p:sp>
          <p:nvSpPr>
            <p:cNvPr id="247" name="Google Shape;247;p1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8" name="Google Shape;248;p10"/>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CRISP-DM (Quy trình chuẩn Khai thác dữ liệu trong nhiều lĩnh vực):</a:t>
              </a:r>
              <a:endParaRPr/>
            </a:p>
          </p:txBody>
        </p:sp>
      </p:grpSp>
      <p:sp>
        <p:nvSpPr>
          <p:cNvPr id="249" name="Google Shape;249;p10"/>
          <p:cNvSpPr/>
          <p:nvPr/>
        </p:nvSpPr>
        <p:spPr>
          <a:xfrm>
            <a:off x="711200" y="5712439"/>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Phương pháp có cấu trúc để lập kế hoạch dự án khai thác dữ liệu. </a:t>
            </a:r>
            <a:endParaRPr/>
          </a:p>
        </p:txBody>
      </p:sp>
      <p:grpSp>
        <p:nvGrpSpPr>
          <p:cNvPr id="250" name="Google Shape;250;p10"/>
          <p:cNvGrpSpPr/>
          <p:nvPr/>
        </p:nvGrpSpPr>
        <p:grpSpPr>
          <a:xfrm>
            <a:off x="1589307" y="2633939"/>
            <a:ext cx="6424619" cy="2931886"/>
            <a:chOff x="1589307" y="2633939"/>
            <a:chExt cx="6424619" cy="2931886"/>
          </a:xfrm>
        </p:grpSpPr>
        <p:sp>
          <p:nvSpPr>
            <p:cNvPr id="251" name="Google Shape;251;p10"/>
            <p:cNvSpPr/>
            <p:nvPr/>
          </p:nvSpPr>
          <p:spPr>
            <a:xfrm>
              <a:off x="1888898" y="2633939"/>
              <a:ext cx="6125028" cy="2931886"/>
            </a:xfrm>
            <a:prstGeom prst="arc">
              <a:avLst>
                <a:gd fmla="val 11091654" name="adj1"/>
                <a:gd fmla="val 10556420" name="adj2"/>
              </a:avLst>
            </a:prstGeom>
            <a:noFill/>
            <a:ln cap="flat" cmpd="sng" w="28575">
              <a:solidFill>
                <a:srgbClr val="193EB0"/>
              </a:solidFill>
              <a:prstDash val="solid"/>
              <a:miter lim="800000"/>
              <a:headEnd len="sm" w="sm" type="none"/>
              <a:tailEnd len="med" w="med" type="triangl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52" name="Google Shape;252;p10"/>
            <p:cNvSpPr txBox="1"/>
            <p:nvPr/>
          </p:nvSpPr>
          <p:spPr>
            <a:xfrm>
              <a:off x="2317215" y="3843177"/>
              <a:ext cx="1169625" cy="467850"/>
            </a:xfrm>
            <a:prstGeom prst="rect">
              <a:avLst/>
            </a:prstGeom>
            <a:solidFill>
              <a:srgbClr val="F2F2F2"/>
            </a:solidFill>
            <a:ln cap="flat" cmpd="sng" w="19050">
              <a:solidFill>
                <a:srgbClr val="D8D8D8"/>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Tìm hiểu nghiệp vụ</a:t>
              </a:r>
              <a:endParaRPr sz="1300">
                <a:solidFill>
                  <a:schemeClr val="dk1"/>
                </a:solidFill>
                <a:latin typeface="Arial"/>
                <a:ea typeface="Arial"/>
                <a:cs typeface="Arial"/>
                <a:sym typeface="Arial"/>
              </a:endParaRPr>
            </a:p>
          </p:txBody>
        </p:sp>
        <p:sp>
          <p:nvSpPr>
            <p:cNvPr id="253" name="Google Shape;253;p10"/>
            <p:cNvSpPr txBox="1"/>
            <p:nvPr/>
          </p:nvSpPr>
          <p:spPr>
            <a:xfrm>
              <a:off x="3486840" y="3019081"/>
              <a:ext cx="1169625" cy="467850"/>
            </a:xfrm>
            <a:prstGeom prst="rect">
              <a:avLst/>
            </a:prstGeom>
            <a:solidFill>
              <a:srgbClr val="F2F2F2"/>
            </a:solidFill>
            <a:ln cap="flat" cmpd="sng" w="19050">
              <a:solidFill>
                <a:srgbClr val="D8D8D8"/>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Tìm hiểu dữ liệu</a:t>
              </a:r>
              <a:endParaRPr sz="1300">
                <a:solidFill>
                  <a:schemeClr val="dk1"/>
                </a:solidFill>
                <a:latin typeface="Arial"/>
                <a:ea typeface="Arial"/>
                <a:cs typeface="Arial"/>
                <a:sym typeface="Arial"/>
              </a:endParaRPr>
            </a:p>
          </p:txBody>
        </p:sp>
        <p:sp>
          <p:nvSpPr>
            <p:cNvPr id="254" name="Google Shape;254;p10"/>
            <p:cNvSpPr txBox="1"/>
            <p:nvPr/>
          </p:nvSpPr>
          <p:spPr>
            <a:xfrm>
              <a:off x="5249307" y="3019081"/>
              <a:ext cx="1169625" cy="467850"/>
            </a:xfrm>
            <a:prstGeom prst="rect">
              <a:avLst/>
            </a:prstGeom>
            <a:solidFill>
              <a:srgbClr val="F2F2F2"/>
            </a:solidFill>
            <a:ln cap="flat" cmpd="sng" w="19050">
              <a:solidFill>
                <a:srgbClr val="D8D8D8"/>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Chuẩn bị dữ liệu</a:t>
              </a:r>
              <a:endParaRPr sz="1300">
                <a:solidFill>
                  <a:schemeClr val="dk1"/>
                </a:solidFill>
                <a:latin typeface="Arial"/>
                <a:ea typeface="Arial"/>
                <a:cs typeface="Arial"/>
                <a:sym typeface="Arial"/>
              </a:endParaRPr>
            </a:p>
          </p:txBody>
        </p:sp>
        <p:sp>
          <p:nvSpPr>
            <p:cNvPr id="255" name="Google Shape;255;p10"/>
            <p:cNvSpPr txBox="1"/>
            <p:nvPr/>
          </p:nvSpPr>
          <p:spPr>
            <a:xfrm>
              <a:off x="6415984" y="3843177"/>
              <a:ext cx="1169625" cy="467850"/>
            </a:xfrm>
            <a:prstGeom prst="rect">
              <a:avLst/>
            </a:prstGeom>
            <a:solidFill>
              <a:srgbClr val="F2F2F2"/>
            </a:solidFill>
            <a:ln cap="flat" cmpd="sng" w="19050">
              <a:solidFill>
                <a:srgbClr val="D8D8D8"/>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Mô hình hóa</a:t>
              </a:r>
              <a:endParaRPr sz="1300">
                <a:solidFill>
                  <a:schemeClr val="dk1"/>
                </a:solidFill>
                <a:latin typeface="Arial"/>
                <a:ea typeface="Arial"/>
                <a:cs typeface="Arial"/>
                <a:sym typeface="Arial"/>
              </a:endParaRPr>
            </a:p>
          </p:txBody>
        </p:sp>
        <p:sp>
          <p:nvSpPr>
            <p:cNvPr id="256" name="Google Shape;256;p10"/>
            <p:cNvSpPr/>
            <p:nvPr/>
          </p:nvSpPr>
          <p:spPr>
            <a:xfrm flipH="1">
              <a:off x="2891267" y="3287145"/>
              <a:ext cx="1169624" cy="1106950"/>
            </a:xfrm>
            <a:prstGeom prst="arc">
              <a:avLst>
                <a:gd fmla="val 16200000" name="adj1"/>
                <a:gd fmla="val 17176" name="adj2"/>
              </a:avLst>
            </a:prstGeom>
            <a:noFill/>
            <a:ln cap="flat" cmpd="sng" w="9525">
              <a:solidFill>
                <a:srgbClr val="A5A5A5"/>
              </a:solidFill>
              <a:prstDash val="solid"/>
              <a:miter lim="800000"/>
              <a:headEnd len="med" w="med" type="triangl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dk1"/>
                </a:solidFill>
                <a:latin typeface="Calibri"/>
                <a:ea typeface="Calibri"/>
                <a:cs typeface="Calibri"/>
                <a:sym typeface="Calibri"/>
              </a:endParaRPr>
            </a:p>
          </p:txBody>
        </p:sp>
        <p:sp>
          <p:nvSpPr>
            <p:cNvPr id="257" name="Google Shape;257;p10"/>
            <p:cNvSpPr/>
            <p:nvPr/>
          </p:nvSpPr>
          <p:spPr>
            <a:xfrm flipH="1" rot="5400000">
              <a:off x="5844018" y="3283806"/>
              <a:ext cx="1169624" cy="1106949"/>
            </a:xfrm>
            <a:prstGeom prst="arc">
              <a:avLst>
                <a:gd fmla="val 16200000" name="adj1"/>
                <a:gd fmla="val 17176" name="adj2"/>
              </a:avLst>
            </a:prstGeom>
            <a:noFill/>
            <a:ln cap="flat" cmpd="sng" w="9525">
              <a:solidFill>
                <a:srgbClr val="A5A5A5"/>
              </a:solidFill>
              <a:prstDash val="solid"/>
              <a:miter lim="800000"/>
              <a:headEnd len="med" w="med" type="triangl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dk1"/>
                </a:solidFill>
                <a:latin typeface="Calibri"/>
                <a:ea typeface="Calibri"/>
                <a:cs typeface="Calibri"/>
                <a:sym typeface="Calibri"/>
              </a:endParaRPr>
            </a:p>
          </p:txBody>
        </p:sp>
        <p:sp>
          <p:nvSpPr>
            <p:cNvPr id="258" name="Google Shape;258;p10"/>
            <p:cNvSpPr/>
            <p:nvPr/>
          </p:nvSpPr>
          <p:spPr>
            <a:xfrm flipH="1" rot="10800000">
              <a:off x="5839453" y="3769476"/>
              <a:ext cx="1169624" cy="1106950"/>
            </a:xfrm>
            <a:prstGeom prst="arc">
              <a:avLst>
                <a:gd fmla="val 16200000" name="adj1"/>
                <a:gd fmla="val 17176" name="adj2"/>
              </a:avLst>
            </a:prstGeom>
            <a:noFill/>
            <a:ln cap="flat" cmpd="sng" w="9525">
              <a:solidFill>
                <a:srgbClr val="A5A5A5"/>
              </a:solidFill>
              <a:prstDash val="solid"/>
              <a:miter lim="800000"/>
              <a:headEnd len="med" w="med" type="triangl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dk1"/>
                </a:solidFill>
                <a:latin typeface="Calibri"/>
                <a:ea typeface="Calibri"/>
                <a:cs typeface="Calibri"/>
                <a:sym typeface="Calibri"/>
              </a:endParaRPr>
            </a:p>
          </p:txBody>
        </p:sp>
        <p:sp>
          <p:nvSpPr>
            <p:cNvPr id="259" name="Google Shape;259;p10"/>
            <p:cNvSpPr/>
            <p:nvPr/>
          </p:nvSpPr>
          <p:spPr>
            <a:xfrm flipH="1" rot="10800000">
              <a:off x="2911423" y="2945796"/>
              <a:ext cx="1169624" cy="1106950"/>
            </a:xfrm>
            <a:prstGeom prst="arc">
              <a:avLst>
                <a:gd fmla="val 16200000" name="adj1"/>
                <a:gd fmla="val 17176" name="adj2"/>
              </a:avLst>
            </a:prstGeom>
            <a:noFill/>
            <a:ln cap="flat" cmpd="sng" w="9525">
              <a:solidFill>
                <a:srgbClr val="A5A5A5"/>
              </a:solidFill>
              <a:prstDash val="solid"/>
              <a:miter lim="800000"/>
              <a:headEnd len="med" w="med" type="triangl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dk1"/>
                </a:solidFill>
                <a:latin typeface="Calibri"/>
                <a:ea typeface="Calibri"/>
                <a:cs typeface="Calibri"/>
                <a:sym typeface="Calibri"/>
              </a:endParaRPr>
            </a:p>
          </p:txBody>
        </p:sp>
        <p:sp>
          <p:nvSpPr>
            <p:cNvPr id="260" name="Google Shape;260;p10"/>
            <p:cNvSpPr/>
            <p:nvPr/>
          </p:nvSpPr>
          <p:spPr>
            <a:xfrm flipH="1" rot="-5400000">
              <a:off x="5814011" y="2951377"/>
              <a:ext cx="1169624" cy="1106949"/>
            </a:xfrm>
            <a:prstGeom prst="arc">
              <a:avLst>
                <a:gd fmla="val 16200000" name="adj1"/>
                <a:gd fmla="val 17176" name="adj2"/>
              </a:avLst>
            </a:prstGeom>
            <a:noFill/>
            <a:ln cap="flat" cmpd="sng" w="9525">
              <a:solidFill>
                <a:srgbClr val="A5A5A5"/>
              </a:solidFill>
              <a:prstDash val="solid"/>
              <a:miter lim="800000"/>
              <a:headEnd len="med" w="med" type="triangl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dk1"/>
                </a:solidFill>
                <a:latin typeface="Calibri"/>
                <a:ea typeface="Calibri"/>
                <a:cs typeface="Calibri"/>
                <a:sym typeface="Calibri"/>
              </a:endParaRPr>
            </a:p>
          </p:txBody>
        </p:sp>
        <p:sp>
          <p:nvSpPr>
            <p:cNvPr id="261" name="Google Shape;261;p10"/>
            <p:cNvSpPr/>
            <p:nvPr/>
          </p:nvSpPr>
          <p:spPr>
            <a:xfrm>
              <a:off x="3495683" y="4267584"/>
              <a:ext cx="1749562" cy="395856"/>
            </a:xfrm>
            <a:custGeom>
              <a:rect b="b" l="l" r="r" t="t"/>
              <a:pathLst>
                <a:path extrusionOk="0" h="486228" w="2823029">
                  <a:moveTo>
                    <a:pt x="2823029" y="486228"/>
                  </a:moveTo>
                  <a:cubicBezTo>
                    <a:pt x="2450495" y="401561"/>
                    <a:pt x="2077962" y="316895"/>
                    <a:pt x="1607457" y="235857"/>
                  </a:cubicBezTo>
                  <a:cubicBezTo>
                    <a:pt x="1136952" y="154819"/>
                    <a:pt x="568476" y="77409"/>
                    <a:pt x="0" y="0"/>
                  </a:cubicBezTo>
                </a:path>
              </a:pathLst>
            </a:custGeom>
            <a:noFill/>
            <a:ln cap="flat" cmpd="sng" w="9525">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Calibri"/>
                <a:ea typeface="Calibri"/>
                <a:cs typeface="Calibri"/>
                <a:sym typeface="Calibri"/>
              </a:endParaRPr>
            </a:p>
          </p:txBody>
        </p:sp>
        <p:sp>
          <p:nvSpPr>
            <p:cNvPr id="262" name="Google Shape;262;p10"/>
            <p:cNvSpPr/>
            <p:nvPr/>
          </p:nvSpPr>
          <p:spPr>
            <a:xfrm>
              <a:off x="4585904" y="3807476"/>
              <a:ext cx="731016" cy="584813"/>
            </a:xfrm>
            <a:prstGeom prst="flowChartMagneticDisk">
              <a:avLst/>
            </a:prstGeom>
            <a:solidFill>
              <a:srgbClr val="193EB0">
                <a:alpha val="29803"/>
              </a:srgbClr>
            </a:solidFill>
            <a:ln cap="flat" cmpd="sng" w="25400">
              <a:solidFill>
                <a:srgbClr val="193EB0">
                  <a:alpha val="29803"/>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193EB0"/>
                  </a:solidFill>
                  <a:latin typeface="Arial"/>
                  <a:ea typeface="Arial"/>
                  <a:cs typeface="Arial"/>
                  <a:sym typeface="Arial"/>
                </a:rPr>
                <a:t>Dữ liệu</a:t>
              </a:r>
              <a:endParaRPr sz="1200">
                <a:solidFill>
                  <a:srgbClr val="193EB0"/>
                </a:solidFill>
                <a:latin typeface="Arial"/>
                <a:ea typeface="Arial"/>
                <a:cs typeface="Arial"/>
                <a:sym typeface="Arial"/>
              </a:endParaRPr>
            </a:p>
          </p:txBody>
        </p:sp>
        <p:sp>
          <p:nvSpPr>
            <p:cNvPr id="263" name="Google Shape;263;p10"/>
            <p:cNvSpPr txBox="1"/>
            <p:nvPr/>
          </p:nvSpPr>
          <p:spPr>
            <a:xfrm>
              <a:off x="1589307" y="3981942"/>
              <a:ext cx="520976"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Lặp lại</a:t>
              </a:r>
              <a:endParaRPr sz="1400">
                <a:solidFill>
                  <a:srgbClr val="262626"/>
                </a:solidFill>
                <a:latin typeface="Arial"/>
                <a:ea typeface="Arial"/>
                <a:cs typeface="Arial"/>
                <a:sym typeface="Arial"/>
              </a:endParaRPr>
            </a:p>
          </p:txBody>
        </p:sp>
        <p:cxnSp>
          <p:nvCxnSpPr>
            <p:cNvPr id="264" name="Google Shape;264;p10"/>
            <p:cNvCxnSpPr/>
            <p:nvPr/>
          </p:nvCxnSpPr>
          <p:spPr>
            <a:xfrm>
              <a:off x="4656465" y="3253006"/>
              <a:ext cx="592842" cy="0"/>
            </a:xfrm>
            <a:prstGeom prst="straightConnector1">
              <a:avLst/>
            </a:prstGeom>
            <a:noFill/>
            <a:ln cap="flat" cmpd="sng" w="9525">
              <a:solidFill>
                <a:srgbClr val="A5A5A5"/>
              </a:solidFill>
              <a:prstDash val="solid"/>
              <a:miter lim="800000"/>
              <a:headEnd len="sm" w="sm" type="none"/>
              <a:tailEnd len="med" w="med" type="triangle"/>
            </a:ln>
          </p:spPr>
        </p:cxnSp>
        <p:cxnSp>
          <p:nvCxnSpPr>
            <p:cNvPr id="265" name="Google Shape;265;p10"/>
            <p:cNvCxnSpPr/>
            <p:nvPr/>
          </p:nvCxnSpPr>
          <p:spPr>
            <a:xfrm rot="10800000">
              <a:off x="4653517" y="4902506"/>
              <a:ext cx="592842" cy="0"/>
            </a:xfrm>
            <a:prstGeom prst="straightConnector1">
              <a:avLst/>
            </a:prstGeom>
            <a:noFill/>
            <a:ln cap="flat" cmpd="sng" w="9525">
              <a:solidFill>
                <a:srgbClr val="A5A5A5"/>
              </a:solidFill>
              <a:prstDash val="solid"/>
              <a:miter lim="800000"/>
              <a:headEnd len="sm" w="sm" type="none"/>
              <a:tailEnd len="med" w="med" type="triangle"/>
            </a:ln>
          </p:spPr>
        </p:cxnSp>
        <p:sp>
          <p:nvSpPr>
            <p:cNvPr id="266" name="Google Shape;266;p10"/>
            <p:cNvSpPr txBox="1"/>
            <p:nvPr/>
          </p:nvSpPr>
          <p:spPr>
            <a:xfrm>
              <a:off x="3483892" y="4668581"/>
              <a:ext cx="1169625" cy="467850"/>
            </a:xfrm>
            <a:prstGeom prst="rect">
              <a:avLst/>
            </a:prstGeom>
            <a:solidFill>
              <a:srgbClr val="F2F2F2"/>
            </a:solidFill>
            <a:ln cap="flat" cmpd="sng" w="19050">
              <a:solidFill>
                <a:srgbClr val="D8D8D8"/>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Triển khai</a:t>
              </a:r>
              <a:endParaRPr sz="1300">
                <a:solidFill>
                  <a:schemeClr val="dk1"/>
                </a:solidFill>
                <a:latin typeface="Arial"/>
                <a:ea typeface="Arial"/>
                <a:cs typeface="Arial"/>
                <a:sym typeface="Arial"/>
              </a:endParaRPr>
            </a:p>
          </p:txBody>
        </p:sp>
        <p:sp>
          <p:nvSpPr>
            <p:cNvPr id="267" name="Google Shape;267;p10"/>
            <p:cNvSpPr txBox="1"/>
            <p:nvPr/>
          </p:nvSpPr>
          <p:spPr>
            <a:xfrm>
              <a:off x="5246359" y="4668581"/>
              <a:ext cx="1169625" cy="467850"/>
            </a:xfrm>
            <a:prstGeom prst="rect">
              <a:avLst/>
            </a:prstGeom>
            <a:solidFill>
              <a:srgbClr val="F2F2F2"/>
            </a:solidFill>
            <a:ln cap="flat" cmpd="sng" w="19050">
              <a:solidFill>
                <a:srgbClr val="D8D8D8"/>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Đánh giá</a:t>
              </a:r>
              <a:endParaRPr sz="1300">
                <a:solidFill>
                  <a:schemeClr val="dk1"/>
                </a:solidFill>
                <a:latin typeface="Arial"/>
                <a:ea typeface="Arial"/>
                <a:cs typeface="Arial"/>
                <a:sym typeface="Arial"/>
              </a:endParaRPr>
            </a:p>
          </p:txBody>
        </p:sp>
      </p:grpSp>
      <p:grpSp>
        <p:nvGrpSpPr>
          <p:cNvPr id="268" name="Google Shape;268;p10"/>
          <p:cNvGrpSpPr/>
          <p:nvPr/>
        </p:nvGrpSpPr>
        <p:grpSpPr>
          <a:xfrm>
            <a:off x="450000" y="450000"/>
            <a:ext cx="9018000" cy="276999"/>
            <a:chOff x="450000" y="450000"/>
            <a:chExt cx="9018000" cy="276999"/>
          </a:xfrm>
        </p:grpSpPr>
        <p:sp>
          <p:nvSpPr>
            <p:cNvPr id="269" name="Google Shape;269;p1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1.1. Lập kế hoạch Dự án</a:t>
              </a:r>
              <a:endParaRPr sz="1800">
                <a:solidFill>
                  <a:srgbClr val="FFFFFF"/>
                </a:solidFill>
                <a:latin typeface="Arial"/>
                <a:ea typeface="Arial"/>
                <a:cs typeface="Arial"/>
                <a:sym typeface="Arial"/>
              </a:endParaRPr>
            </a:p>
          </p:txBody>
        </p:sp>
        <p:sp>
          <p:nvSpPr>
            <p:cNvPr id="270" name="Google Shape;270;p1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11"/>
          <p:cNvSpPr/>
          <p:nvPr/>
        </p:nvSpPr>
        <p:spPr>
          <a:xfrm>
            <a:off x="546895" y="1477682"/>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Lập kế hoạch Dự án</a:t>
            </a:r>
            <a:endParaRPr sz="2400">
              <a:solidFill>
                <a:srgbClr val="0C0C0C"/>
              </a:solidFill>
              <a:latin typeface="Arial"/>
              <a:ea typeface="Arial"/>
              <a:cs typeface="Arial"/>
              <a:sym typeface="Arial"/>
            </a:endParaRPr>
          </a:p>
        </p:txBody>
      </p:sp>
      <p:grpSp>
        <p:nvGrpSpPr>
          <p:cNvPr id="277" name="Google Shape;277;p11"/>
          <p:cNvGrpSpPr/>
          <p:nvPr/>
        </p:nvGrpSpPr>
        <p:grpSpPr>
          <a:xfrm>
            <a:off x="558800" y="2039646"/>
            <a:ext cx="8785225" cy="215444"/>
            <a:chOff x="1027113" y="2045625"/>
            <a:chExt cx="8785225" cy="215444"/>
          </a:xfrm>
        </p:grpSpPr>
        <p:sp>
          <p:nvSpPr>
            <p:cNvPr id="278" name="Google Shape;278;p1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9" name="Google Shape;279;p11"/>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CRISP-DM (Quy trình chuẩn Khai thác dữ liệu trong nhiều lĩnh vực):</a:t>
              </a:r>
              <a:endParaRPr/>
            </a:p>
          </p:txBody>
        </p:sp>
      </p:grpSp>
      <p:sp>
        <p:nvSpPr>
          <p:cNvPr id="280" name="Google Shape;280;p11"/>
          <p:cNvSpPr/>
          <p:nvPr/>
        </p:nvSpPr>
        <p:spPr>
          <a:xfrm>
            <a:off x="711200" y="5712439"/>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i="1" lang="en-US" sz="1300">
                <a:solidFill>
                  <a:srgbClr val="FF0000"/>
                </a:solidFill>
                <a:latin typeface="Arial"/>
                <a:ea typeface="Arial"/>
                <a:cs typeface="Arial"/>
                <a:sym typeface="Arial"/>
              </a:rPr>
              <a:t>Tìm hiểu nghiệp vụ</a:t>
            </a:r>
            <a:r>
              <a:rPr lang="en-US" sz="1300">
                <a:solidFill>
                  <a:srgbClr val="262626"/>
                </a:solidFill>
                <a:latin typeface="Arial"/>
                <a:ea typeface="Arial"/>
                <a:cs typeface="Arial"/>
                <a:sym typeface="Arial"/>
              </a:rPr>
              <a:t>: phân tích các mục tiêu và nhu cầu nghiệp vụ. </a:t>
            </a:r>
            <a:endParaRPr/>
          </a:p>
        </p:txBody>
      </p:sp>
      <p:grpSp>
        <p:nvGrpSpPr>
          <p:cNvPr id="281" name="Google Shape;281;p11"/>
          <p:cNvGrpSpPr/>
          <p:nvPr/>
        </p:nvGrpSpPr>
        <p:grpSpPr>
          <a:xfrm>
            <a:off x="1589307" y="2633939"/>
            <a:ext cx="6424619" cy="2931886"/>
            <a:chOff x="1589307" y="2633939"/>
            <a:chExt cx="6424619" cy="2931886"/>
          </a:xfrm>
        </p:grpSpPr>
        <p:sp>
          <p:nvSpPr>
            <p:cNvPr id="282" name="Google Shape;282;p11"/>
            <p:cNvSpPr/>
            <p:nvPr/>
          </p:nvSpPr>
          <p:spPr>
            <a:xfrm>
              <a:off x="1888898" y="2633939"/>
              <a:ext cx="6125028" cy="2931886"/>
            </a:xfrm>
            <a:prstGeom prst="arc">
              <a:avLst>
                <a:gd fmla="val 11091654" name="adj1"/>
                <a:gd fmla="val 10556420" name="adj2"/>
              </a:avLst>
            </a:prstGeom>
            <a:noFill/>
            <a:ln cap="flat" cmpd="sng" w="28575">
              <a:solidFill>
                <a:srgbClr val="193EB0"/>
              </a:solidFill>
              <a:prstDash val="solid"/>
              <a:miter lim="800000"/>
              <a:headEnd len="sm" w="sm" type="none"/>
              <a:tailEnd len="med" w="med" type="triangl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83" name="Google Shape;283;p11"/>
            <p:cNvSpPr txBox="1"/>
            <p:nvPr/>
          </p:nvSpPr>
          <p:spPr>
            <a:xfrm>
              <a:off x="2317215" y="3843177"/>
              <a:ext cx="1169625" cy="467850"/>
            </a:xfrm>
            <a:prstGeom prst="rect">
              <a:avLst/>
            </a:prstGeom>
            <a:solidFill>
              <a:srgbClr val="FF0000">
                <a:alpha val="10588"/>
              </a:srgbClr>
            </a:solidFill>
            <a:ln cap="flat" cmpd="sng" w="19050">
              <a:solidFill>
                <a:srgbClr val="FF000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i="1" lang="en-US" sz="1300">
                  <a:solidFill>
                    <a:srgbClr val="FF0000"/>
                  </a:solidFill>
                  <a:latin typeface="Arial"/>
                  <a:ea typeface="Arial"/>
                  <a:cs typeface="Arial"/>
                  <a:sym typeface="Arial"/>
                </a:rPr>
                <a:t>Tìm hiêu nghiệp vụ</a:t>
              </a:r>
              <a:endParaRPr i="1" sz="1300">
                <a:solidFill>
                  <a:srgbClr val="FF0000"/>
                </a:solidFill>
                <a:latin typeface="Arial"/>
                <a:ea typeface="Arial"/>
                <a:cs typeface="Arial"/>
                <a:sym typeface="Arial"/>
              </a:endParaRPr>
            </a:p>
          </p:txBody>
        </p:sp>
        <p:sp>
          <p:nvSpPr>
            <p:cNvPr id="284" name="Google Shape;284;p11"/>
            <p:cNvSpPr txBox="1"/>
            <p:nvPr/>
          </p:nvSpPr>
          <p:spPr>
            <a:xfrm>
              <a:off x="3486840" y="3019081"/>
              <a:ext cx="1169625" cy="467850"/>
            </a:xfrm>
            <a:prstGeom prst="rect">
              <a:avLst/>
            </a:prstGeom>
            <a:solidFill>
              <a:srgbClr val="F2F2F2"/>
            </a:solidFill>
            <a:ln cap="flat" cmpd="sng" w="19050">
              <a:solidFill>
                <a:srgbClr val="D8D8D8"/>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Tìm hiểu dữ liệu</a:t>
              </a:r>
              <a:endParaRPr sz="1300">
                <a:solidFill>
                  <a:schemeClr val="dk1"/>
                </a:solidFill>
                <a:latin typeface="Arial"/>
                <a:ea typeface="Arial"/>
                <a:cs typeface="Arial"/>
                <a:sym typeface="Arial"/>
              </a:endParaRPr>
            </a:p>
          </p:txBody>
        </p:sp>
        <p:sp>
          <p:nvSpPr>
            <p:cNvPr id="285" name="Google Shape;285;p11"/>
            <p:cNvSpPr txBox="1"/>
            <p:nvPr/>
          </p:nvSpPr>
          <p:spPr>
            <a:xfrm>
              <a:off x="5249307" y="3019081"/>
              <a:ext cx="1169625" cy="467850"/>
            </a:xfrm>
            <a:prstGeom prst="rect">
              <a:avLst/>
            </a:prstGeom>
            <a:solidFill>
              <a:srgbClr val="F2F2F2"/>
            </a:solidFill>
            <a:ln cap="flat" cmpd="sng" w="19050">
              <a:solidFill>
                <a:srgbClr val="D8D8D8"/>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Chuẩn bị dữ liệu</a:t>
              </a:r>
              <a:endParaRPr sz="1300">
                <a:solidFill>
                  <a:schemeClr val="dk1"/>
                </a:solidFill>
                <a:latin typeface="Arial"/>
                <a:ea typeface="Arial"/>
                <a:cs typeface="Arial"/>
                <a:sym typeface="Arial"/>
              </a:endParaRPr>
            </a:p>
          </p:txBody>
        </p:sp>
        <p:sp>
          <p:nvSpPr>
            <p:cNvPr id="286" name="Google Shape;286;p11"/>
            <p:cNvSpPr txBox="1"/>
            <p:nvPr/>
          </p:nvSpPr>
          <p:spPr>
            <a:xfrm>
              <a:off x="6415984" y="3843177"/>
              <a:ext cx="1169625" cy="467850"/>
            </a:xfrm>
            <a:prstGeom prst="rect">
              <a:avLst/>
            </a:prstGeom>
            <a:solidFill>
              <a:srgbClr val="F2F2F2"/>
            </a:solidFill>
            <a:ln cap="flat" cmpd="sng" w="19050">
              <a:solidFill>
                <a:srgbClr val="D8D8D8"/>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Mô hình hóa</a:t>
              </a:r>
              <a:endParaRPr sz="1300">
                <a:solidFill>
                  <a:schemeClr val="dk1"/>
                </a:solidFill>
                <a:latin typeface="Arial"/>
                <a:ea typeface="Arial"/>
                <a:cs typeface="Arial"/>
                <a:sym typeface="Arial"/>
              </a:endParaRPr>
            </a:p>
          </p:txBody>
        </p:sp>
        <p:sp>
          <p:nvSpPr>
            <p:cNvPr id="287" name="Google Shape;287;p11"/>
            <p:cNvSpPr/>
            <p:nvPr/>
          </p:nvSpPr>
          <p:spPr>
            <a:xfrm flipH="1">
              <a:off x="2891267" y="3287145"/>
              <a:ext cx="1169624" cy="1106950"/>
            </a:xfrm>
            <a:prstGeom prst="arc">
              <a:avLst>
                <a:gd fmla="val 16200000" name="adj1"/>
                <a:gd fmla="val 17176" name="adj2"/>
              </a:avLst>
            </a:prstGeom>
            <a:noFill/>
            <a:ln cap="flat" cmpd="sng" w="9525">
              <a:solidFill>
                <a:srgbClr val="A5A5A5"/>
              </a:solidFill>
              <a:prstDash val="solid"/>
              <a:miter lim="800000"/>
              <a:headEnd len="med" w="med" type="triangl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dk1"/>
                </a:solidFill>
                <a:latin typeface="Calibri"/>
                <a:ea typeface="Calibri"/>
                <a:cs typeface="Calibri"/>
                <a:sym typeface="Calibri"/>
              </a:endParaRPr>
            </a:p>
          </p:txBody>
        </p:sp>
        <p:sp>
          <p:nvSpPr>
            <p:cNvPr id="288" name="Google Shape;288;p11"/>
            <p:cNvSpPr/>
            <p:nvPr/>
          </p:nvSpPr>
          <p:spPr>
            <a:xfrm flipH="1" rot="5400000">
              <a:off x="5844018" y="3283806"/>
              <a:ext cx="1169624" cy="1106949"/>
            </a:xfrm>
            <a:prstGeom prst="arc">
              <a:avLst>
                <a:gd fmla="val 16200000" name="adj1"/>
                <a:gd fmla="val 17176" name="adj2"/>
              </a:avLst>
            </a:prstGeom>
            <a:noFill/>
            <a:ln cap="flat" cmpd="sng" w="9525">
              <a:solidFill>
                <a:srgbClr val="A5A5A5"/>
              </a:solidFill>
              <a:prstDash val="solid"/>
              <a:miter lim="800000"/>
              <a:headEnd len="med" w="med" type="triangl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dk1"/>
                </a:solidFill>
                <a:latin typeface="Calibri"/>
                <a:ea typeface="Calibri"/>
                <a:cs typeface="Calibri"/>
                <a:sym typeface="Calibri"/>
              </a:endParaRPr>
            </a:p>
          </p:txBody>
        </p:sp>
        <p:sp>
          <p:nvSpPr>
            <p:cNvPr id="289" name="Google Shape;289;p11"/>
            <p:cNvSpPr/>
            <p:nvPr/>
          </p:nvSpPr>
          <p:spPr>
            <a:xfrm flipH="1" rot="10800000">
              <a:off x="5839453" y="3769476"/>
              <a:ext cx="1169624" cy="1106950"/>
            </a:xfrm>
            <a:prstGeom prst="arc">
              <a:avLst>
                <a:gd fmla="val 16200000" name="adj1"/>
                <a:gd fmla="val 17176" name="adj2"/>
              </a:avLst>
            </a:prstGeom>
            <a:noFill/>
            <a:ln cap="flat" cmpd="sng" w="9525">
              <a:solidFill>
                <a:srgbClr val="A5A5A5"/>
              </a:solidFill>
              <a:prstDash val="solid"/>
              <a:miter lim="800000"/>
              <a:headEnd len="med" w="med" type="triangl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dk1"/>
                </a:solidFill>
                <a:latin typeface="Calibri"/>
                <a:ea typeface="Calibri"/>
                <a:cs typeface="Calibri"/>
                <a:sym typeface="Calibri"/>
              </a:endParaRPr>
            </a:p>
          </p:txBody>
        </p:sp>
        <p:sp>
          <p:nvSpPr>
            <p:cNvPr id="290" name="Google Shape;290;p11"/>
            <p:cNvSpPr/>
            <p:nvPr/>
          </p:nvSpPr>
          <p:spPr>
            <a:xfrm flipH="1" rot="10800000">
              <a:off x="2911423" y="2945796"/>
              <a:ext cx="1169624" cy="1106950"/>
            </a:xfrm>
            <a:prstGeom prst="arc">
              <a:avLst>
                <a:gd fmla="val 16200000" name="adj1"/>
                <a:gd fmla="val 17176" name="adj2"/>
              </a:avLst>
            </a:prstGeom>
            <a:noFill/>
            <a:ln cap="flat" cmpd="sng" w="9525">
              <a:solidFill>
                <a:srgbClr val="A5A5A5"/>
              </a:solidFill>
              <a:prstDash val="solid"/>
              <a:miter lim="800000"/>
              <a:headEnd len="med" w="med" type="triangl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dk1"/>
                </a:solidFill>
                <a:latin typeface="Calibri"/>
                <a:ea typeface="Calibri"/>
                <a:cs typeface="Calibri"/>
                <a:sym typeface="Calibri"/>
              </a:endParaRPr>
            </a:p>
          </p:txBody>
        </p:sp>
        <p:sp>
          <p:nvSpPr>
            <p:cNvPr id="291" name="Google Shape;291;p11"/>
            <p:cNvSpPr/>
            <p:nvPr/>
          </p:nvSpPr>
          <p:spPr>
            <a:xfrm flipH="1" rot="-5400000">
              <a:off x="5814011" y="2951377"/>
              <a:ext cx="1169624" cy="1106949"/>
            </a:xfrm>
            <a:prstGeom prst="arc">
              <a:avLst>
                <a:gd fmla="val 16200000" name="adj1"/>
                <a:gd fmla="val 17176" name="adj2"/>
              </a:avLst>
            </a:prstGeom>
            <a:noFill/>
            <a:ln cap="flat" cmpd="sng" w="9525">
              <a:solidFill>
                <a:srgbClr val="A5A5A5"/>
              </a:solidFill>
              <a:prstDash val="solid"/>
              <a:miter lim="800000"/>
              <a:headEnd len="med" w="med" type="triangl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dk1"/>
                </a:solidFill>
                <a:latin typeface="Calibri"/>
                <a:ea typeface="Calibri"/>
                <a:cs typeface="Calibri"/>
                <a:sym typeface="Calibri"/>
              </a:endParaRPr>
            </a:p>
          </p:txBody>
        </p:sp>
        <p:sp>
          <p:nvSpPr>
            <p:cNvPr id="292" name="Google Shape;292;p11"/>
            <p:cNvSpPr/>
            <p:nvPr/>
          </p:nvSpPr>
          <p:spPr>
            <a:xfrm>
              <a:off x="3495683" y="4267584"/>
              <a:ext cx="1749562" cy="395856"/>
            </a:xfrm>
            <a:custGeom>
              <a:rect b="b" l="l" r="r" t="t"/>
              <a:pathLst>
                <a:path extrusionOk="0" h="486228" w="2823029">
                  <a:moveTo>
                    <a:pt x="2823029" y="486228"/>
                  </a:moveTo>
                  <a:cubicBezTo>
                    <a:pt x="2450495" y="401561"/>
                    <a:pt x="2077962" y="316895"/>
                    <a:pt x="1607457" y="235857"/>
                  </a:cubicBezTo>
                  <a:cubicBezTo>
                    <a:pt x="1136952" y="154819"/>
                    <a:pt x="568476" y="77409"/>
                    <a:pt x="0" y="0"/>
                  </a:cubicBezTo>
                </a:path>
              </a:pathLst>
            </a:custGeom>
            <a:noFill/>
            <a:ln cap="flat" cmpd="sng" w="9525">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Calibri"/>
                <a:ea typeface="Calibri"/>
                <a:cs typeface="Calibri"/>
                <a:sym typeface="Calibri"/>
              </a:endParaRPr>
            </a:p>
          </p:txBody>
        </p:sp>
        <p:sp>
          <p:nvSpPr>
            <p:cNvPr id="293" name="Google Shape;293;p11"/>
            <p:cNvSpPr/>
            <p:nvPr/>
          </p:nvSpPr>
          <p:spPr>
            <a:xfrm>
              <a:off x="4585904" y="3807476"/>
              <a:ext cx="731016" cy="584813"/>
            </a:xfrm>
            <a:prstGeom prst="flowChartMagneticDisk">
              <a:avLst/>
            </a:prstGeom>
            <a:solidFill>
              <a:srgbClr val="193EB0">
                <a:alpha val="29803"/>
              </a:srgbClr>
            </a:solidFill>
            <a:ln cap="flat" cmpd="sng" w="25400">
              <a:solidFill>
                <a:srgbClr val="193EB0">
                  <a:alpha val="29803"/>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193EB0"/>
                  </a:solidFill>
                  <a:latin typeface="Arial"/>
                  <a:ea typeface="Arial"/>
                  <a:cs typeface="Arial"/>
                  <a:sym typeface="Arial"/>
                </a:rPr>
                <a:t>Dữ liệu</a:t>
              </a:r>
              <a:endParaRPr sz="1200">
                <a:solidFill>
                  <a:srgbClr val="193EB0"/>
                </a:solidFill>
                <a:latin typeface="Arial"/>
                <a:ea typeface="Arial"/>
                <a:cs typeface="Arial"/>
                <a:sym typeface="Arial"/>
              </a:endParaRPr>
            </a:p>
          </p:txBody>
        </p:sp>
        <p:sp>
          <p:nvSpPr>
            <p:cNvPr id="294" name="Google Shape;294;p11"/>
            <p:cNvSpPr txBox="1"/>
            <p:nvPr/>
          </p:nvSpPr>
          <p:spPr>
            <a:xfrm>
              <a:off x="1589307" y="3981942"/>
              <a:ext cx="520976"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Lặp lại</a:t>
              </a:r>
              <a:endParaRPr sz="1400">
                <a:solidFill>
                  <a:srgbClr val="262626"/>
                </a:solidFill>
                <a:latin typeface="Arial"/>
                <a:ea typeface="Arial"/>
                <a:cs typeface="Arial"/>
                <a:sym typeface="Arial"/>
              </a:endParaRPr>
            </a:p>
          </p:txBody>
        </p:sp>
        <p:cxnSp>
          <p:nvCxnSpPr>
            <p:cNvPr id="295" name="Google Shape;295;p11"/>
            <p:cNvCxnSpPr/>
            <p:nvPr/>
          </p:nvCxnSpPr>
          <p:spPr>
            <a:xfrm>
              <a:off x="4656465" y="3253006"/>
              <a:ext cx="592842" cy="0"/>
            </a:xfrm>
            <a:prstGeom prst="straightConnector1">
              <a:avLst/>
            </a:prstGeom>
            <a:noFill/>
            <a:ln cap="flat" cmpd="sng" w="9525">
              <a:solidFill>
                <a:srgbClr val="A5A5A5"/>
              </a:solidFill>
              <a:prstDash val="solid"/>
              <a:miter lim="800000"/>
              <a:headEnd len="sm" w="sm" type="none"/>
              <a:tailEnd len="med" w="med" type="triangle"/>
            </a:ln>
          </p:spPr>
        </p:cxnSp>
        <p:cxnSp>
          <p:nvCxnSpPr>
            <p:cNvPr id="296" name="Google Shape;296;p11"/>
            <p:cNvCxnSpPr/>
            <p:nvPr/>
          </p:nvCxnSpPr>
          <p:spPr>
            <a:xfrm rot="10800000">
              <a:off x="4653517" y="4902506"/>
              <a:ext cx="592842" cy="0"/>
            </a:xfrm>
            <a:prstGeom prst="straightConnector1">
              <a:avLst/>
            </a:prstGeom>
            <a:noFill/>
            <a:ln cap="flat" cmpd="sng" w="9525">
              <a:solidFill>
                <a:srgbClr val="A5A5A5"/>
              </a:solidFill>
              <a:prstDash val="solid"/>
              <a:miter lim="800000"/>
              <a:headEnd len="sm" w="sm" type="none"/>
              <a:tailEnd len="med" w="med" type="triangle"/>
            </a:ln>
          </p:spPr>
        </p:cxnSp>
        <p:sp>
          <p:nvSpPr>
            <p:cNvPr id="297" name="Google Shape;297;p11"/>
            <p:cNvSpPr txBox="1"/>
            <p:nvPr/>
          </p:nvSpPr>
          <p:spPr>
            <a:xfrm>
              <a:off x="3483892" y="4668581"/>
              <a:ext cx="1169625" cy="467850"/>
            </a:xfrm>
            <a:prstGeom prst="rect">
              <a:avLst/>
            </a:prstGeom>
            <a:solidFill>
              <a:srgbClr val="F2F2F2"/>
            </a:solidFill>
            <a:ln cap="flat" cmpd="sng" w="19050">
              <a:solidFill>
                <a:srgbClr val="D8D8D8"/>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Triển khai</a:t>
              </a:r>
              <a:endParaRPr sz="1300">
                <a:solidFill>
                  <a:schemeClr val="dk1"/>
                </a:solidFill>
                <a:latin typeface="Arial"/>
                <a:ea typeface="Arial"/>
                <a:cs typeface="Arial"/>
                <a:sym typeface="Arial"/>
              </a:endParaRPr>
            </a:p>
          </p:txBody>
        </p:sp>
        <p:sp>
          <p:nvSpPr>
            <p:cNvPr id="298" name="Google Shape;298;p11"/>
            <p:cNvSpPr txBox="1"/>
            <p:nvPr/>
          </p:nvSpPr>
          <p:spPr>
            <a:xfrm>
              <a:off x="5246359" y="4668581"/>
              <a:ext cx="1169625" cy="467850"/>
            </a:xfrm>
            <a:prstGeom prst="rect">
              <a:avLst/>
            </a:prstGeom>
            <a:solidFill>
              <a:srgbClr val="F2F2F2"/>
            </a:solidFill>
            <a:ln cap="flat" cmpd="sng" w="19050">
              <a:solidFill>
                <a:srgbClr val="D8D8D8"/>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Đánh giá</a:t>
              </a:r>
              <a:endParaRPr sz="1300">
                <a:solidFill>
                  <a:schemeClr val="dk1"/>
                </a:solidFill>
                <a:latin typeface="Arial"/>
                <a:ea typeface="Arial"/>
                <a:cs typeface="Arial"/>
                <a:sym typeface="Arial"/>
              </a:endParaRPr>
            </a:p>
          </p:txBody>
        </p:sp>
      </p:grpSp>
      <p:grpSp>
        <p:nvGrpSpPr>
          <p:cNvPr id="299" name="Google Shape;299;p11"/>
          <p:cNvGrpSpPr/>
          <p:nvPr/>
        </p:nvGrpSpPr>
        <p:grpSpPr>
          <a:xfrm>
            <a:off x="450000" y="450000"/>
            <a:ext cx="9018000" cy="276999"/>
            <a:chOff x="450000" y="450000"/>
            <a:chExt cx="9018000" cy="276999"/>
          </a:xfrm>
        </p:grpSpPr>
        <p:sp>
          <p:nvSpPr>
            <p:cNvPr id="300" name="Google Shape;300;p1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1.1. Lập kế hoạch Dự án</a:t>
              </a:r>
              <a:endParaRPr sz="1800">
                <a:solidFill>
                  <a:srgbClr val="FFFFFF"/>
                </a:solidFill>
                <a:latin typeface="Arial"/>
                <a:ea typeface="Arial"/>
                <a:cs typeface="Arial"/>
                <a:sym typeface="Arial"/>
              </a:endParaRPr>
            </a:p>
          </p:txBody>
        </p:sp>
        <p:sp>
          <p:nvSpPr>
            <p:cNvPr id="301" name="Google Shape;301;p1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12"/>
          <p:cNvSpPr/>
          <p:nvPr/>
        </p:nvSpPr>
        <p:spPr>
          <a:xfrm>
            <a:off x="546895" y="1477682"/>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Lập kế hoạch Dự án</a:t>
            </a:r>
            <a:endParaRPr sz="2400">
              <a:solidFill>
                <a:srgbClr val="0C0C0C"/>
              </a:solidFill>
              <a:latin typeface="Arial"/>
              <a:ea typeface="Arial"/>
              <a:cs typeface="Arial"/>
              <a:sym typeface="Arial"/>
            </a:endParaRPr>
          </a:p>
        </p:txBody>
      </p:sp>
      <p:grpSp>
        <p:nvGrpSpPr>
          <p:cNvPr id="308" name="Google Shape;308;p12"/>
          <p:cNvGrpSpPr/>
          <p:nvPr/>
        </p:nvGrpSpPr>
        <p:grpSpPr>
          <a:xfrm>
            <a:off x="558800" y="2039646"/>
            <a:ext cx="8785225" cy="215444"/>
            <a:chOff x="1027113" y="2045625"/>
            <a:chExt cx="8785225" cy="215444"/>
          </a:xfrm>
        </p:grpSpPr>
        <p:sp>
          <p:nvSpPr>
            <p:cNvPr id="309" name="Google Shape;309;p1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0" name="Google Shape;310;p12"/>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CRISP-DM (Quy trình chuẩn Khai thác dữ liệu trong nhiều lĩnh vực):</a:t>
              </a:r>
              <a:endParaRPr/>
            </a:p>
          </p:txBody>
        </p:sp>
      </p:grpSp>
      <p:sp>
        <p:nvSpPr>
          <p:cNvPr id="311" name="Google Shape;311;p12"/>
          <p:cNvSpPr/>
          <p:nvPr/>
        </p:nvSpPr>
        <p:spPr>
          <a:xfrm>
            <a:off x="711200" y="5712439"/>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i="1" lang="en-US" sz="1300">
                <a:solidFill>
                  <a:srgbClr val="FF0000"/>
                </a:solidFill>
                <a:latin typeface="Arial"/>
                <a:ea typeface="Arial"/>
                <a:cs typeface="Arial"/>
                <a:sym typeface="Arial"/>
              </a:rPr>
              <a:t>Tìm hiêu dữ liệu</a:t>
            </a:r>
            <a:r>
              <a:rPr lang="en-US" sz="1300">
                <a:solidFill>
                  <a:srgbClr val="262626"/>
                </a:solidFill>
                <a:latin typeface="Arial"/>
                <a:ea typeface="Arial"/>
                <a:cs typeface="Arial"/>
                <a:sym typeface="Arial"/>
              </a:rPr>
              <a:t>: phân tích khám phá để hiểu thêm về dữ liệu thu thập được. </a:t>
            </a:r>
            <a:endParaRPr/>
          </a:p>
        </p:txBody>
      </p:sp>
      <p:grpSp>
        <p:nvGrpSpPr>
          <p:cNvPr id="312" name="Google Shape;312;p12"/>
          <p:cNvGrpSpPr/>
          <p:nvPr/>
        </p:nvGrpSpPr>
        <p:grpSpPr>
          <a:xfrm>
            <a:off x="1589307" y="2633939"/>
            <a:ext cx="6424619" cy="2931886"/>
            <a:chOff x="1589307" y="2633939"/>
            <a:chExt cx="6424619" cy="2931886"/>
          </a:xfrm>
        </p:grpSpPr>
        <p:sp>
          <p:nvSpPr>
            <p:cNvPr id="313" name="Google Shape;313;p12"/>
            <p:cNvSpPr/>
            <p:nvPr/>
          </p:nvSpPr>
          <p:spPr>
            <a:xfrm>
              <a:off x="1888898" y="2633939"/>
              <a:ext cx="6125028" cy="2931886"/>
            </a:xfrm>
            <a:prstGeom prst="arc">
              <a:avLst>
                <a:gd fmla="val 11091654" name="adj1"/>
                <a:gd fmla="val 10556420" name="adj2"/>
              </a:avLst>
            </a:prstGeom>
            <a:noFill/>
            <a:ln cap="flat" cmpd="sng" w="28575">
              <a:solidFill>
                <a:srgbClr val="193EB0"/>
              </a:solidFill>
              <a:prstDash val="solid"/>
              <a:miter lim="800000"/>
              <a:headEnd len="sm" w="sm" type="none"/>
              <a:tailEnd len="med" w="med" type="triangl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14" name="Google Shape;314;p12"/>
            <p:cNvSpPr txBox="1"/>
            <p:nvPr/>
          </p:nvSpPr>
          <p:spPr>
            <a:xfrm>
              <a:off x="2317215" y="3843177"/>
              <a:ext cx="1169625" cy="467850"/>
            </a:xfrm>
            <a:prstGeom prst="rect">
              <a:avLst/>
            </a:prstGeom>
            <a:solidFill>
              <a:srgbClr val="F2F2F2"/>
            </a:solidFill>
            <a:ln cap="flat" cmpd="sng" w="19050">
              <a:solidFill>
                <a:srgbClr val="D8D8D8"/>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Tìm hiểu nghiệp vụ</a:t>
              </a:r>
              <a:endParaRPr sz="1300">
                <a:solidFill>
                  <a:schemeClr val="dk1"/>
                </a:solidFill>
                <a:latin typeface="Arial"/>
                <a:ea typeface="Arial"/>
                <a:cs typeface="Arial"/>
                <a:sym typeface="Arial"/>
              </a:endParaRPr>
            </a:p>
          </p:txBody>
        </p:sp>
        <p:sp>
          <p:nvSpPr>
            <p:cNvPr id="315" name="Google Shape;315;p12"/>
            <p:cNvSpPr txBox="1"/>
            <p:nvPr/>
          </p:nvSpPr>
          <p:spPr>
            <a:xfrm>
              <a:off x="3486840" y="3019081"/>
              <a:ext cx="1169625" cy="467850"/>
            </a:xfrm>
            <a:prstGeom prst="rect">
              <a:avLst/>
            </a:prstGeom>
            <a:solidFill>
              <a:srgbClr val="FF0000">
                <a:alpha val="10588"/>
              </a:srgbClr>
            </a:solidFill>
            <a:ln cap="flat" cmpd="sng" w="19050">
              <a:solidFill>
                <a:srgbClr val="FF000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i="1" lang="en-US" sz="1300">
                  <a:solidFill>
                    <a:srgbClr val="FF0000"/>
                  </a:solidFill>
                  <a:latin typeface="Arial"/>
                  <a:ea typeface="Arial"/>
                  <a:cs typeface="Arial"/>
                  <a:sym typeface="Arial"/>
                </a:rPr>
                <a:t>Tìm hiểu dữ liệu</a:t>
              </a:r>
              <a:endParaRPr i="1" sz="1300">
                <a:solidFill>
                  <a:srgbClr val="FF0000"/>
                </a:solidFill>
                <a:latin typeface="Arial"/>
                <a:ea typeface="Arial"/>
                <a:cs typeface="Arial"/>
                <a:sym typeface="Arial"/>
              </a:endParaRPr>
            </a:p>
          </p:txBody>
        </p:sp>
        <p:sp>
          <p:nvSpPr>
            <p:cNvPr id="316" name="Google Shape;316;p12"/>
            <p:cNvSpPr txBox="1"/>
            <p:nvPr/>
          </p:nvSpPr>
          <p:spPr>
            <a:xfrm>
              <a:off x="5249307" y="3019081"/>
              <a:ext cx="1169625" cy="467850"/>
            </a:xfrm>
            <a:prstGeom prst="rect">
              <a:avLst/>
            </a:prstGeom>
            <a:solidFill>
              <a:srgbClr val="F2F2F2"/>
            </a:solidFill>
            <a:ln cap="flat" cmpd="sng" w="19050">
              <a:solidFill>
                <a:srgbClr val="D8D8D8"/>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Chuẩn bị dữ liệu</a:t>
              </a:r>
              <a:endParaRPr sz="1300">
                <a:solidFill>
                  <a:schemeClr val="dk1"/>
                </a:solidFill>
                <a:latin typeface="Arial"/>
                <a:ea typeface="Arial"/>
                <a:cs typeface="Arial"/>
                <a:sym typeface="Arial"/>
              </a:endParaRPr>
            </a:p>
          </p:txBody>
        </p:sp>
        <p:sp>
          <p:nvSpPr>
            <p:cNvPr id="317" name="Google Shape;317;p12"/>
            <p:cNvSpPr txBox="1"/>
            <p:nvPr/>
          </p:nvSpPr>
          <p:spPr>
            <a:xfrm>
              <a:off x="6415984" y="3843177"/>
              <a:ext cx="1169625" cy="467850"/>
            </a:xfrm>
            <a:prstGeom prst="rect">
              <a:avLst/>
            </a:prstGeom>
            <a:solidFill>
              <a:srgbClr val="F2F2F2"/>
            </a:solidFill>
            <a:ln cap="flat" cmpd="sng" w="19050">
              <a:solidFill>
                <a:srgbClr val="D8D8D8"/>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Mô hình hóa</a:t>
              </a:r>
              <a:endParaRPr sz="1300">
                <a:solidFill>
                  <a:schemeClr val="dk1"/>
                </a:solidFill>
                <a:latin typeface="Arial"/>
                <a:ea typeface="Arial"/>
                <a:cs typeface="Arial"/>
                <a:sym typeface="Arial"/>
              </a:endParaRPr>
            </a:p>
          </p:txBody>
        </p:sp>
        <p:sp>
          <p:nvSpPr>
            <p:cNvPr id="318" name="Google Shape;318;p12"/>
            <p:cNvSpPr/>
            <p:nvPr/>
          </p:nvSpPr>
          <p:spPr>
            <a:xfrm flipH="1">
              <a:off x="2891267" y="3287145"/>
              <a:ext cx="1169624" cy="1106950"/>
            </a:xfrm>
            <a:prstGeom prst="arc">
              <a:avLst>
                <a:gd fmla="val 16200000" name="adj1"/>
                <a:gd fmla="val 17176" name="adj2"/>
              </a:avLst>
            </a:prstGeom>
            <a:noFill/>
            <a:ln cap="flat" cmpd="sng" w="9525">
              <a:solidFill>
                <a:srgbClr val="A5A5A5"/>
              </a:solidFill>
              <a:prstDash val="solid"/>
              <a:miter lim="800000"/>
              <a:headEnd len="med" w="med" type="triangl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dk1"/>
                </a:solidFill>
                <a:latin typeface="Calibri"/>
                <a:ea typeface="Calibri"/>
                <a:cs typeface="Calibri"/>
                <a:sym typeface="Calibri"/>
              </a:endParaRPr>
            </a:p>
          </p:txBody>
        </p:sp>
        <p:sp>
          <p:nvSpPr>
            <p:cNvPr id="319" name="Google Shape;319;p12"/>
            <p:cNvSpPr/>
            <p:nvPr/>
          </p:nvSpPr>
          <p:spPr>
            <a:xfrm flipH="1" rot="5400000">
              <a:off x="5844018" y="3283806"/>
              <a:ext cx="1169624" cy="1106949"/>
            </a:xfrm>
            <a:prstGeom prst="arc">
              <a:avLst>
                <a:gd fmla="val 16200000" name="adj1"/>
                <a:gd fmla="val 17176" name="adj2"/>
              </a:avLst>
            </a:prstGeom>
            <a:noFill/>
            <a:ln cap="flat" cmpd="sng" w="9525">
              <a:solidFill>
                <a:srgbClr val="A5A5A5"/>
              </a:solidFill>
              <a:prstDash val="solid"/>
              <a:miter lim="800000"/>
              <a:headEnd len="med" w="med" type="triangl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dk1"/>
                </a:solidFill>
                <a:latin typeface="Calibri"/>
                <a:ea typeface="Calibri"/>
                <a:cs typeface="Calibri"/>
                <a:sym typeface="Calibri"/>
              </a:endParaRPr>
            </a:p>
          </p:txBody>
        </p:sp>
        <p:sp>
          <p:nvSpPr>
            <p:cNvPr id="320" name="Google Shape;320;p12"/>
            <p:cNvSpPr/>
            <p:nvPr/>
          </p:nvSpPr>
          <p:spPr>
            <a:xfrm flipH="1" rot="10800000">
              <a:off x="5839453" y="3769476"/>
              <a:ext cx="1169624" cy="1106950"/>
            </a:xfrm>
            <a:prstGeom prst="arc">
              <a:avLst>
                <a:gd fmla="val 16200000" name="adj1"/>
                <a:gd fmla="val 17176" name="adj2"/>
              </a:avLst>
            </a:prstGeom>
            <a:noFill/>
            <a:ln cap="flat" cmpd="sng" w="9525">
              <a:solidFill>
                <a:srgbClr val="A5A5A5"/>
              </a:solidFill>
              <a:prstDash val="solid"/>
              <a:miter lim="800000"/>
              <a:headEnd len="med" w="med" type="triangl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dk1"/>
                </a:solidFill>
                <a:latin typeface="Calibri"/>
                <a:ea typeface="Calibri"/>
                <a:cs typeface="Calibri"/>
                <a:sym typeface="Calibri"/>
              </a:endParaRPr>
            </a:p>
          </p:txBody>
        </p:sp>
        <p:sp>
          <p:nvSpPr>
            <p:cNvPr id="321" name="Google Shape;321;p12"/>
            <p:cNvSpPr/>
            <p:nvPr/>
          </p:nvSpPr>
          <p:spPr>
            <a:xfrm flipH="1" rot="10800000">
              <a:off x="2911423" y="2945796"/>
              <a:ext cx="1169624" cy="1106950"/>
            </a:xfrm>
            <a:prstGeom prst="arc">
              <a:avLst>
                <a:gd fmla="val 16200000" name="adj1"/>
                <a:gd fmla="val 17176" name="adj2"/>
              </a:avLst>
            </a:prstGeom>
            <a:noFill/>
            <a:ln cap="flat" cmpd="sng" w="9525">
              <a:solidFill>
                <a:srgbClr val="A5A5A5"/>
              </a:solidFill>
              <a:prstDash val="solid"/>
              <a:miter lim="800000"/>
              <a:headEnd len="med" w="med" type="triangl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dk1"/>
                </a:solidFill>
                <a:latin typeface="Calibri"/>
                <a:ea typeface="Calibri"/>
                <a:cs typeface="Calibri"/>
                <a:sym typeface="Calibri"/>
              </a:endParaRPr>
            </a:p>
          </p:txBody>
        </p:sp>
        <p:sp>
          <p:nvSpPr>
            <p:cNvPr id="322" name="Google Shape;322;p12"/>
            <p:cNvSpPr/>
            <p:nvPr/>
          </p:nvSpPr>
          <p:spPr>
            <a:xfrm flipH="1" rot="-5400000">
              <a:off x="5814011" y="2951377"/>
              <a:ext cx="1169624" cy="1106949"/>
            </a:xfrm>
            <a:prstGeom prst="arc">
              <a:avLst>
                <a:gd fmla="val 16200000" name="adj1"/>
                <a:gd fmla="val 17176" name="adj2"/>
              </a:avLst>
            </a:prstGeom>
            <a:noFill/>
            <a:ln cap="flat" cmpd="sng" w="9525">
              <a:solidFill>
                <a:srgbClr val="A5A5A5"/>
              </a:solidFill>
              <a:prstDash val="solid"/>
              <a:miter lim="800000"/>
              <a:headEnd len="med" w="med" type="triangl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dk1"/>
                </a:solidFill>
                <a:latin typeface="Calibri"/>
                <a:ea typeface="Calibri"/>
                <a:cs typeface="Calibri"/>
                <a:sym typeface="Calibri"/>
              </a:endParaRPr>
            </a:p>
          </p:txBody>
        </p:sp>
        <p:sp>
          <p:nvSpPr>
            <p:cNvPr id="323" name="Google Shape;323;p12"/>
            <p:cNvSpPr/>
            <p:nvPr/>
          </p:nvSpPr>
          <p:spPr>
            <a:xfrm>
              <a:off x="3495683" y="4267584"/>
              <a:ext cx="1749562" cy="395856"/>
            </a:xfrm>
            <a:custGeom>
              <a:rect b="b" l="l" r="r" t="t"/>
              <a:pathLst>
                <a:path extrusionOk="0" h="486228" w="2823029">
                  <a:moveTo>
                    <a:pt x="2823029" y="486228"/>
                  </a:moveTo>
                  <a:cubicBezTo>
                    <a:pt x="2450495" y="401561"/>
                    <a:pt x="2077962" y="316895"/>
                    <a:pt x="1607457" y="235857"/>
                  </a:cubicBezTo>
                  <a:cubicBezTo>
                    <a:pt x="1136952" y="154819"/>
                    <a:pt x="568476" y="77409"/>
                    <a:pt x="0" y="0"/>
                  </a:cubicBezTo>
                </a:path>
              </a:pathLst>
            </a:custGeom>
            <a:noFill/>
            <a:ln cap="flat" cmpd="sng" w="9525">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Calibri"/>
                <a:ea typeface="Calibri"/>
                <a:cs typeface="Calibri"/>
                <a:sym typeface="Calibri"/>
              </a:endParaRPr>
            </a:p>
          </p:txBody>
        </p:sp>
        <p:sp>
          <p:nvSpPr>
            <p:cNvPr id="324" name="Google Shape;324;p12"/>
            <p:cNvSpPr/>
            <p:nvPr/>
          </p:nvSpPr>
          <p:spPr>
            <a:xfrm>
              <a:off x="4585904" y="3807476"/>
              <a:ext cx="731016" cy="584813"/>
            </a:xfrm>
            <a:prstGeom prst="flowChartMagneticDisk">
              <a:avLst/>
            </a:prstGeom>
            <a:solidFill>
              <a:srgbClr val="193EB0">
                <a:alpha val="29803"/>
              </a:srgbClr>
            </a:solidFill>
            <a:ln cap="flat" cmpd="sng" w="25400">
              <a:solidFill>
                <a:srgbClr val="193EB0">
                  <a:alpha val="29803"/>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193EB0"/>
                  </a:solidFill>
                  <a:latin typeface="Arial"/>
                  <a:ea typeface="Arial"/>
                  <a:cs typeface="Arial"/>
                  <a:sym typeface="Arial"/>
                </a:rPr>
                <a:t>Dữ liệu</a:t>
              </a:r>
              <a:endParaRPr sz="1200">
                <a:solidFill>
                  <a:srgbClr val="193EB0"/>
                </a:solidFill>
                <a:latin typeface="Arial"/>
                <a:ea typeface="Arial"/>
                <a:cs typeface="Arial"/>
                <a:sym typeface="Arial"/>
              </a:endParaRPr>
            </a:p>
          </p:txBody>
        </p:sp>
        <p:sp>
          <p:nvSpPr>
            <p:cNvPr id="325" name="Google Shape;325;p12"/>
            <p:cNvSpPr txBox="1"/>
            <p:nvPr/>
          </p:nvSpPr>
          <p:spPr>
            <a:xfrm>
              <a:off x="1589307" y="3981942"/>
              <a:ext cx="520976"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Lặp lại</a:t>
              </a:r>
              <a:endParaRPr sz="1400">
                <a:solidFill>
                  <a:srgbClr val="262626"/>
                </a:solidFill>
                <a:latin typeface="Arial"/>
                <a:ea typeface="Arial"/>
                <a:cs typeface="Arial"/>
                <a:sym typeface="Arial"/>
              </a:endParaRPr>
            </a:p>
          </p:txBody>
        </p:sp>
        <p:cxnSp>
          <p:nvCxnSpPr>
            <p:cNvPr id="326" name="Google Shape;326;p12"/>
            <p:cNvCxnSpPr/>
            <p:nvPr/>
          </p:nvCxnSpPr>
          <p:spPr>
            <a:xfrm>
              <a:off x="4656465" y="3253006"/>
              <a:ext cx="592842" cy="0"/>
            </a:xfrm>
            <a:prstGeom prst="straightConnector1">
              <a:avLst/>
            </a:prstGeom>
            <a:noFill/>
            <a:ln cap="flat" cmpd="sng" w="9525">
              <a:solidFill>
                <a:srgbClr val="A5A5A5"/>
              </a:solidFill>
              <a:prstDash val="solid"/>
              <a:miter lim="800000"/>
              <a:headEnd len="sm" w="sm" type="none"/>
              <a:tailEnd len="med" w="med" type="triangle"/>
            </a:ln>
          </p:spPr>
        </p:cxnSp>
        <p:cxnSp>
          <p:nvCxnSpPr>
            <p:cNvPr id="327" name="Google Shape;327;p12"/>
            <p:cNvCxnSpPr/>
            <p:nvPr/>
          </p:nvCxnSpPr>
          <p:spPr>
            <a:xfrm rot="10800000">
              <a:off x="4653517" y="4902506"/>
              <a:ext cx="592842" cy="0"/>
            </a:xfrm>
            <a:prstGeom prst="straightConnector1">
              <a:avLst/>
            </a:prstGeom>
            <a:noFill/>
            <a:ln cap="flat" cmpd="sng" w="9525">
              <a:solidFill>
                <a:srgbClr val="A5A5A5"/>
              </a:solidFill>
              <a:prstDash val="solid"/>
              <a:miter lim="800000"/>
              <a:headEnd len="sm" w="sm" type="none"/>
              <a:tailEnd len="med" w="med" type="triangle"/>
            </a:ln>
          </p:spPr>
        </p:cxnSp>
        <p:sp>
          <p:nvSpPr>
            <p:cNvPr id="328" name="Google Shape;328;p12"/>
            <p:cNvSpPr txBox="1"/>
            <p:nvPr/>
          </p:nvSpPr>
          <p:spPr>
            <a:xfrm>
              <a:off x="3483892" y="4668581"/>
              <a:ext cx="1169625" cy="467850"/>
            </a:xfrm>
            <a:prstGeom prst="rect">
              <a:avLst/>
            </a:prstGeom>
            <a:solidFill>
              <a:srgbClr val="F2F2F2"/>
            </a:solidFill>
            <a:ln cap="flat" cmpd="sng" w="19050">
              <a:solidFill>
                <a:srgbClr val="D8D8D8"/>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Triển khai</a:t>
              </a:r>
              <a:endParaRPr sz="1300">
                <a:solidFill>
                  <a:schemeClr val="dk1"/>
                </a:solidFill>
                <a:latin typeface="Arial"/>
                <a:ea typeface="Arial"/>
                <a:cs typeface="Arial"/>
                <a:sym typeface="Arial"/>
              </a:endParaRPr>
            </a:p>
          </p:txBody>
        </p:sp>
        <p:sp>
          <p:nvSpPr>
            <p:cNvPr id="329" name="Google Shape;329;p12"/>
            <p:cNvSpPr txBox="1"/>
            <p:nvPr/>
          </p:nvSpPr>
          <p:spPr>
            <a:xfrm>
              <a:off x="5246359" y="4668581"/>
              <a:ext cx="1169625" cy="467850"/>
            </a:xfrm>
            <a:prstGeom prst="rect">
              <a:avLst/>
            </a:prstGeom>
            <a:solidFill>
              <a:srgbClr val="F2F2F2"/>
            </a:solidFill>
            <a:ln cap="flat" cmpd="sng" w="19050">
              <a:solidFill>
                <a:srgbClr val="D8D8D8"/>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Đánh giá</a:t>
              </a:r>
              <a:endParaRPr sz="1300">
                <a:solidFill>
                  <a:schemeClr val="dk1"/>
                </a:solidFill>
                <a:latin typeface="Arial"/>
                <a:ea typeface="Arial"/>
                <a:cs typeface="Arial"/>
                <a:sym typeface="Arial"/>
              </a:endParaRPr>
            </a:p>
          </p:txBody>
        </p:sp>
      </p:grpSp>
      <p:grpSp>
        <p:nvGrpSpPr>
          <p:cNvPr id="330" name="Google Shape;330;p12"/>
          <p:cNvGrpSpPr/>
          <p:nvPr/>
        </p:nvGrpSpPr>
        <p:grpSpPr>
          <a:xfrm>
            <a:off x="450000" y="450000"/>
            <a:ext cx="9018000" cy="276999"/>
            <a:chOff x="450000" y="450000"/>
            <a:chExt cx="9018000" cy="276999"/>
          </a:xfrm>
        </p:grpSpPr>
        <p:sp>
          <p:nvSpPr>
            <p:cNvPr id="331" name="Google Shape;331;p1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1.1. Lập kế hoạch Dự án</a:t>
              </a:r>
              <a:endParaRPr sz="1800">
                <a:solidFill>
                  <a:srgbClr val="FFFFFF"/>
                </a:solidFill>
                <a:latin typeface="Arial"/>
                <a:ea typeface="Arial"/>
                <a:cs typeface="Arial"/>
                <a:sym typeface="Arial"/>
              </a:endParaRPr>
            </a:p>
          </p:txBody>
        </p:sp>
        <p:sp>
          <p:nvSpPr>
            <p:cNvPr id="332" name="Google Shape;332;p1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13"/>
          <p:cNvSpPr/>
          <p:nvPr/>
        </p:nvSpPr>
        <p:spPr>
          <a:xfrm>
            <a:off x="546895" y="1477682"/>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Lập kế hoạch Dự án</a:t>
            </a:r>
            <a:endParaRPr sz="2400">
              <a:solidFill>
                <a:srgbClr val="0C0C0C"/>
              </a:solidFill>
              <a:latin typeface="Arial"/>
              <a:ea typeface="Arial"/>
              <a:cs typeface="Arial"/>
              <a:sym typeface="Arial"/>
            </a:endParaRPr>
          </a:p>
        </p:txBody>
      </p:sp>
      <p:grpSp>
        <p:nvGrpSpPr>
          <p:cNvPr id="339" name="Google Shape;339;p13"/>
          <p:cNvGrpSpPr/>
          <p:nvPr/>
        </p:nvGrpSpPr>
        <p:grpSpPr>
          <a:xfrm>
            <a:off x="558800" y="2039646"/>
            <a:ext cx="8785225" cy="215444"/>
            <a:chOff x="1027113" y="2045625"/>
            <a:chExt cx="8785225" cy="215444"/>
          </a:xfrm>
        </p:grpSpPr>
        <p:sp>
          <p:nvSpPr>
            <p:cNvPr id="340" name="Google Shape;340;p1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1" name="Google Shape;341;p13"/>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CRISP-DM (Quy trình chuẩn Khai thác dữ liệu trong nhiều lĩnh vực):</a:t>
              </a:r>
              <a:endParaRPr/>
            </a:p>
          </p:txBody>
        </p:sp>
      </p:grpSp>
      <p:sp>
        <p:nvSpPr>
          <p:cNvPr id="342" name="Google Shape;342;p13"/>
          <p:cNvSpPr/>
          <p:nvPr/>
        </p:nvSpPr>
        <p:spPr>
          <a:xfrm>
            <a:off x="711200" y="5712439"/>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i="1" lang="en-US" sz="1300">
                <a:solidFill>
                  <a:srgbClr val="FF0000"/>
                </a:solidFill>
                <a:latin typeface="Arial"/>
                <a:ea typeface="Arial"/>
                <a:cs typeface="Arial"/>
                <a:sym typeface="Arial"/>
              </a:rPr>
              <a:t>Chuẩn bị dữ liệu</a:t>
            </a:r>
            <a:r>
              <a:rPr lang="en-US" sz="1300">
                <a:solidFill>
                  <a:srgbClr val="262626"/>
                </a:solidFill>
                <a:latin typeface="Arial"/>
                <a:ea typeface="Arial"/>
                <a:cs typeface="Arial"/>
                <a:sym typeface="Arial"/>
              </a:rPr>
              <a:t>: làm sạch, định dạng dữ liệu, v.v. bằng sự hiểu biết có được từ các bước trước đó. </a:t>
            </a:r>
            <a:endParaRPr/>
          </a:p>
        </p:txBody>
      </p:sp>
      <p:grpSp>
        <p:nvGrpSpPr>
          <p:cNvPr id="343" name="Google Shape;343;p13"/>
          <p:cNvGrpSpPr/>
          <p:nvPr/>
        </p:nvGrpSpPr>
        <p:grpSpPr>
          <a:xfrm>
            <a:off x="1589308" y="2633939"/>
            <a:ext cx="6424618" cy="2931886"/>
            <a:chOff x="1589308" y="2633939"/>
            <a:chExt cx="6424618" cy="2931886"/>
          </a:xfrm>
        </p:grpSpPr>
        <p:sp>
          <p:nvSpPr>
            <p:cNvPr id="344" name="Google Shape;344;p13"/>
            <p:cNvSpPr/>
            <p:nvPr/>
          </p:nvSpPr>
          <p:spPr>
            <a:xfrm>
              <a:off x="1888898" y="2633939"/>
              <a:ext cx="6125028" cy="2931886"/>
            </a:xfrm>
            <a:prstGeom prst="arc">
              <a:avLst>
                <a:gd fmla="val 11091654" name="adj1"/>
                <a:gd fmla="val 10556420" name="adj2"/>
              </a:avLst>
            </a:prstGeom>
            <a:noFill/>
            <a:ln cap="flat" cmpd="sng" w="28575">
              <a:solidFill>
                <a:srgbClr val="193EB0"/>
              </a:solidFill>
              <a:prstDash val="solid"/>
              <a:miter lim="800000"/>
              <a:headEnd len="sm" w="sm" type="none"/>
              <a:tailEnd len="med" w="med" type="triangl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45" name="Google Shape;345;p13"/>
            <p:cNvSpPr txBox="1"/>
            <p:nvPr/>
          </p:nvSpPr>
          <p:spPr>
            <a:xfrm>
              <a:off x="2317215" y="3843177"/>
              <a:ext cx="1169625" cy="467850"/>
            </a:xfrm>
            <a:prstGeom prst="rect">
              <a:avLst/>
            </a:prstGeom>
            <a:solidFill>
              <a:srgbClr val="F2F2F2"/>
            </a:solidFill>
            <a:ln cap="flat" cmpd="sng" w="19050">
              <a:solidFill>
                <a:srgbClr val="D8D8D8"/>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Tìm hiểu nghiệp vụ</a:t>
              </a:r>
              <a:endParaRPr sz="1300">
                <a:solidFill>
                  <a:schemeClr val="dk1"/>
                </a:solidFill>
                <a:latin typeface="Arial"/>
                <a:ea typeface="Arial"/>
                <a:cs typeface="Arial"/>
                <a:sym typeface="Arial"/>
              </a:endParaRPr>
            </a:p>
          </p:txBody>
        </p:sp>
        <p:sp>
          <p:nvSpPr>
            <p:cNvPr id="346" name="Google Shape;346;p13"/>
            <p:cNvSpPr txBox="1"/>
            <p:nvPr/>
          </p:nvSpPr>
          <p:spPr>
            <a:xfrm>
              <a:off x="3486840" y="3019081"/>
              <a:ext cx="1169625" cy="467850"/>
            </a:xfrm>
            <a:prstGeom prst="rect">
              <a:avLst/>
            </a:prstGeom>
            <a:solidFill>
              <a:srgbClr val="F2F2F2"/>
            </a:solidFill>
            <a:ln cap="flat" cmpd="sng" w="19050">
              <a:solidFill>
                <a:srgbClr val="D8D8D8"/>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Tìm hiểu dữ liệu</a:t>
              </a:r>
              <a:endParaRPr sz="1300">
                <a:solidFill>
                  <a:schemeClr val="dk1"/>
                </a:solidFill>
                <a:latin typeface="Arial"/>
                <a:ea typeface="Arial"/>
                <a:cs typeface="Arial"/>
                <a:sym typeface="Arial"/>
              </a:endParaRPr>
            </a:p>
          </p:txBody>
        </p:sp>
        <p:sp>
          <p:nvSpPr>
            <p:cNvPr id="347" name="Google Shape;347;p13"/>
            <p:cNvSpPr txBox="1"/>
            <p:nvPr/>
          </p:nvSpPr>
          <p:spPr>
            <a:xfrm>
              <a:off x="5249307" y="3019081"/>
              <a:ext cx="1169625" cy="467850"/>
            </a:xfrm>
            <a:prstGeom prst="rect">
              <a:avLst/>
            </a:prstGeom>
            <a:solidFill>
              <a:srgbClr val="FF0000">
                <a:alpha val="10588"/>
              </a:srgbClr>
            </a:solidFill>
            <a:ln cap="flat" cmpd="sng" w="19050">
              <a:solidFill>
                <a:srgbClr val="FF000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i="1" lang="en-US" sz="1300">
                  <a:solidFill>
                    <a:srgbClr val="FF0000"/>
                  </a:solidFill>
                  <a:latin typeface="Arial"/>
                  <a:ea typeface="Arial"/>
                  <a:cs typeface="Arial"/>
                  <a:sym typeface="Arial"/>
                </a:rPr>
                <a:t>Chuẩn bị dữ liệu</a:t>
              </a:r>
              <a:endParaRPr i="1" sz="1300">
                <a:solidFill>
                  <a:srgbClr val="FF0000"/>
                </a:solidFill>
                <a:latin typeface="Arial"/>
                <a:ea typeface="Arial"/>
                <a:cs typeface="Arial"/>
                <a:sym typeface="Arial"/>
              </a:endParaRPr>
            </a:p>
          </p:txBody>
        </p:sp>
        <p:sp>
          <p:nvSpPr>
            <p:cNvPr id="348" name="Google Shape;348;p13"/>
            <p:cNvSpPr txBox="1"/>
            <p:nvPr/>
          </p:nvSpPr>
          <p:spPr>
            <a:xfrm>
              <a:off x="6415984" y="3843177"/>
              <a:ext cx="1169625" cy="467850"/>
            </a:xfrm>
            <a:prstGeom prst="rect">
              <a:avLst/>
            </a:prstGeom>
            <a:solidFill>
              <a:srgbClr val="F2F2F2"/>
            </a:solidFill>
            <a:ln cap="flat" cmpd="sng" w="19050">
              <a:solidFill>
                <a:srgbClr val="D8D8D8"/>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Mô hình hóa</a:t>
              </a:r>
              <a:endParaRPr sz="1300">
                <a:solidFill>
                  <a:schemeClr val="dk1"/>
                </a:solidFill>
                <a:latin typeface="Arial"/>
                <a:ea typeface="Arial"/>
                <a:cs typeface="Arial"/>
                <a:sym typeface="Arial"/>
              </a:endParaRPr>
            </a:p>
          </p:txBody>
        </p:sp>
        <p:sp>
          <p:nvSpPr>
            <p:cNvPr id="349" name="Google Shape;349;p13"/>
            <p:cNvSpPr/>
            <p:nvPr/>
          </p:nvSpPr>
          <p:spPr>
            <a:xfrm flipH="1">
              <a:off x="2891267" y="3287145"/>
              <a:ext cx="1169624" cy="1106950"/>
            </a:xfrm>
            <a:prstGeom prst="arc">
              <a:avLst>
                <a:gd fmla="val 16200000" name="adj1"/>
                <a:gd fmla="val 17176" name="adj2"/>
              </a:avLst>
            </a:prstGeom>
            <a:noFill/>
            <a:ln cap="flat" cmpd="sng" w="9525">
              <a:solidFill>
                <a:srgbClr val="A5A5A5"/>
              </a:solidFill>
              <a:prstDash val="solid"/>
              <a:miter lim="800000"/>
              <a:headEnd len="med" w="med" type="triangl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dk1"/>
                </a:solidFill>
                <a:latin typeface="Calibri"/>
                <a:ea typeface="Calibri"/>
                <a:cs typeface="Calibri"/>
                <a:sym typeface="Calibri"/>
              </a:endParaRPr>
            </a:p>
          </p:txBody>
        </p:sp>
        <p:sp>
          <p:nvSpPr>
            <p:cNvPr id="350" name="Google Shape;350;p13"/>
            <p:cNvSpPr/>
            <p:nvPr/>
          </p:nvSpPr>
          <p:spPr>
            <a:xfrm flipH="1" rot="5400000">
              <a:off x="5844018" y="3283806"/>
              <a:ext cx="1169624" cy="1106949"/>
            </a:xfrm>
            <a:prstGeom prst="arc">
              <a:avLst>
                <a:gd fmla="val 16200000" name="adj1"/>
                <a:gd fmla="val 17176" name="adj2"/>
              </a:avLst>
            </a:prstGeom>
            <a:noFill/>
            <a:ln cap="flat" cmpd="sng" w="9525">
              <a:solidFill>
                <a:srgbClr val="A5A5A5"/>
              </a:solidFill>
              <a:prstDash val="solid"/>
              <a:miter lim="800000"/>
              <a:headEnd len="med" w="med" type="triangl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dk1"/>
                </a:solidFill>
                <a:latin typeface="Calibri"/>
                <a:ea typeface="Calibri"/>
                <a:cs typeface="Calibri"/>
                <a:sym typeface="Calibri"/>
              </a:endParaRPr>
            </a:p>
          </p:txBody>
        </p:sp>
        <p:sp>
          <p:nvSpPr>
            <p:cNvPr id="351" name="Google Shape;351;p13"/>
            <p:cNvSpPr/>
            <p:nvPr/>
          </p:nvSpPr>
          <p:spPr>
            <a:xfrm flipH="1" rot="10800000">
              <a:off x="5839453" y="3769476"/>
              <a:ext cx="1169624" cy="1106950"/>
            </a:xfrm>
            <a:prstGeom prst="arc">
              <a:avLst>
                <a:gd fmla="val 16200000" name="adj1"/>
                <a:gd fmla="val 17176" name="adj2"/>
              </a:avLst>
            </a:prstGeom>
            <a:noFill/>
            <a:ln cap="flat" cmpd="sng" w="9525">
              <a:solidFill>
                <a:srgbClr val="A5A5A5"/>
              </a:solidFill>
              <a:prstDash val="solid"/>
              <a:miter lim="800000"/>
              <a:headEnd len="med" w="med" type="triangl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dk1"/>
                </a:solidFill>
                <a:latin typeface="Calibri"/>
                <a:ea typeface="Calibri"/>
                <a:cs typeface="Calibri"/>
                <a:sym typeface="Calibri"/>
              </a:endParaRPr>
            </a:p>
          </p:txBody>
        </p:sp>
        <p:sp>
          <p:nvSpPr>
            <p:cNvPr id="352" name="Google Shape;352;p13"/>
            <p:cNvSpPr/>
            <p:nvPr/>
          </p:nvSpPr>
          <p:spPr>
            <a:xfrm flipH="1" rot="10800000">
              <a:off x="2911423" y="2945796"/>
              <a:ext cx="1169624" cy="1106950"/>
            </a:xfrm>
            <a:prstGeom prst="arc">
              <a:avLst>
                <a:gd fmla="val 16200000" name="adj1"/>
                <a:gd fmla="val 17176" name="adj2"/>
              </a:avLst>
            </a:prstGeom>
            <a:noFill/>
            <a:ln cap="flat" cmpd="sng" w="9525">
              <a:solidFill>
                <a:srgbClr val="A5A5A5"/>
              </a:solidFill>
              <a:prstDash val="solid"/>
              <a:miter lim="800000"/>
              <a:headEnd len="med" w="med" type="triangl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dk1"/>
                </a:solidFill>
                <a:latin typeface="Calibri"/>
                <a:ea typeface="Calibri"/>
                <a:cs typeface="Calibri"/>
                <a:sym typeface="Calibri"/>
              </a:endParaRPr>
            </a:p>
          </p:txBody>
        </p:sp>
        <p:sp>
          <p:nvSpPr>
            <p:cNvPr id="353" name="Google Shape;353;p13"/>
            <p:cNvSpPr/>
            <p:nvPr/>
          </p:nvSpPr>
          <p:spPr>
            <a:xfrm flipH="1" rot="-5400000">
              <a:off x="5814011" y="2951377"/>
              <a:ext cx="1169624" cy="1106949"/>
            </a:xfrm>
            <a:prstGeom prst="arc">
              <a:avLst>
                <a:gd fmla="val 16200000" name="adj1"/>
                <a:gd fmla="val 17176" name="adj2"/>
              </a:avLst>
            </a:prstGeom>
            <a:noFill/>
            <a:ln cap="flat" cmpd="sng" w="9525">
              <a:solidFill>
                <a:srgbClr val="A5A5A5"/>
              </a:solidFill>
              <a:prstDash val="solid"/>
              <a:miter lim="800000"/>
              <a:headEnd len="med" w="med" type="triangl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dk1"/>
                </a:solidFill>
                <a:latin typeface="Calibri"/>
                <a:ea typeface="Calibri"/>
                <a:cs typeface="Calibri"/>
                <a:sym typeface="Calibri"/>
              </a:endParaRPr>
            </a:p>
          </p:txBody>
        </p:sp>
        <p:sp>
          <p:nvSpPr>
            <p:cNvPr id="354" name="Google Shape;354;p13"/>
            <p:cNvSpPr/>
            <p:nvPr/>
          </p:nvSpPr>
          <p:spPr>
            <a:xfrm>
              <a:off x="3495683" y="4267584"/>
              <a:ext cx="1749562" cy="395856"/>
            </a:xfrm>
            <a:custGeom>
              <a:rect b="b" l="l" r="r" t="t"/>
              <a:pathLst>
                <a:path extrusionOk="0" h="486228" w="2823029">
                  <a:moveTo>
                    <a:pt x="2823029" y="486228"/>
                  </a:moveTo>
                  <a:cubicBezTo>
                    <a:pt x="2450495" y="401561"/>
                    <a:pt x="2077962" y="316895"/>
                    <a:pt x="1607457" y="235857"/>
                  </a:cubicBezTo>
                  <a:cubicBezTo>
                    <a:pt x="1136952" y="154819"/>
                    <a:pt x="568476" y="77409"/>
                    <a:pt x="0" y="0"/>
                  </a:cubicBezTo>
                </a:path>
              </a:pathLst>
            </a:custGeom>
            <a:noFill/>
            <a:ln cap="flat" cmpd="sng" w="9525">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Calibri"/>
                <a:ea typeface="Calibri"/>
                <a:cs typeface="Calibri"/>
                <a:sym typeface="Calibri"/>
              </a:endParaRPr>
            </a:p>
          </p:txBody>
        </p:sp>
        <p:sp>
          <p:nvSpPr>
            <p:cNvPr id="355" name="Google Shape;355;p13"/>
            <p:cNvSpPr/>
            <p:nvPr/>
          </p:nvSpPr>
          <p:spPr>
            <a:xfrm>
              <a:off x="4585904" y="3807476"/>
              <a:ext cx="731016" cy="584813"/>
            </a:xfrm>
            <a:prstGeom prst="flowChartMagneticDisk">
              <a:avLst/>
            </a:prstGeom>
            <a:solidFill>
              <a:srgbClr val="193EB0">
                <a:alpha val="29803"/>
              </a:srgbClr>
            </a:solidFill>
            <a:ln cap="flat" cmpd="sng" w="25400">
              <a:solidFill>
                <a:srgbClr val="193EB0">
                  <a:alpha val="29803"/>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193EB0"/>
                  </a:solidFill>
                  <a:latin typeface="Arial"/>
                  <a:ea typeface="Arial"/>
                  <a:cs typeface="Arial"/>
                  <a:sym typeface="Arial"/>
                </a:rPr>
                <a:t>Dữ liệu</a:t>
              </a:r>
              <a:endParaRPr sz="1200">
                <a:solidFill>
                  <a:srgbClr val="193EB0"/>
                </a:solidFill>
                <a:latin typeface="Arial"/>
                <a:ea typeface="Arial"/>
                <a:cs typeface="Arial"/>
                <a:sym typeface="Arial"/>
              </a:endParaRPr>
            </a:p>
          </p:txBody>
        </p:sp>
        <p:sp>
          <p:nvSpPr>
            <p:cNvPr id="356" name="Google Shape;356;p13"/>
            <p:cNvSpPr txBox="1"/>
            <p:nvPr/>
          </p:nvSpPr>
          <p:spPr>
            <a:xfrm>
              <a:off x="1589308" y="3981942"/>
              <a:ext cx="520975"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Lặp lại</a:t>
              </a:r>
              <a:endParaRPr sz="1400">
                <a:solidFill>
                  <a:srgbClr val="262626"/>
                </a:solidFill>
                <a:latin typeface="Arial"/>
                <a:ea typeface="Arial"/>
                <a:cs typeface="Arial"/>
                <a:sym typeface="Arial"/>
              </a:endParaRPr>
            </a:p>
          </p:txBody>
        </p:sp>
        <p:cxnSp>
          <p:nvCxnSpPr>
            <p:cNvPr id="357" name="Google Shape;357;p13"/>
            <p:cNvCxnSpPr/>
            <p:nvPr/>
          </p:nvCxnSpPr>
          <p:spPr>
            <a:xfrm>
              <a:off x="4656465" y="3253006"/>
              <a:ext cx="592842" cy="0"/>
            </a:xfrm>
            <a:prstGeom prst="straightConnector1">
              <a:avLst/>
            </a:prstGeom>
            <a:noFill/>
            <a:ln cap="flat" cmpd="sng" w="9525">
              <a:solidFill>
                <a:srgbClr val="A5A5A5"/>
              </a:solidFill>
              <a:prstDash val="solid"/>
              <a:miter lim="800000"/>
              <a:headEnd len="sm" w="sm" type="none"/>
              <a:tailEnd len="med" w="med" type="triangle"/>
            </a:ln>
          </p:spPr>
        </p:cxnSp>
        <p:cxnSp>
          <p:nvCxnSpPr>
            <p:cNvPr id="358" name="Google Shape;358;p13"/>
            <p:cNvCxnSpPr/>
            <p:nvPr/>
          </p:nvCxnSpPr>
          <p:spPr>
            <a:xfrm rot="10800000">
              <a:off x="4653517" y="4902506"/>
              <a:ext cx="592842" cy="0"/>
            </a:xfrm>
            <a:prstGeom prst="straightConnector1">
              <a:avLst/>
            </a:prstGeom>
            <a:noFill/>
            <a:ln cap="flat" cmpd="sng" w="9525">
              <a:solidFill>
                <a:srgbClr val="A5A5A5"/>
              </a:solidFill>
              <a:prstDash val="solid"/>
              <a:miter lim="800000"/>
              <a:headEnd len="sm" w="sm" type="none"/>
              <a:tailEnd len="med" w="med" type="triangle"/>
            </a:ln>
          </p:spPr>
        </p:cxnSp>
        <p:sp>
          <p:nvSpPr>
            <p:cNvPr id="359" name="Google Shape;359;p13"/>
            <p:cNvSpPr txBox="1"/>
            <p:nvPr/>
          </p:nvSpPr>
          <p:spPr>
            <a:xfrm>
              <a:off x="3483892" y="4668581"/>
              <a:ext cx="1169625" cy="467850"/>
            </a:xfrm>
            <a:prstGeom prst="rect">
              <a:avLst/>
            </a:prstGeom>
            <a:solidFill>
              <a:srgbClr val="F2F2F2"/>
            </a:solidFill>
            <a:ln cap="flat" cmpd="sng" w="19050">
              <a:solidFill>
                <a:srgbClr val="D8D8D8"/>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Triển khai</a:t>
              </a:r>
              <a:endParaRPr sz="1300">
                <a:solidFill>
                  <a:schemeClr val="dk1"/>
                </a:solidFill>
                <a:latin typeface="Arial"/>
                <a:ea typeface="Arial"/>
                <a:cs typeface="Arial"/>
                <a:sym typeface="Arial"/>
              </a:endParaRPr>
            </a:p>
          </p:txBody>
        </p:sp>
        <p:sp>
          <p:nvSpPr>
            <p:cNvPr id="360" name="Google Shape;360;p13"/>
            <p:cNvSpPr txBox="1"/>
            <p:nvPr/>
          </p:nvSpPr>
          <p:spPr>
            <a:xfrm>
              <a:off x="5246359" y="4668581"/>
              <a:ext cx="1169625" cy="467850"/>
            </a:xfrm>
            <a:prstGeom prst="rect">
              <a:avLst/>
            </a:prstGeom>
            <a:solidFill>
              <a:srgbClr val="F2F2F2"/>
            </a:solidFill>
            <a:ln cap="flat" cmpd="sng" w="19050">
              <a:solidFill>
                <a:srgbClr val="D8D8D8"/>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Đánh giá</a:t>
              </a:r>
              <a:endParaRPr sz="1300">
                <a:solidFill>
                  <a:schemeClr val="dk1"/>
                </a:solidFill>
                <a:latin typeface="Arial"/>
                <a:ea typeface="Arial"/>
                <a:cs typeface="Arial"/>
                <a:sym typeface="Arial"/>
              </a:endParaRPr>
            </a:p>
          </p:txBody>
        </p:sp>
      </p:grpSp>
      <p:grpSp>
        <p:nvGrpSpPr>
          <p:cNvPr id="361" name="Google Shape;361;p13"/>
          <p:cNvGrpSpPr/>
          <p:nvPr/>
        </p:nvGrpSpPr>
        <p:grpSpPr>
          <a:xfrm>
            <a:off x="450000" y="450000"/>
            <a:ext cx="9018000" cy="276999"/>
            <a:chOff x="450000" y="450000"/>
            <a:chExt cx="9018000" cy="276999"/>
          </a:xfrm>
        </p:grpSpPr>
        <p:sp>
          <p:nvSpPr>
            <p:cNvPr id="362" name="Google Shape;362;p1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1.1. Lập kế hoạch Dự án</a:t>
              </a:r>
              <a:endParaRPr sz="1800">
                <a:solidFill>
                  <a:srgbClr val="FFFFFF"/>
                </a:solidFill>
                <a:latin typeface="Arial"/>
                <a:ea typeface="Arial"/>
                <a:cs typeface="Arial"/>
                <a:sym typeface="Arial"/>
              </a:endParaRPr>
            </a:p>
          </p:txBody>
        </p:sp>
        <p:sp>
          <p:nvSpPr>
            <p:cNvPr id="363" name="Google Shape;363;p1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14"/>
          <p:cNvSpPr/>
          <p:nvPr/>
        </p:nvSpPr>
        <p:spPr>
          <a:xfrm>
            <a:off x="546895" y="1477682"/>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Lập kế hoạch Dự án</a:t>
            </a:r>
            <a:endParaRPr sz="2400">
              <a:solidFill>
                <a:srgbClr val="0C0C0C"/>
              </a:solidFill>
              <a:latin typeface="Arial"/>
              <a:ea typeface="Arial"/>
              <a:cs typeface="Arial"/>
              <a:sym typeface="Arial"/>
            </a:endParaRPr>
          </a:p>
        </p:txBody>
      </p:sp>
      <p:grpSp>
        <p:nvGrpSpPr>
          <p:cNvPr id="370" name="Google Shape;370;p14"/>
          <p:cNvGrpSpPr/>
          <p:nvPr/>
        </p:nvGrpSpPr>
        <p:grpSpPr>
          <a:xfrm>
            <a:off x="558800" y="2039646"/>
            <a:ext cx="8785225" cy="215444"/>
            <a:chOff x="1027113" y="2045625"/>
            <a:chExt cx="8785225" cy="215444"/>
          </a:xfrm>
        </p:grpSpPr>
        <p:sp>
          <p:nvSpPr>
            <p:cNvPr id="371" name="Google Shape;371;p1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2" name="Google Shape;372;p14"/>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CRISP-DM (Quy trình chuẩn Khai thác dữ liệu trong nhiều lĩnh vực):</a:t>
              </a:r>
              <a:endParaRPr/>
            </a:p>
          </p:txBody>
        </p:sp>
      </p:grpSp>
      <p:sp>
        <p:nvSpPr>
          <p:cNvPr id="373" name="Google Shape;373;p14"/>
          <p:cNvSpPr/>
          <p:nvPr/>
        </p:nvSpPr>
        <p:spPr>
          <a:xfrm>
            <a:off x="711200" y="5712439"/>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i="1" lang="en-US" sz="1300">
                <a:solidFill>
                  <a:srgbClr val="FF0000"/>
                </a:solidFill>
                <a:latin typeface="Arial"/>
                <a:ea typeface="Arial"/>
                <a:cs typeface="Arial"/>
                <a:sym typeface="Arial"/>
              </a:rPr>
              <a:t>Mô hình hóa</a:t>
            </a:r>
            <a:r>
              <a:rPr lang="en-US" sz="1300">
                <a:solidFill>
                  <a:srgbClr val="262626"/>
                </a:solidFill>
                <a:latin typeface="Arial"/>
                <a:ea typeface="Arial"/>
                <a:cs typeface="Arial"/>
                <a:sym typeface="Arial"/>
              </a:rPr>
              <a:t>: liên quan đến lựa chọn, tối ưu hóa và sắp xếp hợp lý một mô hình dự đoán. </a:t>
            </a:r>
            <a:endParaRPr/>
          </a:p>
        </p:txBody>
      </p:sp>
      <p:grpSp>
        <p:nvGrpSpPr>
          <p:cNvPr id="374" name="Google Shape;374;p14"/>
          <p:cNvGrpSpPr/>
          <p:nvPr/>
        </p:nvGrpSpPr>
        <p:grpSpPr>
          <a:xfrm>
            <a:off x="1589307" y="2633939"/>
            <a:ext cx="6424619" cy="2931886"/>
            <a:chOff x="1589307" y="2633939"/>
            <a:chExt cx="6424619" cy="2931886"/>
          </a:xfrm>
        </p:grpSpPr>
        <p:sp>
          <p:nvSpPr>
            <p:cNvPr id="375" name="Google Shape;375;p14"/>
            <p:cNvSpPr/>
            <p:nvPr/>
          </p:nvSpPr>
          <p:spPr>
            <a:xfrm>
              <a:off x="1888898" y="2633939"/>
              <a:ext cx="6125028" cy="2931886"/>
            </a:xfrm>
            <a:prstGeom prst="arc">
              <a:avLst>
                <a:gd fmla="val 11091654" name="adj1"/>
                <a:gd fmla="val 10556420" name="adj2"/>
              </a:avLst>
            </a:prstGeom>
            <a:noFill/>
            <a:ln cap="flat" cmpd="sng" w="28575">
              <a:solidFill>
                <a:srgbClr val="193EB0"/>
              </a:solidFill>
              <a:prstDash val="solid"/>
              <a:miter lim="800000"/>
              <a:headEnd len="sm" w="sm" type="none"/>
              <a:tailEnd len="med" w="med" type="triangl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76" name="Google Shape;376;p14"/>
            <p:cNvSpPr txBox="1"/>
            <p:nvPr/>
          </p:nvSpPr>
          <p:spPr>
            <a:xfrm>
              <a:off x="2317215" y="3843177"/>
              <a:ext cx="1169625" cy="467850"/>
            </a:xfrm>
            <a:prstGeom prst="rect">
              <a:avLst/>
            </a:prstGeom>
            <a:solidFill>
              <a:srgbClr val="F2F2F2"/>
            </a:solidFill>
            <a:ln cap="flat" cmpd="sng" w="19050">
              <a:solidFill>
                <a:srgbClr val="D8D8D8"/>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Tìm hiểu nghiệp vụ</a:t>
              </a:r>
              <a:endParaRPr sz="1300">
                <a:solidFill>
                  <a:schemeClr val="dk1"/>
                </a:solidFill>
                <a:latin typeface="Arial"/>
                <a:ea typeface="Arial"/>
                <a:cs typeface="Arial"/>
                <a:sym typeface="Arial"/>
              </a:endParaRPr>
            </a:p>
          </p:txBody>
        </p:sp>
        <p:sp>
          <p:nvSpPr>
            <p:cNvPr id="377" name="Google Shape;377;p14"/>
            <p:cNvSpPr txBox="1"/>
            <p:nvPr/>
          </p:nvSpPr>
          <p:spPr>
            <a:xfrm>
              <a:off x="3486840" y="3019081"/>
              <a:ext cx="1169625" cy="467850"/>
            </a:xfrm>
            <a:prstGeom prst="rect">
              <a:avLst/>
            </a:prstGeom>
            <a:solidFill>
              <a:srgbClr val="F2F2F2"/>
            </a:solidFill>
            <a:ln cap="flat" cmpd="sng" w="19050">
              <a:solidFill>
                <a:srgbClr val="D8D8D8"/>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Tìm hiểu dữ liệu</a:t>
              </a:r>
              <a:endParaRPr sz="1300">
                <a:solidFill>
                  <a:schemeClr val="dk1"/>
                </a:solidFill>
                <a:latin typeface="Arial"/>
                <a:ea typeface="Arial"/>
                <a:cs typeface="Arial"/>
                <a:sym typeface="Arial"/>
              </a:endParaRPr>
            </a:p>
          </p:txBody>
        </p:sp>
        <p:sp>
          <p:nvSpPr>
            <p:cNvPr id="378" name="Google Shape;378;p14"/>
            <p:cNvSpPr txBox="1"/>
            <p:nvPr/>
          </p:nvSpPr>
          <p:spPr>
            <a:xfrm>
              <a:off x="5249307" y="3019081"/>
              <a:ext cx="1169625" cy="467850"/>
            </a:xfrm>
            <a:prstGeom prst="rect">
              <a:avLst/>
            </a:prstGeom>
            <a:solidFill>
              <a:srgbClr val="F2F2F2"/>
            </a:solidFill>
            <a:ln cap="flat" cmpd="sng" w="19050">
              <a:solidFill>
                <a:srgbClr val="D8D8D8"/>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Chuẩn bị dữ liệu</a:t>
              </a:r>
              <a:endParaRPr sz="1300">
                <a:solidFill>
                  <a:schemeClr val="dk1"/>
                </a:solidFill>
                <a:latin typeface="Arial"/>
                <a:ea typeface="Arial"/>
                <a:cs typeface="Arial"/>
                <a:sym typeface="Arial"/>
              </a:endParaRPr>
            </a:p>
          </p:txBody>
        </p:sp>
        <p:sp>
          <p:nvSpPr>
            <p:cNvPr id="379" name="Google Shape;379;p14"/>
            <p:cNvSpPr txBox="1"/>
            <p:nvPr/>
          </p:nvSpPr>
          <p:spPr>
            <a:xfrm>
              <a:off x="6415984" y="3843177"/>
              <a:ext cx="1169625" cy="467850"/>
            </a:xfrm>
            <a:prstGeom prst="rect">
              <a:avLst/>
            </a:prstGeom>
            <a:solidFill>
              <a:srgbClr val="FF0000">
                <a:alpha val="10588"/>
              </a:srgbClr>
            </a:solidFill>
            <a:ln cap="flat" cmpd="sng" w="19050">
              <a:solidFill>
                <a:srgbClr val="FF000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i="1" lang="en-US" sz="1300">
                  <a:solidFill>
                    <a:srgbClr val="FF0000"/>
                  </a:solidFill>
                  <a:latin typeface="Arial"/>
                  <a:ea typeface="Arial"/>
                  <a:cs typeface="Arial"/>
                  <a:sym typeface="Arial"/>
                </a:rPr>
                <a:t>Mô hình hóa</a:t>
              </a:r>
              <a:endParaRPr i="1" sz="1300">
                <a:solidFill>
                  <a:srgbClr val="FF0000"/>
                </a:solidFill>
                <a:latin typeface="Arial"/>
                <a:ea typeface="Arial"/>
                <a:cs typeface="Arial"/>
                <a:sym typeface="Arial"/>
              </a:endParaRPr>
            </a:p>
          </p:txBody>
        </p:sp>
        <p:sp>
          <p:nvSpPr>
            <p:cNvPr id="380" name="Google Shape;380;p14"/>
            <p:cNvSpPr/>
            <p:nvPr/>
          </p:nvSpPr>
          <p:spPr>
            <a:xfrm flipH="1">
              <a:off x="2891267" y="3287145"/>
              <a:ext cx="1169624" cy="1106950"/>
            </a:xfrm>
            <a:prstGeom prst="arc">
              <a:avLst>
                <a:gd fmla="val 16200000" name="adj1"/>
                <a:gd fmla="val 17176" name="adj2"/>
              </a:avLst>
            </a:prstGeom>
            <a:noFill/>
            <a:ln cap="flat" cmpd="sng" w="9525">
              <a:solidFill>
                <a:srgbClr val="A5A5A5"/>
              </a:solidFill>
              <a:prstDash val="solid"/>
              <a:miter lim="800000"/>
              <a:headEnd len="med" w="med" type="triangl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dk1"/>
                </a:solidFill>
                <a:latin typeface="Calibri"/>
                <a:ea typeface="Calibri"/>
                <a:cs typeface="Calibri"/>
                <a:sym typeface="Calibri"/>
              </a:endParaRPr>
            </a:p>
          </p:txBody>
        </p:sp>
        <p:sp>
          <p:nvSpPr>
            <p:cNvPr id="381" name="Google Shape;381;p14"/>
            <p:cNvSpPr/>
            <p:nvPr/>
          </p:nvSpPr>
          <p:spPr>
            <a:xfrm flipH="1" rot="5400000">
              <a:off x="5844018" y="3283806"/>
              <a:ext cx="1169624" cy="1106949"/>
            </a:xfrm>
            <a:prstGeom prst="arc">
              <a:avLst>
                <a:gd fmla="val 16200000" name="adj1"/>
                <a:gd fmla="val 17176" name="adj2"/>
              </a:avLst>
            </a:prstGeom>
            <a:noFill/>
            <a:ln cap="flat" cmpd="sng" w="9525">
              <a:solidFill>
                <a:srgbClr val="A5A5A5"/>
              </a:solidFill>
              <a:prstDash val="solid"/>
              <a:miter lim="800000"/>
              <a:headEnd len="med" w="med" type="triangl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dk1"/>
                </a:solidFill>
                <a:latin typeface="Calibri"/>
                <a:ea typeface="Calibri"/>
                <a:cs typeface="Calibri"/>
                <a:sym typeface="Calibri"/>
              </a:endParaRPr>
            </a:p>
          </p:txBody>
        </p:sp>
        <p:sp>
          <p:nvSpPr>
            <p:cNvPr id="382" name="Google Shape;382;p14"/>
            <p:cNvSpPr/>
            <p:nvPr/>
          </p:nvSpPr>
          <p:spPr>
            <a:xfrm flipH="1" rot="10800000">
              <a:off x="5839453" y="3769476"/>
              <a:ext cx="1169624" cy="1106950"/>
            </a:xfrm>
            <a:prstGeom prst="arc">
              <a:avLst>
                <a:gd fmla="val 16200000" name="adj1"/>
                <a:gd fmla="val 17176" name="adj2"/>
              </a:avLst>
            </a:prstGeom>
            <a:noFill/>
            <a:ln cap="flat" cmpd="sng" w="9525">
              <a:solidFill>
                <a:srgbClr val="A5A5A5"/>
              </a:solidFill>
              <a:prstDash val="solid"/>
              <a:miter lim="800000"/>
              <a:headEnd len="med" w="med" type="triangl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dk1"/>
                </a:solidFill>
                <a:latin typeface="Calibri"/>
                <a:ea typeface="Calibri"/>
                <a:cs typeface="Calibri"/>
                <a:sym typeface="Calibri"/>
              </a:endParaRPr>
            </a:p>
          </p:txBody>
        </p:sp>
        <p:sp>
          <p:nvSpPr>
            <p:cNvPr id="383" name="Google Shape;383;p14"/>
            <p:cNvSpPr/>
            <p:nvPr/>
          </p:nvSpPr>
          <p:spPr>
            <a:xfrm flipH="1" rot="10800000">
              <a:off x="2911423" y="2945796"/>
              <a:ext cx="1169624" cy="1106950"/>
            </a:xfrm>
            <a:prstGeom prst="arc">
              <a:avLst>
                <a:gd fmla="val 16200000" name="adj1"/>
                <a:gd fmla="val 17176" name="adj2"/>
              </a:avLst>
            </a:prstGeom>
            <a:noFill/>
            <a:ln cap="flat" cmpd="sng" w="9525">
              <a:solidFill>
                <a:srgbClr val="A5A5A5"/>
              </a:solidFill>
              <a:prstDash val="solid"/>
              <a:miter lim="800000"/>
              <a:headEnd len="med" w="med" type="triangl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dk1"/>
                </a:solidFill>
                <a:latin typeface="Calibri"/>
                <a:ea typeface="Calibri"/>
                <a:cs typeface="Calibri"/>
                <a:sym typeface="Calibri"/>
              </a:endParaRPr>
            </a:p>
          </p:txBody>
        </p:sp>
        <p:sp>
          <p:nvSpPr>
            <p:cNvPr id="384" name="Google Shape;384;p14"/>
            <p:cNvSpPr/>
            <p:nvPr/>
          </p:nvSpPr>
          <p:spPr>
            <a:xfrm flipH="1" rot="-5400000">
              <a:off x="5814011" y="2951377"/>
              <a:ext cx="1169624" cy="1106949"/>
            </a:xfrm>
            <a:prstGeom prst="arc">
              <a:avLst>
                <a:gd fmla="val 16200000" name="adj1"/>
                <a:gd fmla="val 17176" name="adj2"/>
              </a:avLst>
            </a:prstGeom>
            <a:noFill/>
            <a:ln cap="flat" cmpd="sng" w="9525">
              <a:solidFill>
                <a:srgbClr val="A5A5A5"/>
              </a:solidFill>
              <a:prstDash val="solid"/>
              <a:miter lim="800000"/>
              <a:headEnd len="med" w="med" type="triangl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dk1"/>
                </a:solidFill>
                <a:latin typeface="Calibri"/>
                <a:ea typeface="Calibri"/>
                <a:cs typeface="Calibri"/>
                <a:sym typeface="Calibri"/>
              </a:endParaRPr>
            </a:p>
          </p:txBody>
        </p:sp>
        <p:sp>
          <p:nvSpPr>
            <p:cNvPr id="385" name="Google Shape;385;p14"/>
            <p:cNvSpPr/>
            <p:nvPr/>
          </p:nvSpPr>
          <p:spPr>
            <a:xfrm>
              <a:off x="3495683" y="4267584"/>
              <a:ext cx="1749562" cy="395856"/>
            </a:xfrm>
            <a:custGeom>
              <a:rect b="b" l="l" r="r" t="t"/>
              <a:pathLst>
                <a:path extrusionOk="0" h="486228" w="2823029">
                  <a:moveTo>
                    <a:pt x="2823029" y="486228"/>
                  </a:moveTo>
                  <a:cubicBezTo>
                    <a:pt x="2450495" y="401561"/>
                    <a:pt x="2077962" y="316895"/>
                    <a:pt x="1607457" y="235857"/>
                  </a:cubicBezTo>
                  <a:cubicBezTo>
                    <a:pt x="1136952" y="154819"/>
                    <a:pt x="568476" y="77409"/>
                    <a:pt x="0" y="0"/>
                  </a:cubicBezTo>
                </a:path>
              </a:pathLst>
            </a:custGeom>
            <a:noFill/>
            <a:ln cap="flat" cmpd="sng" w="9525">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Calibri"/>
                <a:ea typeface="Calibri"/>
                <a:cs typeface="Calibri"/>
                <a:sym typeface="Calibri"/>
              </a:endParaRPr>
            </a:p>
          </p:txBody>
        </p:sp>
        <p:sp>
          <p:nvSpPr>
            <p:cNvPr id="386" name="Google Shape;386;p14"/>
            <p:cNvSpPr/>
            <p:nvPr/>
          </p:nvSpPr>
          <p:spPr>
            <a:xfrm>
              <a:off x="4585904" y="3807476"/>
              <a:ext cx="731016" cy="584813"/>
            </a:xfrm>
            <a:prstGeom prst="flowChartMagneticDisk">
              <a:avLst/>
            </a:prstGeom>
            <a:solidFill>
              <a:srgbClr val="193EB0">
                <a:alpha val="29803"/>
              </a:srgbClr>
            </a:solidFill>
            <a:ln cap="flat" cmpd="sng" w="25400">
              <a:solidFill>
                <a:srgbClr val="193EB0">
                  <a:alpha val="29803"/>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193EB0"/>
                  </a:solidFill>
                  <a:latin typeface="Arial"/>
                  <a:ea typeface="Arial"/>
                  <a:cs typeface="Arial"/>
                  <a:sym typeface="Arial"/>
                </a:rPr>
                <a:t>Dữ liệu</a:t>
              </a:r>
              <a:endParaRPr sz="1200">
                <a:solidFill>
                  <a:srgbClr val="193EB0"/>
                </a:solidFill>
                <a:latin typeface="Arial"/>
                <a:ea typeface="Arial"/>
                <a:cs typeface="Arial"/>
                <a:sym typeface="Arial"/>
              </a:endParaRPr>
            </a:p>
          </p:txBody>
        </p:sp>
        <p:sp>
          <p:nvSpPr>
            <p:cNvPr id="387" name="Google Shape;387;p14"/>
            <p:cNvSpPr txBox="1"/>
            <p:nvPr/>
          </p:nvSpPr>
          <p:spPr>
            <a:xfrm>
              <a:off x="1589307" y="3981942"/>
              <a:ext cx="520976"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Lặp lại</a:t>
              </a:r>
              <a:endParaRPr sz="1400">
                <a:solidFill>
                  <a:srgbClr val="262626"/>
                </a:solidFill>
                <a:latin typeface="Arial"/>
                <a:ea typeface="Arial"/>
                <a:cs typeface="Arial"/>
                <a:sym typeface="Arial"/>
              </a:endParaRPr>
            </a:p>
          </p:txBody>
        </p:sp>
        <p:cxnSp>
          <p:nvCxnSpPr>
            <p:cNvPr id="388" name="Google Shape;388;p14"/>
            <p:cNvCxnSpPr/>
            <p:nvPr/>
          </p:nvCxnSpPr>
          <p:spPr>
            <a:xfrm>
              <a:off x="4656465" y="3253006"/>
              <a:ext cx="592842" cy="0"/>
            </a:xfrm>
            <a:prstGeom prst="straightConnector1">
              <a:avLst/>
            </a:prstGeom>
            <a:noFill/>
            <a:ln cap="flat" cmpd="sng" w="9525">
              <a:solidFill>
                <a:srgbClr val="A5A5A5"/>
              </a:solidFill>
              <a:prstDash val="solid"/>
              <a:miter lim="800000"/>
              <a:headEnd len="sm" w="sm" type="none"/>
              <a:tailEnd len="med" w="med" type="triangle"/>
            </a:ln>
          </p:spPr>
        </p:cxnSp>
        <p:cxnSp>
          <p:nvCxnSpPr>
            <p:cNvPr id="389" name="Google Shape;389;p14"/>
            <p:cNvCxnSpPr/>
            <p:nvPr/>
          </p:nvCxnSpPr>
          <p:spPr>
            <a:xfrm rot="10800000">
              <a:off x="4653517" y="4902506"/>
              <a:ext cx="592842" cy="0"/>
            </a:xfrm>
            <a:prstGeom prst="straightConnector1">
              <a:avLst/>
            </a:prstGeom>
            <a:noFill/>
            <a:ln cap="flat" cmpd="sng" w="9525">
              <a:solidFill>
                <a:srgbClr val="A5A5A5"/>
              </a:solidFill>
              <a:prstDash val="solid"/>
              <a:miter lim="800000"/>
              <a:headEnd len="sm" w="sm" type="none"/>
              <a:tailEnd len="med" w="med" type="triangle"/>
            </a:ln>
          </p:spPr>
        </p:cxnSp>
        <p:sp>
          <p:nvSpPr>
            <p:cNvPr id="390" name="Google Shape;390;p14"/>
            <p:cNvSpPr txBox="1"/>
            <p:nvPr/>
          </p:nvSpPr>
          <p:spPr>
            <a:xfrm>
              <a:off x="3483892" y="4668581"/>
              <a:ext cx="1169625" cy="467850"/>
            </a:xfrm>
            <a:prstGeom prst="rect">
              <a:avLst/>
            </a:prstGeom>
            <a:solidFill>
              <a:srgbClr val="F2F2F2"/>
            </a:solidFill>
            <a:ln cap="flat" cmpd="sng" w="19050">
              <a:solidFill>
                <a:srgbClr val="D8D8D8"/>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Triển khai</a:t>
              </a:r>
              <a:endParaRPr sz="1300">
                <a:solidFill>
                  <a:schemeClr val="dk1"/>
                </a:solidFill>
                <a:latin typeface="Arial"/>
                <a:ea typeface="Arial"/>
                <a:cs typeface="Arial"/>
                <a:sym typeface="Arial"/>
              </a:endParaRPr>
            </a:p>
          </p:txBody>
        </p:sp>
        <p:sp>
          <p:nvSpPr>
            <p:cNvPr id="391" name="Google Shape;391;p14"/>
            <p:cNvSpPr txBox="1"/>
            <p:nvPr/>
          </p:nvSpPr>
          <p:spPr>
            <a:xfrm>
              <a:off x="5246359" y="4668581"/>
              <a:ext cx="1169625" cy="467850"/>
            </a:xfrm>
            <a:prstGeom prst="rect">
              <a:avLst/>
            </a:prstGeom>
            <a:solidFill>
              <a:srgbClr val="F2F2F2"/>
            </a:solidFill>
            <a:ln cap="flat" cmpd="sng" w="19050">
              <a:solidFill>
                <a:srgbClr val="D8D8D8"/>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Đánh giá</a:t>
              </a:r>
              <a:endParaRPr sz="1300">
                <a:solidFill>
                  <a:schemeClr val="dk1"/>
                </a:solidFill>
                <a:latin typeface="Arial"/>
                <a:ea typeface="Arial"/>
                <a:cs typeface="Arial"/>
                <a:sym typeface="Arial"/>
              </a:endParaRPr>
            </a:p>
          </p:txBody>
        </p:sp>
      </p:grpSp>
      <p:grpSp>
        <p:nvGrpSpPr>
          <p:cNvPr id="392" name="Google Shape;392;p14"/>
          <p:cNvGrpSpPr/>
          <p:nvPr/>
        </p:nvGrpSpPr>
        <p:grpSpPr>
          <a:xfrm>
            <a:off x="450000" y="450000"/>
            <a:ext cx="9018000" cy="276999"/>
            <a:chOff x="450000" y="450000"/>
            <a:chExt cx="9018000" cy="276999"/>
          </a:xfrm>
        </p:grpSpPr>
        <p:sp>
          <p:nvSpPr>
            <p:cNvPr id="393" name="Google Shape;393;p1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1.1. Lập kế hoạch Dự án</a:t>
              </a:r>
              <a:endParaRPr sz="1800">
                <a:solidFill>
                  <a:srgbClr val="FFFFFF"/>
                </a:solidFill>
                <a:latin typeface="Arial"/>
                <a:ea typeface="Arial"/>
                <a:cs typeface="Arial"/>
                <a:sym typeface="Arial"/>
              </a:endParaRPr>
            </a:p>
          </p:txBody>
        </p:sp>
        <p:sp>
          <p:nvSpPr>
            <p:cNvPr id="394" name="Google Shape;394;p1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15"/>
          <p:cNvSpPr/>
          <p:nvPr/>
        </p:nvSpPr>
        <p:spPr>
          <a:xfrm>
            <a:off x="711200" y="5712439"/>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i="1" lang="en-US" sz="1300">
                <a:solidFill>
                  <a:srgbClr val="FF0000"/>
                </a:solidFill>
                <a:latin typeface="Arial"/>
                <a:ea typeface="Arial"/>
                <a:cs typeface="Arial"/>
                <a:sym typeface="Arial"/>
              </a:rPr>
              <a:t>Đánh giá</a:t>
            </a:r>
            <a:r>
              <a:rPr lang="en-US" sz="1300">
                <a:solidFill>
                  <a:srgbClr val="262626"/>
                </a:solidFill>
                <a:latin typeface="Arial"/>
                <a:ea typeface="Arial"/>
                <a:cs typeface="Arial"/>
                <a:sym typeface="Arial"/>
              </a:rPr>
              <a:t>: mô hình từ bước trước được đưa vào thử nghiệm trong một kịch bản thực tế. </a:t>
            </a:r>
            <a:endParaRPr/>
          </a:p>
        </p:txBody>
      </p:sp>
      <p:grpSp>
        <p:nvGrpSpPr>
          <p:cNvPr id="401" name="Google Shape;401;p15"/>
          <p:cNvGrpSpPr/>
          <p:nvPr/>
        </p:nvGrpSpPr>
        <p:grpSpPr>
          <a:xfrm>
            <a:off x="1589307" y="2633939"/>
            <a:ext cx="6424619" cy="2931886"/>
            <a:chOff x="1589307" y="2633939"/>
            <a:chExt cx="6424619" cy="2931886"/>
          </a:xfrm>
        </p:grpSpPr>
        <p:sp>
          <p:nvSpPr>
            <p:cNvPr id="402" name="Google Shape;402;p15"/>
            <p:cNvSpPr/>
            <p:nvPr/>
          </p:nvSpPr>
          <p:spPr>
            <a:xfrm>
              <a:off x="1888898" y="2633939"/>
              <a:ext cx="6125028" cy="2931886"/>
            </a:xfrm>
            <a:prstGeom prst="arc">
              <a:avLst>
                <a:gd fmla="val 11091654" name="adj1"/>
                <a:gd fmla="val 10556420" name="adj2"/>
              </a:avLst>
            </a:prstGeom>
            <a:noFill/>
            <a:ln cap="flat" cmpd="sng" w="28575">
              <a:solidFill>
                <a:srgbClr val="193EB0"/>
              </a:solidFill>
              <a:prstDash val="solid"/>
              <a:miter lim="800000"/>
              <a:headEnd len="sm" w="sm" type="none"/>
              <a:tailEnd len="med" w="med" type="triangl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03" name="Google Shape;403;p15"/>
            <p:cNvSpPr txBox="1"/>
            <p:nvPr/>
          </p:nvSpPr>
          <p:spPr>
            <a:xfrm>
              <a:off x="2317215" y="3843177"/>
              <a:ext cx="1169625" cy="467850"/>
            </a:xfrm>
            <a:prstGeom prst="rect">
              <a:avLst/>
            </a:prstGeom>
            <a:solidFill>
              <a:srgbClr val="F2F2F2"/>
            </a:solidFill>
            <a:ln cap="flat" cmpd="sng" w="19050">
              <a:solidFill>
                <a:srgbClr val="D8D8D8"/>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Tìm hiểu nghiệp vụ</a:t>
              </a:r>
              <a:endParaRPr sz="1300">
                <a:solidFill>
                  <a:schemeClr val="dk1"/>
                </a:solidFill>
                <a:latin typeface="Arial"/>
                <a:ea typeface="Arial"/>
                <a:cs typeface="Arial"/>
                <a:sym typeface="Arial"/>
              </a:endParaRPr>
            </a:p>
          </p:txBody>
        </p:sp>
        <p:sp>
          <p:nvSpPr>
            <p:cNvPr id="404" name="Google Shape;404;p15"/>
            <p:cNvSpPr txBox="1"/>
            <p:nvPr/>
          </p:nvSpPr>
          <p:spPr>
            <a:xfrm>
              <a:off x="3486840" y="3019081"/>
              <a:ext cx="1169625" cy="467850"/>
            </a:xfrm>
            <a:prstGeom prst="rect">
              <a:avLst/>
            </a:prstGeom>
            <a:solidFill>
              <a:srgbClr val="F2F2F2"/>
            </a:solidFill>
            <a:ln cap="flat" cmpd="sng" w="19050">
              <a:solidFill>
                <a:srgbClr val="D8D8D8"/>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Tìm hiểu dữ liệu</a:t>
              </a:r>
              <a:endParaRPr sz="1300">
                <a:solidFill>
                  <a:schemeClr val="dk1"/>
                </a:solidFill>
                <a:latin typeface="Arial"/>
                <a:ea typeface="Arial"/>
                <a:cs typeface="Arial"/>
                <a:sym typeface="Arial"/>
              </a:endParaRPr>
            </a:p>
          </p:txBody>
        </p:sp>
        <p:sp>
          <p:nvSpPr>
            <p:cNvPr id="405" name="Google Shape;405;p15"/>
            <p:cNvSpPr txBox="1"/>
            <p:nvPr/>
          </p:nvSpPr>
          <p:spPr>
            <a:xfrm>
              <a:off x="5249307" y="3019081"/>
              <a:ext cx="1169625" cy="467850"/>
            </a:xfrm>
            <a:prstGeom prst="rect">
              <a:avLst/>
            </a:prstGeom>
            <a:solidFill>
              <a:srgbClr val="F2F2F2"/>
            </a:solidFill>
            <a:ln cap="flat" cmpd="sng" w="19050">
              <a:solidFill>
                <a:srgbClr val="D8D8D8"/>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Chuẩn bị dữ liệu</a:t>
              </a:r>
              <a:endParaRPr sz="1300">
                <a:solidFill>
                  <a:schemeClr val="dk1"/>
                </a:solidFill>
                <a:latin typeface="Arial"/>
                <a:ea typeface="Arial"/>
                <a:cs typeface="Arial"/>
                <a:sym typeface="Arial"/>
              </a:endParaRPr>
            </a:p>
          </p:txBody>
        </p:sp>
        <p:sp>
          <p:nvSpPr>
            <p:cNvPr id="406" name="Google Shape;406;p15"/>
            <p:cNvSpPr txBox="1"/>
            <p:nvPr/>
          </p:nvSpPr>
          <p:spPr>
            <a:xfrm>
              <a:off x="6415984" y="3843177"/>
              <a:ext cx="1169625" cy="467850"/>
            </a:xfrm>
            <a:prstGeom prst="rect">
              <a:avLst/>
            </a:prstGeom>
            <a:solidFill>
              <a:srgbClr val="F2F2F2"/>
            </a:solidFill>
            <a:ln cap="flat" cmpd="sng" w="19050">
              <a:solidFill>
                <a:srgbClr val="D8D8D8"/>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Mô hình hóa</a:t>
              </a:r>
              <a:endParaRPr sz="1300">
                <a:solidFill>
                  <a:schemeClr val="dk1"/>
                </a:solidFill>
                <a:latin typeface="Arial"/>
                <a:ea typeface="Arial"/>
                <a:cs typeface="Arial"/>
                <a:sym typeface="Arial"/>
              </a:endParaRPr>
            </a:p>
          </p:txBody>
        </p:sp>
        <p:sp>
          <p:nvSpPr>
            <p:cNvPr id="407" name="Google Shape;407;p15"/>
            <p:cNvSpPr/>
            <p:nvPr/>
          </p:nvSpPr>
          <p:spPr>
            <a:xfrm flipH="1">
              <a:off x="2891267" y="3287145"/>
              <a:ext cx="1169624" cy="1106950"/>
            </a:xfrm>
            <a:prstGeom prst="arc">
              <a:avLst>
                <a:gd fmla="val 16200000" name="adj1"/>
                <a:gd fmla="val 17176" name="adj2"/>
              </a:avLst>
            </a:prstGeom>
            <a:noFill/>
            <a:ln cap="flat" cmpd="sng" w="9525">
              <a:solidFill>
                <a:srgbClr val="A5A5A5"/>
              </a:solidFill>
              <a:prstDash val="solid"/>
              <a:miter lim="800000"/>
              <a:headEnd len="med" w="med" type="triangl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dk1"/>
                </a:solidFill>
                <a:latin typeface="Calibri"/>
                <a:ea typeface="Calibri"/>
                <a:cs typeface="Calibri"/>
                <a:sym typeface="Calibri"/>
              </a:endParaRPr>
            </a:p>
          </p:txBody>
        </p:sp>
        <p:sp>
          <p:nvSpPr>
            <p:cNvPr id="408" name="Google Shape;408;p15"/>
            <p:cNvSpPr/>
            <p:nvPr/>
          </p:nvSpPr>
          <p:spPr>
            <a:xfrm flipH="1" rot="5400000">
              <a:off x="5844018" y="3283806"/>
              <a:ext cx="1169624" cy="1106949"/>
            </a:xfrm>
            <a:prstGeom prst="arc">
              <a:avLst>
                <a:gd fmla="val 16200000" name="adj1"/>
                <a:gd fmla="val 17176" name="adj2"/>
              </a:avLst>
            </a:prstGeom>
            <a:noFill/>
            <a:ln cap="flat" cmpd="sng" w="9525">
              <a:solidFill>
                <a:srgbClr val="A5A5A5"/>
              </a:solidFill>
              <a:prstDash val="solid"/>
              <a:miter lim="800000"/>
              <a:headEnd len="med" w="med" type="triangl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dk1"/>
                </a:solidFill>
                <a:latin typeface="Calibri"/>
                <a:ea typeface="Calibri"/>
                <a:cs typeface="Calibri"/>
                <a:sym typeface="Calibri"/>
              </a:endParaRPr>
            </a:p>
          </p:txBody>
        </p:sp>
        <p:sp>
          <p:nvSpPr>
            <p:cNvPr id="409" name="Google Shape;409;p15"/>
            <p:cNvSpPr/>
            <p:nvPr/>
          </p:nvSpPr>
          <p:spPr>
            <a:xfrm flipH="1" rot="10800000">
              <a:off x="5839453" y="3769476"/>
              <a:ext cx="1169624" cy="1106950"/>
            </a:xfrm>
            <a:prstGeom prst="arc">
              <a:avLst>
                <a:gd fmla="val 16200000" name="adj1"/>
                <a:gd fmla="val 17176" name="adj2"/>
              </a:avLst>
            </a:prstGeom>
            <a:noFill/>
            <a:ln cap="flat" cmpd="sng" w="9525">
              <a:solidFill>
                <a:srgbClr val="A5A5A5"/>
              </a:solidFill>
              <a:prstDash val="solid"/>
              <a:miter lim="800000"/>
              <a:headEnd len="med" w="med" type="triangl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dk1"/>
                </a:solidFill>
                <a:latin typeface="Calibri"/>
                <a:ea typeface="Calibri"/>
                <a:cs typeface="Calibri"/>
                <a:sym typeface="Calibri"/>
              </a:endParaRPr>
            </a:p>
          </p:txBody>
        </p:sp>
        <p:sp>
          <p:nvSpPr>
            <p:cNvPr id="410" name="Google Shape;410;p15"/>
            <p:cNvSpPr/>
            <p:nvPr/>
          </p:nvSpPr>
          <p:spPr>
            <a:xfrm flipH="1" rot="10800000">
              <a:off x="2911423" y="2945796"/>
              <a:ext cx="1169624" cy="1106950"/>
            </a:xfrm>
            <a:prstGeom prst="arc">
              <a:avLst>
                <a:gd fmla="val 16200000" name="adj1"/>
                <a:gd fmla="val 17176" name="adj2"/>
              </a:avLst>
            </a:prstGeom>
            <a:noFill/>
            <a:ln cap="flat" cmpd="sng" w="9525">
              <a:solidFill>
                <a:srgbClr val="A5A5A5"/>
              </a:solidFill>
              <a:prstDash val="solid"/>
              <a:miter lim="800000"/>
              <a:headEnd len="med" w="med" type="triangl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dk1"/>
                </a:solidFill>
                <a:latin typeface="Calibri"/>
                <a:ea typeface="Calibri"/>
                <a:cs typeface="Calibri"/>
                <a:sym typeface="Calibri"/>
              </a:endParaRPr>
            </a:p>
          </p:txBody>
        </p:sp>
        <p:sp>
          <p:nvSpPr>
            <p:cNvPr id="411" name="Google Shape;411;p15"/>
            <p:cNvSpPr/>
            <p:nvPr/>
          </p:nvSpPr>
          <p:spPr>
            <a:xfrm flipH="1" rot="-5400000">
              <a:off x="5814011" y="2951377"/>
              <a:ext cx="1169624" cy="1106949"/>
            </a:xfrm>
            <a:prstGeom prst="arc">
              <a:avLst>
                <a:gd fmla="val 16200000" name="adj1"/>
                <a:gd fmla="val 17176" name="adj2"/>
              </a:avLst>
            </a:prstGeom>
            <a:noFill/>
            <a:ln cap="flat" cmpd="sng" w="9525">
              <a:solidFill>
                <a:srgbClr val="A5A5A5"/>
              </a:solidFill>
              <a:prstDash val="solid"/>
              <a:miter lim="800000"/>
              <a:headEnd len="med" w="med" type="triangl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dk1"/>
                </a:solidFill>
                <a:latin typeface="Calibri"/>
                <a:ea typeface="Calibri"/>
                <a:cs typeface="Calibri"/>
                <a:sym typeface="Calibri"/>
              </a:endParaRPr>
            </a:p>
          </p:txBody>
        </p:sp>
        <p:sp>
          <p:nvSpPr>
            <p:cNvPr id="412" name="Google Shape;412;p15"/>
            <p:cNvSpPr/>
            <p:nvPr/>
          </p:nvSpPr>
          <p:spPr>
            <a:xfrm>
              <a:off x="3495683" y="4267584"/>
              <a:ext cx="1749562" cy="395856"/>
            </a:xfrm>
            <a:custGeom>
              <a:rect b="b" l="l" r="r" t="t"/>
              <a:pathLst>
                <a:path extrusionOk="0" h="486228" w="2823029">
                  <a:moveTo>
                    <a:pt x="2823029" y="486228"/>
                  </a:moveTo>
                  <a:cubicBezTo>
                    <a:pt x="2450495" y="401561"/>
                    <a:pt x="2077962" y="316895"/>
                    <a:pt x="1607457" y="235857"/>
                  </a:cubicBezTo>
                  <a:cubicBezTo>
                    <a:pt x="1136952" y="154819"/>
                    <a:pt x="568476" y="77409"/>
                    <a:pt x="0" y="0"/>
                  </a:cubicBezTo>
                </a:path>
              </a:pathLst>
            </a:custGeom>
            <a:noFill/>
            <a:ln cap="flat" cmpd="sng" w="9525">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Calibri"/>
                <a:ea typeface="Calibri"/>
                <a:cs typeface="Calibri"/>
                <a:sym typeface="Calibri"/>
              </a:endParaRPr>
            </a:p>
          </p:txBody>
        </p:sp>
        <p:sp>
          <p:nvSpPr>
            <p:cNvPr id="413" name="Google Shape;413;p15"/>
            <p:cNvSpPr/>
            <p:nvPr/>
          </p:nvSpPr>
          <p:spPr>
            <a:xfrm>
              <a:off x="4585904" y="3807476"/>
              <a:ext cx="731016" cy="584813"/>
            </a:xfrm>
            <a:prstGeom prst="flowChartMagneticDisk">
              <a:avLst/>
            </a:prstGeom>
            <a:solidFill>
              <a:srgbClr val="193EB0">
                <a:alpha val="29803"/>
              </a:srgbClr>
            </a:solidFill>
            <a:ln cap="flat" cmpd="sng" w="25400">
              <a:solidFill>
                <a:srgbClr val="193EB0">
                  <a:alpha val="29803"/>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193EB0"/>
                  </a:solidFill>
                  <a:latin typeface="Arial"/>
                  <a:ea typeface="Arial"/>
                  <a:cs typeface="Arial"/>
                  <a:sym typeface="Arial"/>
                </a:rPr>
                <a:t>Dữ liệu</a:t>
              </a:r>
              <a:endParaRPr sz="1200">
                <a:solidFill>
                  <a:srgbClr val="193EB0"/>
                </a:solidFill>
                <a:latin typeface="Arial"/>
                <a:ea typeface="Arial"/>
                <a:cs typeface="Arial"/>
                <a:sym typeface="Arial"/>
              </a:endParaRPr>
            </a:p>
          </p:txBody>
        </p:sp>
        <p:sp>
          <p:nvSpPr>
            <p:cNvPr id="414" name="Google Shape;414;p15"/>
            <p:cNvSpPr txBox="1"/>
            <p:nvPr/>
          </p:nvSpPr>
          <p:spPr>
            <a:xfrm>
              <a:off x="1589307" y="3981942"/>
              <a:ext cx="520976"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Lặp lại</a:t>
              </a:r>
              <a:endParaRPr sz="1400">
                <a:solidFill>
                  <a:srgbClr val="262626"/>
                </a:solidFill>
                <a:latin typeface="Arial"/>
                <a:ea typeface="Arial"/>
                <a:cs typeface="Arial"/>
                <a:sym typeface="Arial"/>
              </a:endParaRPr>
            </a:p>
          </p:txBody>
        </p:sp>
        <p:cxnSp>
          <p:nvCxnSpPr>
            <p:cNvPr id="415" name="Google Shape;415;p15"/>
            <p:cNvCxnSpPr/>
            <p:nvPr/>
          </p:nvCxnSpPr>
          <p:spPr>
            <a:xfrm>
              <a:off x="4656465" y="3253006"/>
              <a:ext cx="592842" cy="0"/>
            </a:xfrm>
            <a:prstGeom prst="straightConnector1">
              <a:avLst/>
            </a:prstGeom>
            <a:noFill/>
            <a:ln cap="flat" cmpd="sng" w="9525">
              <a:solidFill>
                <a:srgbClr val="A5A5A5"/>
              </a:solidFill>
              <a:prstDash val="solid"/>
              <a:miter lim="800000"/>
              <a:headEnd len="sm" w="sm" type="none"/>
              <a:tailEnd len="med" w="med" type="triangle"/>
            </a:ln>
          </p:spPr>
        </p:cxnSp>
        <p:cxnSp>
          <p:nvCxnSpPr>
            <p:cNvPr id="416" name="Google Shape;416;p15"/>
            <p:cNvCxnSpPr/>
            <p:nvPr/>
          </p:nvCxnSpPr>
          <p:spPr>
            <a:xfrm rot="10800000">
              <a:off x="4653517" y="4902506"/>
              <a:ext cx="592842" cy="0"/>
            </a:xfrm>
            <a:prstGeom prst="straightConnector1">
              <a:avLst/>
            </a:prstGeom>
            <a:noFill/>
            <a:ln cap="flat" cmpd="sng" w="9525">
              <a:solidFill>
                <a:srgbClr val="A5A5A5"/>
              </a:solidFill>
              <a:prstDash val="solid"/>
              <a:miter lim="800000"/>
              <a:headEnd len="sm" w="sm" type="none"/>
              <a:tailEnd len="med" w="med" type="triangle"/>
            </a:ln>
          </p:spPr>
        </p:cxnSp>
        <p:sp>
          <p:nvSpPr>
            <p:cNvPr id="417" name="Google Shape;417;p15"/>
            <p:cNvSpPr txBox="1"/>
            <p:nvPr/>
          </p:nvSpPr>
          <p:spPr>
            <a:xfrm>
              <a:off x="3483892" y="4668581"/>
              <a:ext cx="1169625" cy="467850"/>
            </a:xfrm>
            <a:prstGeom prst="rect">
              <a:avLst/>
            </a:prstGeom>
            <a:solidFill>
              <a:srgbClr val="F2F2F2"/>
            </a:solidFill>
            <a:ln cap="flat" cmpd="sng" w="19050">
              <a:solidFill>
                <a:srgbClr val="D8D8D8"/>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Triển khai</a:t>
              </a:r>
              <a:endParaRPr sz="1300">
                <a:solidFill>
                  <a:schemeClr val="dk1"/>
                </a:solidFill>
                <a:latin typeface="Arial"/>
                <a:ea typeface="Arial"/>
                <a:cs typeface="Arial"/>
                <a:sym typeface="Arial"/>
              </a:endParaRPr>
            </a:p>
          </p:txBody>
        </p:sp>
        <p:sp>
          <p:nvSpPr>
            <p:cNvPr id="418" name="Google Shape;418;p15"/>
            <p:cNvSpPr txBox="1"/>
            <p:nvPr/>
          </p:nvSpPr>
          <p:spPr>
            <a:xfrm>
              <a:off x="5246359" y="4668581"/>
              <a:ext cx="1169625" cy="467850"/>
            </a:xfrm>
            <a:prstGeom prst="rect">
              <a:avLst/>
            </a:prstGeom>
            <a:solidFill>
              <a:srgbClr val="FF0000">
                <a:alpha val="10588"/>
              </a:srgbClr>
            </a:solidFill>
            <a:ln cap="flat" cmpd="sng" w="19050">
              <a:solidFill>
                <a:srgbClr val="FF000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i="1" lang="en-US" sz="1300">
                  <a:solidFill>
                    <a:srgbClr val="FF0000"/>
                  </a:solidFill>
                  <a:latin typeface="Arial"/>
                  <a:ea typeface="Arial"/>
                  <a:cs typeface="Arial"/>
                  <a:sym typeface="Arial"/>
                </a:rPr>
                <a:t>Đánh gia</a:t>
              </a:r>
              <a:endParaRPr i="1" sz="1300">
                <a:solidFill>
                  <a:srgbClr val="FF0000"/>
                </a:solidFill>
                <a:latin typeface="Arial"/>
                <a:ea typeface="Arial"/>
                <a:cs typeface="Arial"/>
                <a:sym typeface="Arial"/>
              </a:endParaRPr>
            </a:p>
          </p:txBody>
        </p:sp>
      </p:grpSp>
      <p:grpSp>
        <p:nvGrpSpPr>
          <p:cNvPr id="419" name="Google Shape;419;p15"/>
          <p:cNvGrpSpPr/>
          <p:nvPr/>
        </p:nvGrpSpPr>
        <p:grpSpPr>
          <a:xfrm>
            <a:off x="450000" y="450000"/>
            <a:ext cx="9018000" cy="276999"/>
            <a:chOff x="450000" y="450000"/>
            <a:chExt cx="9018000" cy="276999"/>
          </a:xfrm>
        </p:grpSpPr>
        <p:sp>
          <p:nvSpPr>
            <p:cNvPr id="420" name="Google Shape;420;p1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1.1. Lập kế hoạch Dự án</a:t>
              </a:r>
              <a:endParaRPr sz="1800">
                <a:solidFill>
                  <a:srgbClr val="FFFFFF"/>
                </a:solidFill>
                <a:latin typeface="Arial"/>
                <a:ea typeface="Arial"/>
                <a:cs typeface="Arial"/>
                <a:sym typeface="Arial"/>
              </a:endParaRPr>
            </a:p>
          </p:txBody>
        </p:sp>
        <p:sp>
          <p:nvSpPr>
            <p:cNvPr id="421" name="Google Shape;421;p1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422" name="Google Shape;422;p15"/>
          <p:cNvSpPr/>
          <p:nvPr/>
        </p:nvSpPr>
        <p:spPr>
          <a:xfrm>
            <a:off x="546895" y="1477682"/>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Lập kế hoạch Dự án</a:t>
            </a:r>
            <a:endParaRPr sz="2400">
              <a:solidFill>
                <a:srgbClr val="0C0C0C"/>
              </a:solidFill>
              <a:latin typeface="Arial"/>
              <a:ea typeface="Arial"/>
              <a:cs typeface="Arial"/>
              <a:sym typeface="Arial"/>
            </a:endParaRPr>
          </a:p>
        </p:txBody>
      </p:sp>
      <p:grpSp>
        <p:nvGrpSpPr>
          <p:cNvPr id="423" name="Google Shape;423;p15"/>
          <p:cNvGrpSpPr/>
          <p:nvPr/>
        </p:nvGrpSpPr>
        <p:grpSpPr>
          <a:xfrm>
            <a:off x="558800" y="2039646"/>
            <a:ext cx="8785225" cy="215444"/>
            <a:chOff x="1027113" y="2045625"/>
            <a:chExt cx="8785225" cy="215444"/>
          </a:xfrm>
        </p:grpSpPr>
        <p:sp>
          <p:nvSpPr>
            <p:cNvPr id="424" name="Google Shape;424;p1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5" name="Google Shape;425;p15"/>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CRISP-DM (Quy trình chuẩn Khai thác dữ liệu trong nhiều lĩnh vực):</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16"/>
          <p:cNvSpPr/>
          <p:nvPr/>
        </p:nvSpPr>
        <p:spPr>
          <a:xfrm>
            <a:off x="711200" y="5712439"/>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i="1" lang="en-US" sz="1300">
                <a:solidFill>
                  <a:srgbClr val="FF0000"/>
                </a:solidFill>
                <a:latin typeface="Arial"/>
                <a:ea typeface="Arial"/>
                <a:cs typeface="Arial"/>
                <a:sym typeface="Arial"/>
              </a:rPr>
              <a:t>Triển khai</a:t>
            </a:r>
            <a:r>
              <a:rPr lang="en-US" sz="1300">
                <a:solidFill>
                  <a:srgbClr val="262626"/>
                </a:solidFill>
                <a:latin typeface="Arial"/>
                <a:ea typeface="Arial"/>
                <a:cs typeface="Arial"/>
                <a:sym typeface="Arial"/>
              </a:rPr>
              <a:t>: hệ thống được triển khai ở định dạng có thể sử dụng theo các yêu cầu kinh doanh. </a:t>
            </a:r>
            <a:endParaRPr/>
          </a:p>
        </p:txBody>
      </p:sp>
      <p:grpSp>
        <p:nvGrpSpPr>
          <p:cNvPr id="432" name="Google Shape;432;p16"/>
          <p:cNvGrpSpPr/>
          <p:nvPr/>
        </p:nvGrpSpPr>
        <p:grpSpPr>
          <a:xfrm>
            <a:off x="1589307" y="2633939"/>
            <a:ext cx="6424619" cy="2931886"/>
            <a:chOff x="1589307" y="2633939"/>
            <a:chExt cx="6424619" cy="2931886"/>
          </a:xfrm>
        </p:grpSpPr>
        <p:sp>
          <p:nvSpPr>
            <p:cNvPr id="433" name="Google Shape;433;p16"/>
            <p:cNvSpPr/>
            <p:nvPr/>
          </p:nvSpPr>
          <p:spPr>
            <a:xfrm>
              <a:off x="1888898" y="2633939"/>
              <a:ext cx="6125028" cy="2931886"/>
            </a:xfrm>
            <a:prstGeom prst="arc">
              <a:avLst>
                <a:gd fmla="val 11091654" name="adj1"/>
                <a:gd fmla="val 10556420" name="adj2"/>
              </a:avLst>
            </a:prstGeom>
            <a:noFill/>
            <a:ln cap="flat" cmpd="sng" w="28575">
              <a:solidFill>
                <a:srgbClr val="193EB0"/>
              </a:solidFill>
              <a:prstDash val="solid"/>
              <a:miter lim="800000"/>
              <a:headEnd len="sm" w="sm" type="none"/>
              <a:tailEnd len="med" w="med" type="triangl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34" name="Google Shape;434;p16"/>
            <p:cNvSpPr txBox="1"/>
            <p:nvPr/>
          </p:nvSpPr>
          <p:spPr>
            <a:xfrm>
              <a:off x="2317215" y="3843177"/>
              <a:ext cx="1169625" cy="467850"/>
            </a:xfrm>
            <a:prstGeom prst="rect">
              <a:avLst/>
            </a:prstGeom>
            <a:solidFill>
              <a:srgbClr val="F2F2F2"/>
            </a:solidFill>
            <a:ln cap="flat" cmpd="sng" w="19050">
              <a:solidFill>
                <a:srgbClr val="D8D8D8"/>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Tìm hiểu nghiệp vụ</a:t>
              </a:r>
              <a:endParaRPr sz="1300">
                <a:solidFill>
                  <a:schemeClr val="dk1"/>
                </a:solidFill>
                <a:latin typeface="Arial"/>
                <a:ea typeface="Arial"/>
                <a:cs typeface="Arial"/>
                <a:sym typeface="Arial"/>
              </a:endParaRPr>
            </a:p>
          </p:txBody>
        </p:sp>
        <p:sp>
          <p:nvSpPr>
            <p:cNvPr id="435" name="Google Shape;435;p16"/>
            <p:cNvSpPr txBox="1"/>
            <p:nvPr/>
          </p:nvSpPr>
          <p:spPr>
            <a:xfrm>
              <a:off x="3486840" y="3019081"/>
              <a:ext cx="1169625" cy="467850"/>
            </a:xfrm>
            <a:prstGeom prst="rect">
              <a:avLst/>
            </a:prstGeom>
            <a:solidFill>
              <a:srgbClr val="F2F2F2"/>
            </a:solidFill>
            <a:ln cap="flat" cmpd="sng" w="19050">
              <a:solidFill>
                <a:srgbClr val="D8D8D8"/>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Tìm hiêu dữ liệu</a:t>
              </a:r>
              <a:endParaRPr sz="1300">
                <a:solidFill>
                  <a:schemeClr val="dk1"/>
                </a:solidFill>
                <a:latin typeface="Arial"/>
                <a:ea typeface="Arial"/>
                <a:cs typeface="Arial"/>
                <a:sym typeface="Arial"/>
              </a:endParaRPr>
            </a:p>
          </p:txBody>
        </p:sp>
        <p:sp>
          <p:nvSpPr>
            <p:cNvPr id="436" name="Google Shape;436;p16"/>
            <p:cNvSpPr txBox="1"/>
            <p:nvPr/>
          </p:nvSpPr>
          <p:spPr>
            <a:xfrm>
              <a:off x="5249307" y="3019081"/>
              <a:ext cx="1169625" cy="467850"/>
            </a:xfrm>
            <a:prstGeom prst="rect">
              <a:avLst/>
            </a:prstGeom>
            <a:solidFill>
              <a:srgbClr val="F2F2F2"/>
            </a:solidFill>
            <a:ln cap="flat" cmpd="sng" w="19050">
              <a:solidFill>
                <a:srgbClr val="D8D8D8"/>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Chuẩn bị dữ liệu</a:t>
              </a:r>
              <a:endParaRPr sz="1300">
                <a:solidFill>
                  <a:schemeClr val="dk1"/>
                </a:solidFill>
                <a:latin typeface="Arial"/>
                <a:ea typeface="Arial"/>
                <a:cs typeface="Arial"/>
                <a:sym typeface="Arial"/>
              </a:endParaRPr>
            </a:p>
          </p:txBody>
        </p:sp>
        <p:sp>
          <p:nvSpPr>
            <p:cNvPr id="437" name="Google Shape;437;p16"/>
            <p:cNvSpPr txBox="1"/>
            <p:nvPr/>
          </p:nvSpPr>
          <p:spPr>
            <a:xfrm>
              <a:off x="6415984" y="3843177"/>
              <a:ext cx="1169625" cy="467850"/>
            </a:xfrm>
            <a:prstGeom prst="rect">
              <a:avLst/>
            </a:prstGeom>
            <a:solidFill>
              <a:srgbClr val="F2F2F2"/>
            </a:solidFill>
            <a:ln cap="flat" cmpd="sng" w="19050">
              <a:solidFill>
                <a:srgbClr val="D8D8D8"/>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Mô hình hóa</a:t>
              </a:r>
              <a:endParaRPr sz="1300">
                <a:solidFill>
                  <a:schemeClr val="dk1"/>
                </a:solidFill>
                <a:latin typeface="Arial"/>
                <a:ea typeface="Arial"/>
                <a:cs typeface="Arial"/>
                <a:sym typeface="Arial"/>
              </a:endParaRPr>
            </a:p>
          </p:txBody>
        </p:sp>
        <p:sp>
          <p:nvSpPr>
            <p:cNvPr id="438" name="Google Shape;438;p16"/>
            <p:cNvSpPr/>
            <p:nvPr/>
          </p:nvSpPr>
          <p:spPr>
            <a:xfrm flipH="1">
              <a:off x="2891267" y="3287145"/>
              <a:ext cx="1169624" cy="1106950"/>
            </a:xfrm>
            <a:prstGeom prst="arc">
              <a:avLst>
                <a:gd fmla="val 16200000" name="adj1"/>
                <a:gd fmla="val 17176" name="adj2"/>
              </a:avLst>
            </a:prstGeom>
            <a:noFill/>
            <a:ln cap="flat" cmpd="sng" w="9525">
              <a:solidFill>
                <a:srgbClr val="A5A5A5"/>
              </a:solidFill>
              <a:prstDash val="solid"/>
              <a:miter lim="800000"/>
              <a:headEnd len="med" w="med" type="triangl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dk1"/>
                </a:solidFill>
                <a:latin typeface="Calibri"/>
                <a:ea typeface="Calibri"/>
                <a:cs typeface="Calibri"/>
                <a:sym typeface="Calibri"/>
              </a:endParaRPr>
            </a:p>
          </p:txBody>
        </p:sp>
        <p:sp>
          <p:nvSpPr>
            <p:cNvPr id="439" name="Google Shape;439;p16"/>
            <p:cNvSpPr/>
            <p:nvPr/>
          </p:nvSpPr>
          <p:spPr>
            <a:xfrm flipH="1" rot="5400000">
              <a:off x="5844018" y="3283806"/>
              <a:ext cx="1169624" cy="1106949"/>
            </a:xfrm>
            <a:prstGeom prst="arc">
              <a:avLst>
                <a:gd fmla="val 16200000" name="adj1"/>
                <a:gd fmla="val 17176" name="adj2"/>
              </a:avLst>
            </a:prstGeom>
            <a:noFill/>
            <a:ln cap="flat" cmpd="sng" w="9525">
              <a:solidFill>
                <a:srgbClr val="A5A5A5"/>
              </a:solidFill>
              <a:prstDash val="solid"/>
              <a:miter lim="800000"/>
              <a:headEnd len="med" w="med" type="triangl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dk1"/>
                </a:solidFill>
                <a:latin typeface="Calibri"/>
                <a:ea typeface="Calibri"/>
                <a:cs typeface="Calibri"/>
                <a:sym typeface="Calibri"/>
              </a:endParaRPr>
            </a:p>
          </p:txBody>
        </p:sp>
        <p:sp>
          <p:nvSpPr>
            <p:cNvPr id="440" name="Google Shape;440;p16"/>
            <p:cNvSpPr/>
            <p:nvPr/>
          </p:nvSpPr>
          <p:spPr>
            <a:xfrm flipH="1" rot="10800000">
              <a:off x="5839453" y="3769476"/>
              <a:ext cx="1169624" cy="1106950"/>
            </a:xfrm>
            <a:prstGeom prst="arc">
              <a:avLst>
                <a:gd fmla="val 16200000" name="adj1"/>
                <a:gd fmla="val 17176" name="adj2"/>
              </a:avLst>
            </a:prstGeom>
            <a:noFill/>
            <a:ln cap="flat" cmpd="sng" w="9525">
              <a:solidFill>
                <a:srgbClr val="A5A5A5"/>
              </a:solidFill>
              <a:prstDash val="solid"/>
              <a:miter lim="800000"/>
              <a:headEnd len="med" w="med" type="triangl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dk1"/>
                </a:solidFill>
                <a:latin typeface="Calibri"/>
                <a:ea typeface="Calibri"/>
                <a:cs typeface="Calibri"/>
                <a:sym typeface="Calibri"/>
              </a:endParaRPr>
            </a:p>
          </p:txBody>
        </p:sp>
        <p:sp>
          <p:nvSpPr>
            <p:cNvPr id="441" name="Google Shape;441;p16"/>
            <p:cNvSpPr/>
            <p:nvPr/>
          </p:nvSpPr>
          <p:spPr>
            <a:xfrm flipH="1" rot="10800000">
              <a:off x="2911423" y="2945796"/>
              <a:ext cx="1169624" cy="1106950"/>
            </a:xfrm>
            <a:prstGeom prst="arc">
              <a:avLst>
                <a:gd fmla="val 16200000" name="adj1"/>
                <a:gd fmla="val 17176" name="adj2"/>
              </a:avLst>
            </a:prstGeom>
            <a:noFill/>
            <a:ln cap="flat" cmpd="sng" w="9525">
              <a:solidFill>
                <a:srgbClr val="A5A5A5"/>
              </a:solidFill>
              <a:prstDash val="solid"/>
              <a:miter lim="800000"/>
              <a:headEnd len="med" w="med" type="triangl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dk1"/>
                </a:solidFill>
                <a:latin typeface="Calibri"/>
                <a:ea typeface="Calibri"/>
                <a:cs typeface="Calibri"/>
                <a:sym typeface="Calibri"/>
              </a:endParaRPr>
            </a:p>
          </p:txBody>
        </p:sp>
        <p:sp>
          <p:nvSpPr>
            <p:cNvPr id="442" name="Google Shape;442;p16"/>
            <p:cNvSpPr/>
            <p:nvPr/>
          </p:nvSpPr>
          <p:spPr>
            <a:xfrm flipH="1" rot="-5400000">
              <a:off x="5814011" y="2951377"/>
              <a:ext cx="1169624" cy="1106949"/>
            </a:xfrm>
            <a:prstGeom prst="arc">
              <a:avLst>
                <a:gd fmla="val 16200000" name="adj1"/>
                <a:gd fmla="val 17176" name="adj2"/>
              </a:avLst>
            </a:prstGeom>
            <a:noFill/>
            <a:ln cap="flat" cmpd="sng" w="9525">
              <a:solidFill>
                <a:srgbClr val="A5A5A5"/>
              </a:solidFill>
              <a:prstDash val="solid"/>
              <a:miter lim="800000"/>
              <a:headEnd len="med" w="med" type="triangl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dk1"/>
                </a:solidFill>
                <a:latin typeface="Calibri"/>
                <a:ea typeface="Calibri"/>
                <a:cs typeface="Calibri"/>
                <a:sym typeface="Calibri"/>
              </a:endParaRPr>
            </a:p>
          </p:txBody>
        </p:sp>
        <p:sp>
          <p:nvSpPr>
            <p:cNvPr id="443" name="Google Shape;443;p16"/>
            <p:cNvSpPr/>
            <p:nvPr/>
          </p:nvSpPr>
          <p:spPr>
            <a:xfrm>
              <a:off x="3495683" y="4267584"/>
              <a:ext cx="1749562" cy="395856"/>
            </a:xfrm>
            <a:custGeom>
              <a:rect b="b" l="l" r="r" t="t"/>
              <a:pathLst>
                <a:path extrusionOk="0" h="486228" w="2823029">
                  <a:moveTo>
                    <a:pt x="2823029" y="486228"/>
                  </a:moveTo>
                  <a:cubicBezTo>
                    <a:pt x="2450495" y="401561"/>
                    <a:pt x="2077962" y="316895"/>
                    <a:pt x="1607457" y="235857"/>
                  </a:cubicBezTo>
                  <a:cubicBezTo>
                    <a:pt x="1136952" y="154819"/>
                    <a:pt x="568476" y="77409"/>
                    <a:pt x="0" y="0"/>
                  </a:cubicBezTo>
                </a:path>
              </a:pathLst>
            </a:custGeom>
            <a:noFill/>
            <a:ln cap="flat" cmpd="sng" w="9525">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Calibri"/>
                <a:ea typeface="Calibri"/>
                <a:cs typeface="Calibri"/>
                <a:sym typeface="Calibri"/>
              </a:endParaRPr>
            </a:p>
          </p:txBody>
        </p:sp>
        <p:sp>
          <p:nvSpPr>
            <p:cNvPr id="444" name="Google Shape;444;p16"/>
            <p:cNvSpPr/>
            <p:nvPr/>
          </p:nvSpPr>
          <p:spPr>
            <a:xfrm>
              <a:off x="4585904" y="3807476"/>
              <a:ext cx="731016" cy="584813"/>
            </a:xfrm>
            <a:prstGeom prst="flowChartMagneticDisk">
              <a:avLst/>
            </a:prstGeom>
            <a:solidFill>
              <a:srgbClr val="193EB0">
                <a:alpha val="29803"/>
              </a:srgbClr>
            </a:solidFill>
            <a:ln cap="flat" cmpd="sng" w="25400">
              <a:solidFill>
                <a:srgbClr val="193EB0">
                  <a:alpha val="29803"/>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193EB0"/>
                  </a:solidFill>
                  <a:latin typeface="Arial"/>
                  <a:ea typeface="Arial"/>
                  <a:cs typeface="Arial"/>
                  <a:sym typeface="Arial"/>
                </a:rPr>
                <a:t>Dữ liệu</a:t>
              </a:r>
              <a:endParaRPr sz="1200">
                <a:solidFill>
                  <a:srgbClr val="193EB0"/>
                </a:solidFill>
                <a:latin typeface="Arial"/>
                <a:ea typeface="Arial"/>
                <a:cs typeface="Arial"/>
                <a:sym typeface="Arial"/>
              </a:endParaRPr>
            </a:p>
          </p:txBody>
        </p:sp>
        <p:sp>
          <p:nvSpPr>
            <p:cNvPr id="445" name="Google Shape;445;p16"/>
            <p:cNvSpPr txBox="1"/>
            <p:nvPr/>
          </p:nvSpPr>
          <p:spPr>
            <a:xfrm>
              <a:off x="1589307" y="3981942"/>
              <a:ext cx="520976"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Lặp lại</a:t>
              </a:r>
              <a:endParaRPr sz="1400">
                <a:solidFill>
                  <a:srgbClr val="262626"/>
                </a:solidFill>
                <a:latin typeface="Arial"/>
                <a:ea typeface="Arial"/>
                <a:cs typeface="Arial"/>
                <a:sym typeface="Arial"/>
              </a:endParaRPr>
            </a:p>
          </p:txBody>
        </p:sp>
        <p:cxnSp>
          <p:nvCxnSpPr>
            <p:cNvPr id="446" name="Google Shape;446;p16"/>
            <p:cNvCxnSpPr/>
            <p:nvPr/>
          </p:nvCxnSpPr>
          <p:spPr>
            <a:xfrm>
              <a:off x="4656465" y="3253006"/>
              <a:ext cx="592842" cy="0"/>
            </a:xfrm>
            <a:prstGeom prst="straightConnector1">
              <a:avLst/>
            </a:prstGeom>
            <a:noFill/>
            <a:ln cap="flat" cmpd="sng" w="9525">
              <a:solidFill>
                <a:srgbClr val="A5A5A5"/>
              </a:solidFill>
              <a:prstDash val="solid"/>
              <a:miter lim="800000"/>
              <a:headEnd len="sm" w="sm" type="none"/>
              <a:tailEnd len="med" w="med" type="triangle"/>
            </a:ln>
          </p:spPr>
        </p:cxnSp>
        <p:cxnSp>
          <p:nvCxnSpPr>
            <p:cNvPr id="447" name="Google Shape;447;p16"/>
            <p:cNvCxnSpPr/>
            <p:nvPr/>
          </p:nvCxnSpPr>
          <p:spPr>
            <a:xfrm rot="10800000">
              <a:off x="4653517" y="4902506"/>
              <a:ext cx="592842" cy="0"/>
            </a:xfrm>
            <a:prstGeom prst="straightConnector1">
              <a:avLst/>
            </a:prstGeom>
            <a:noFill/>
            <a:ln cap="flat" cmpd="sng" w="9525">
              <a:solidFill>
                <a:srgbClr val="A5A5A5"/>
              </a:solidFill>
              <a:prstDash val="solid"/>
              <a:miter lim="800000"/>
              <a:headEnd len="sm" w="sm" type="none"/>
              <a:tailEnd len="med" w="med" type="triangle"/>
            </a:ln>
          </p:spPr>
        </p:cxnSp>
        <p:sp>
          <p:nvSpPr>
            <p:cNvPr id="448" name="Google Shape;448;p16"/>
            <p:cNvSpPr txBox="1"/>
            <p:nvPr/>
          </p:nvSpPr>
          <p:spPr>
            <a:xfrm>
              <a:off x="3483892" y="4668581"/>
              <a:ext cx="1169625" cy="467850"/>
            </a:xfrm>
            <a:prstGeom prst="rect">
              <a:avLst/>
            </a:prstGeom>
            <a:solidFill>
              <a:srgbClr val="FF0000">
                <a:alpha val="10588"/>
              </a:srgbClr>
            </a:solidFill>
            <a:ln cap="flat" cmpd="sng" w="19050">
              <a:solidFill>
                <a:srgbClr val="FF000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i="1" lang="en-US" sz="1300">
                  <a:solidFill>
                    <a:srgbClr val="FF0000"/>
                  </a:solidFill>
                  <a:latin typeface="Arial"/>
                  <a:ea typeface="Arial"/>
                  <a:cs typeface="Arial"/>
                  <a:sym typeface="Arial"/>
                </a:rPr>
                <a:t>Triển khai</a:t>
              </a:r>
              <a:endParaRPr i="1" sz="1300">
                <a:solidFill>
                  <a:srgbClr val="FF0000"/>
                </a:solidFill>
                <a:latin typeface="Arial"/>
                <a:ea typeface="Arial"/>
                <a:cs typeface="Arial"/>
                <a:sym typeface="Arial"/>
              </a:endParaRPr>
            </a:p>
          </p:txBody>
        </p:sp>
        <p:sp>
          <p:nvSpPr>
            <p:cNvPr id="449" name="Google Shape;449;p16"/>
            <p:cNvSpPr txBox="1"/>
            <p:nvPr/>
          </p:nvSpPr>
          <p:spPr>
            <a:xfrm>
              <a:off x="5246359" y="4668581"/>
              <a:ext cx="1169625" cy="467850"/>
            </a:xfrm>
            <a:prstGeom prst="rect">
              <a:avLst/>
            </a:prstGeom>
            <a:solidFill>
              <a:srgbClr val="F2F2F2"/>
            </a:solidFill>
            <a:ln cap="flat" cmpd="sng" w="19050">
              <a:solidFill>
                <a:srgbClr val="D8D8D8"/>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Đánh giá </a:t>
              </a:r>
              <a:endParaRPr sz="1300">
                <a:solidFill>
                  <a:schemeClr val="dk1"/>
                </a:solidFill>
                <a:latin typeface="Arial"/>
                <a:ea typeface="Arial"/>
                <a:cs typeface="Arial"/>
                <a:sym typeface="Arial"/>
              </a:endParaRPr>
            </a:p>
          </p:txBody>
        </p:sp>
      </p:grpSp>
      <p:grpSp>
        <p:nvGrpSpPr>
          <p:cNvPr id="450" name="Google Shape;450;p16"/>
          <p:cNvGrpSpPr/>
          <p:nvPr/>
        </p:nvGrpSpPr>
        <p:grpSpPr>
          <a:xfrm>
            <a:off x="450000" y="450000"/>
            <a:ext cx="9018000" cy="276999"/>
            <a:chOff x="450000" y="450000"/>
            <a:chExt cx="9018000" cy="276999"/>
          </a:xfrm>
        </p:grpSpPr>
        <p:sp>
          <p:nvSpPr>
            <p:cNvPr id="451" name="Google Shape;451;p1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1.1. Lập kế hoạch Dự án</a:t>
              </a:r>
              <a:endParaRPr sz="1800">
                <a:solidFill>
                  <a:srgbClr val="FFFFFF"/>
                </a:solidFill>
                <a:latin typeface="Arial"/>
                <a:ea typeface="Arial"/>
                <a:cs typeface="Arial"/>
                <a:sym typeface="Arial"/>
              </a:endParaRPr>
            </a:p>
          </p:txBody>
        </p:sp>
        <p:sp>
          <p:nvSpPr>
            <p:cNvPr id="452" name="Google Shape;452;p1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453" name="Google Shape;453;p16"/>
          <p:cNvSpPr/>
          <p:nvPr/>
        </p:nvSpPr>
        <p:spPr>
          <a:xfrm>
            <a:off x="546895" y="1477682"/>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Lập kế hoạch Dự án</a:t>
            </a:r>
            <a:endParaRPr sz="2400">
              <a:solidFill>
                <a:srgbClr val="0C0C0C"/>
              </a:solidFill>
              <a:latin typeface="Arial"/>
              <a:ea typeface="Arial"/>
              <a:cs typeface="Arial"/>
              <a:sym typeface="Arial"/>
            </a:endParaRPr>
          </a:p>
        </p:txBody>
      </p:sp>
      <p:grpSp>
        <p:nvGrpSpPr>
          <p:cNvPr id="454" name="Google Shape;454;p16"/>
          <p:cNvGrpSpPr/>
          <p:nvPr/>
        </p:nvGrpSpPr>
        <p:grpSpPr>
          <a:xfrm>
            <a:off x="558800" y="2039646"/>
            <a:ext cx="8785225" cy="215444"/>
            <a:chOff x="1027113" y="2045625"/>
            <a:chExt cx="8785225" cy="215444"/>
          </a:xfrm>
        </p:grpSpPr>
        <p:sp>
          <p:nvSpPr>
            <p:cNvPr id="455" name="Google Shape;455;p1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6" name="Google Shape;456;p16"/>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CRISP-DM (Quy trình chuẩn Khai thác dữ liệu trong nhiều lĩnh vực):</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17"/>
          <p:cNvSpPr/>
          <p:nvPr/>
        </p:nvSpPr>
        <p:spPr>
          <a:xfrm>
            <a:off x="1007567" y="3133792"/>
            <a:ext cx="84083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rgbClr val="000000"/>
                </a:solidFill>
                <a:latin typeface="Arial"/>
                <a:ea typeface="Arial"/>
                <a:cs typeface="Arial"/>
                <a:sym typeface="Arial"/>
              </a:rPr>
              <a:t>Chuẩn bị Dự án</a:t>
            </a:r>
            <a:endParaRPr sz="3200">
              <a:solidFill>
                <a:srgbClr val="000000"/>
              </a:solidFill>
              <a:latin typeface="Arial"/>
              <a:ea typeface="Arial"/>
              <a:cs typeface="Arial"/>
              <a:sym typeface="Arial"/>
            </a:endParaRPr>
          </a:p>
        </p:txBody>
      </p:sp>
      <p:sp>
        <p:nvSpPr>
          <p:cNvPr id="463" name="Google Shape;463;p17"/>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Bài 1. </a:t>
            </a:r>
            <a:endParaRPr sz="5398">
              <a:solidFill>
                <a:srgbClr val="7F7F7F"/>
              </a:solidFill>
              <a:latin typeface="Arial"/>
              <a:ea typeface="Arial"/>
              <a:cs typeface="Arial"/>
              <a:sym typeface="Arial"/>
            </a:endParaRPr>
          </a:p>
        </p:txBody>
      </p:sp>
      <p:grpSp>
        <p:nvGrpSpPr>
          <p:cNvPr id="464" name="Google Shape;464;p17"/>
          <p:cNvGrpSpPr/>
          <p:nvPr/>
        </p:nvGrpSpPr>
        <p:grpSpPr>
          <a:xfrm>
            <a:off x="1079574" y="4005064"/>
            <a:ext cx="5700472" cy="278083"/>
            <a:chOff x="1079574" y="4005064"/>
            <a:chExt cx="5700472" cy="278083"/>
          </a:xfrm>
        </p:grpSpPr>
        <p:sp>
          <p:nvSpPr>
            <p:cNvPr id="465" name="Google Shape;465;p17"/>
            <p:cNvSpPr/>
            <p:nvPr/>
          </p:nvSpPr>
          <p:spPr>
            <a:xfrm>
              <a:off x="1262395" y="4006237"/>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1.1. Lập kế hoạch Dự án</a:t>
              </a:r>
              <a:endParaRPr sz="1799">
                <a:solidFill>
                  <a:srgbClr val="A5A5A5"/>
                </a:solidFill>
                <a:latin typeface="Arial"/>
                <a:ea typeface="Arial"/>
                <a:cs typeface="Arial"/>
                <a:sym typeface="Arial"/>
              </a:endParaRPr>
            </a:p>
          </p:txBody>
        </p:sp>
        <p:sp>
          <p:nvSpPr>
            <p:cNvPr id="466" name="Google Shape;466;p17"/>
            <p:cNvSpPr/>
            <p:nvPr/>
          </p:nvSpPr>
          <p:spPr>
            <a:xfrm>
              <a:off x="1079574" y="4005064"/>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nvGrpSpPr>
          <p:cNvPr id="467" name="Google Shape;467;p17"/>
          <p:cNvGrpSpPr/>
          <p:nvPr/>
        </p:nvGrpSpPr>
        <p:grpSpPr>
          <a:xfrm>
            <a:off x="1079574" y="4434760"/>
            <a:ext cx="5888061" cy="278084"/>
            <a:chOff x="1079574" y="4434760"/>
            <a:chExt cx="5888061" cy="278084"/>
          </a:xfrm>
        </p:grpSpPr>
        <p:sp>
          <p:nvSpPr>
            <p:cNvPr id="468" name="Google Shape;468;p17"/>
            <p:cNvSpPr/>
            <p:nvPr/>
          </p:nvSpPr>
          <p:spPr>
            <a:xfrm>
              <a:off x="1262395" y="4435934"/>
              <a:ext cx="5705240"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1.2. Tìm kiếm ý tưởng Dự án </a:t>
              </a:r>
              <a:endParaRPr/>
            </a:p>
          </p:txBody>
        </p:sp>
        <p:sp>
          <p:nvSpPr>
            <p:cNvPr id="469" name="Google Shape;469;p17"/>
            <p:cNvSpPr/>
            <p:nvPr/>
          </p:nvSpPr>
          <p:spPr>
            <a:xfrm>
              <a:off x="1079574" y="4434760"/>
              <a:ext cx="35988" cy="251919"/>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18"/>
          <p:cNvSpPr/>
          <p:nvPr/>
        </p:nvSpPr>
        <p:spPr>
          <a:xfrm>
            <a:off x="546895" y="1477682"/>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Tìm kiếm ý tưởng Dự án</a:t>
            </a:r>
            <a:endParaRPr sz="2400">
              <a:solidFill>
                <a:srgbClr val="0C0C0C"/>
              </a:solidFill>
              <a:latin typeface="Arial"/>
              <a:ea typeface="Arial"/>
              <a:cs typeface="Arial"/>
              <a:sym typeface="Arial"/>
            </a:endParaRPr>
          </a:p>
        </p:txBody>
      </p:sp>
      <p:grpSp>
        <p:nvGrpSpPr>
          <p:cNvPr id="476" name="Google Shape;476;p18"/>
          <p:cNvGrpSpPr/>
          <p:nvPr/>
        </p:nvGrpSpPr>
        <p:grpSpPr>
          <a:xfrm>
            <a:off x="558800" y="2039646"/>
            <a:ext cx="8785225" cy="215444"/>
            <a:chOff x="1027113" y="2045625"/>
            <a:chExt cx="8785225" cy="215444"/>
          </a:xfrm>
        </p:grpSpPr>
        <p:sp>
          <p:nvSpPr>
            <p:cNvPr id="477" name="Google Shape;477;p1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8" name="Google Shape;478;p18"/>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Phương pháp tiếp cận từ trên xuống và từ dưới lên:</a:t>
              </a:r>
              <a:endParaRPr/>
            </a:p>
          </p:txBody>
        </p:sp>
      </p:grpSp>
      <p:sp>
        <p:nvSpPr>
          <p:cNvPr id="479" name="Google Shape;479;p18"/>
          <p:cNvSpPr/>
          <p:nvPr/>
        </p:nvSpPr>
        <p:spPr>
          <a:xfrm>
            <a:off x="711201" y="2370479"/>
            <a:ext cx="8632824" cy="663497"/>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vấn đề đã được xác định rõ</a:t>
            </a:r>
            <a:r>
              <a:rPr lang="en-US" sz="1400">
                <a:solidFill>
                  <a:srgbClr val="FF0000"/>
                </a:solidFill>
                <a:latin typeface="Arial"/>
                <a:ea typeface="Arial"/>
                <a:cs typeface="Arial"/>
                <a:sym typeface="Arial"/>
              </a:rPr>
              <a:t>⇒</a:t>
            </a:r>
            <a:r>
              <a:rPr lang="en-US" sz="1300">
                <a:solidFill>
                  <a:srgbClr val="262626"/>
                </a:solidFill>
                <a:latin typeface="Arial"/>
                <a:ea typeface="Arial"/>
                <a:cs typeface="Arial"/>
                <a:sym typeface="Arial"/>
              </a:rPr>
              <a:t> Phương pháp tiếp cận từ trên xuống.</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Vấn đề cần được xác định qua khám phá dữ liệu </a:t>
            </a:r>
            <a:r>
              <a:rPr lang="en-US" sz="1200">
                <a:solidFill>
                  <a:srgbClr val="FF0000"/>
                </a:solidFill>
                <a:latin typeface="Arial"/>
                <a:ea typeface="Arial"/>
                <a:cs typeface="Arial"/>
                <a:sym typeface="Arial"/>
              </a:rPr>
              <a:t>⇒</a:t>
            </a:r>
            <a:r>
              <a:rPr lang="en-US" sz="1300">
                <a:solidFill>
                  <a:srgbClr val="262626"/>
                </a:solidFill>
                <a:latin typeface="Arial"/>
                <a:ea typeface="Arial"/>
                <a:cs typeface="Arial"/>
                <a:sym typeface="Arial"/>
              </a:rPr>
              <a:t> Phương pháp tiếp cận từ dưới lên.</a:t>
            </a:r>
            <a:endParaRPr/>
          </a:p>
        </p:txBody>
      </p:sp>
      <p:grpSp>
        <p:nvGrpSpPr>
          <p:cNvPr id="480" name="Google Shape;480;p18"/>
          <p:cNvGrpSpPr/>
          <p:nvPr/>
        </p:nvGrpSpPr>
        <p:grpSpPr>
          <a:xfrm>
            <a:off x="2291411" y="3357794"/>
            <a:ext cx="5410200" cy="2900421"/>
            <a:chOff x="2291411" y="3357794"/>
            <a:chExt cx="5410200" cy="2900421"/>
          </a:xfrm>
        </p:grpSpPr>
        <p:grpSp>
          <p:nvGrpSpPr>
            <p:cNvPr id="481" name="Google Shape;481;p18"/>
            <p:cNvGrpSpPr/>
            <p:nvPr/>
          </p:nvGrpSpPr>
          <p:grpSpPr>
            <a:xfrm>
              <a:off x="4094811" y="3747143"/>
              <a:ext cx="1803400" cy="508000"/>
              <a:chOff x="4094811" y="4049045"/>
              <a:chExt cx="1803400" cy="508000"/>
            </a:xfrm>
          </p:grpSpPr>
          <p:sp>
            <p:nvSpPr>
              <p:cNvPr id="482" name="Google Shape;482;p18"/>
              <p:cNvSpPr/>
              <p:nvPr/>
            </p:nvSpPr>
            <p:spPr>
              <a:xfrm>
                <a:off x="4094811" y="4049045"/>
                <a:ext cx="1803400" cy="508000"/>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3" name="Google Shape;483;p18"/>
              <p:cNvSpPr/>
              <p:nvPr/>
            </p:nvSpPr>
            <p:spPr>
              <a:xfrm>
                <a:off x="4622293" y="4195323"/>
                <a:ext cx="748437"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Đã biết</a:t>
                </a:r>
                <a:endParaRPr sz="1400">
                  <a:solidFill>
                    <a:srgbClr val="FF0000"/>
                  </a:solidFill>
                  <a:latin typeface="Arial"/>
                  <a:ea typeface="Arial"/>
                  <a:cs typeface="Arial"/>
                  <a:sym typeface="Arial"/>
                </a:endParaRPr>
              </a:p>
            </p:txBody>
          </p:sp>
        </p:grpSp>
        <p:grpSp>
          <p:nvGrpSpPr>
            <p:cNvPr id="484" name="Google Shape;484;p18"/>
            <p:cNvGrpSpPr/>
            <p:nvPr/>
          </p:nvGrpSpPr>
          <p:grpSpPr>
            <a:xfrm>
              <a:off x="5898211" y="3747143"/>
              <a:ext cx="1803400" cy="508000"/>
              <a:chOff x="4094811" y="4049045"/>
              <a:chExt cx="1803400" cy="508000"/>
            </a:xfrm>
          </p:grpSpPr>
          <p:sp>
            <p:nvSpPr>
              <p:cNvPr id="485" name="Google Shape;485;p18"/>
              <p:cNvSpPr/>
              <p:nvPr/>
            </p:nvSpPr>
            <p:spPr>
              <a:xfrm>
                <a:off x="4094811" y="4049045"/>
                <a:ext cx="1803400" cy="508000"/>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6" name="Google Shape;486;p18"/>
              <p:cNvSpPr/>
              <p:nvPr/>
            </p:nvSpPr>
            <p:spPr>
              <a:xfrm>
                <a:off x="4468523" y="4195323"/>
                <a:ext cx="1055978"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Chưa biết</a:t>
                </a:r>
                <a:endParaRPr sz="1400">
                  <a:solidFill>
                    <a:srgbClr val="FF0000"/>
                  </a:solidFill>
                  <a:latin typeface="Arial"/>
                  <a:ea typeface="Arial"/>
                  <a:cs typeface="Arial"/>
                  <a:sym typeface="Arial"/>
                </a:endParaRPr>
              </a:p>
            </p:txBody>
          </p:sp>
        </p:grpSp>
        <p:grpSp>
          <p:nvGrpSpPr>
            <p:cNvPr id="487" name="Google Shape;487;p18"/>
            <p:cNvGrpSpPr/>
            <p:nvPr/>
          </p:nvGrpSpPr>
          <p:grpSpPr>
            <a:xfrm>
              <a:off x="4094811" y="4255143"/>
              <a:ext cx="1803400" cy="508000"/>
              <a:chOff x="4094811" y="4049045"/>
              <a:chExt cx="1803400" cy="508000"/>
            </a:xfrm>
          </p:grpSpPr>
          <p:sp>
            <p:nvSpPr>
              <p:cNvPr id="488" name="Google Shape;488;p18"/>
              <p:cNvSpPr/>
              <p:nvPr/>
            </p:nvSpPr>
            <p:spPr>
              <a:xfrm>
                <a:off x="4094811" y="4049045"/>
                <a:ext cx="1803400" cy="508000"/>
              </a:xfrm>
              <a:prstGeom prst="rect">
                <a:avLst/>
              </a:prstGeom>
              <a:solidFill>
                <a:srgbClr val="F2F2F2"/>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9" name="Google Shape;489;p18"/>
              <p:cNvSpPr/>
              <p:nvPr/>
            </p:nvSpPr>
            <p:spPr>
              <a:xfrm>
                <a:off x="4252623" y="4195323"/>
                <a:ext cx="1487778"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Tối ưu hóa</a:t>
                </a:r>
                <a:endParaRPr sz="1400">
                  <a:solidFill>
                    <a:srgbClr val="FF0000"/>
                  </a:solidFill>
                  <a:latin typeface="Arial"/>
                  <a:ea typeface="Arial"/>
                  <a:cs typeface="Arial"/>
                  <a:sym typeface="Arial"/>
                </a:endParaRPr>
              </a:p>
            </p:txBody>
          </p:sp>
        </p:grpSp>
        <p:grpSp>
          <p:nvGrpSpPr>
            <p:cNvPr id="490" name="Google Shape;490;p18"/>
            <p:cNvGrpSpPr/>
            <p:nvPr/>
          </p:nvGrpSpPr>
          <p:grpSpPr>
            <a:xfrm>
              <a:off x="5898211" y="4255143"/>
              <a:ext cx="1803400" cy="508000"/>
              <a:chOff x="4094811" y="4049045"/>
              <a:chExt cx="1803400" cy="508000"/>
            </a:xfrm>
          </p:grpSpPr>
          <p:sp>
            <p:nvSpPr>
              <p:cNvPr id="491" name="Google Shape;491;p18"/>
              <p:cNvSpPr/>
              <p:nvPr/>
            </p:nvSpPr>
            <p:spPr>
              <a:xfrm>
                <a:off x="4094811" y="4049045"/>
                <a:ext cx="1803400" cy="508000"/>
              </a:xfrm>
              <a:prstGeom prst="rect">
                <a:avLst/>
              </a:prstGeom>
              <a:solidFill>
                <a:srgbClr val="F2F2F2"/>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2" name="Google Shape;492;p18"/>
              <p:cNvSpPr/>
              <p:nvPr/>
            </p:nvSpPr>
            <p:spPr>
              <a:xfrm>
                <a:off x="4622293" y="4195323"/>
                <a:ext cx="748437"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Hiểu biết</a:t>
                </a:r>
                <a:endParaRPr sz="1400">
                  <a:solidFill>
                    <a:srgbClr val="FF0000"/>
                  </a:solidFill>
                  <a:latin typeface="Arial"/>
                  <a:ea typeface="Arial"/>
                  <a:cs typeface="Arial"/>
                  <a:sym typeface="Arial"/>
                </a:endParaRPr>
              </a:p>
            </p:txBody>
          </p:sp>
        </p:grpSp>
        <p:grpSp>
          <p:nvGrpSpPr>
            <p:cNvPr id="493" name="Google Shape;493;p18"/>
            <p:cNvGrpSpPr/>
            <p:nvPr/>
          </p:nvGrpSpPr>
          <p:grpSpPr>
            <a:xfrm>
              <a:off x="2291411" y="4255143"/>
              <a:ext cx="1803400" cy="508000"/>
              <a:chOff x="4094811" y="4049045"/>
              <a:chExt cx="1803400" cy="508000"/>
            </a:xfrm>
          </p:grpSpPr>
          <p:sp>
            <p:nvSpPr>
              <p:cNvPr id="494" name="Google Shape;494;p18"/>
              <p:cNvSpPr/>
              <p:nvPr/>
            </p:nvSpPr>
            <p:spPr>
              <a:xfrm>
                <a:off x="4094811" y="4049045"/>
                <a:ext cx="1803400" cy="508000"/>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5" name="Google Shape;495;p18"/>
              <p:cNvSpPr/>
              <p:nvPr/>
            </p:nvSpPr>
            <p:spPr>
              <a:xfrm>
                <a:off x="4622293" y="4195323"/>
                <a:ext cx="748437"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Đã biết</a:t>
                </a:r>
                <a:endParaRPr sz="1400">
                  <a:solidFill>
                    <a:srgbClr val="FF0000"/>
                  </a:solidFill>
                  <a:latin typeface="Arial"/>
                  <a:ea typeface="Arial"/>
                  <a:cs typeface="Arial"/>
                  <a:sym typeface="Arial"/>
                </a:endParaRPr>
              </a:p>
            </p:txBody>
          </p:sp>
        </p:grpSp>
        <p:grpSp>
          <p:nvGrpSpPr>
            <p:cNvPr id="496" name="Google Shape;496;p18"/>
            <p:cNvGrpSpPr/>
            <p:nvPr/>
          </p:nvGrpSpPr>
          <p:grpSpPr>
            <a:xfrm>
              <a:off x="4094811" y="4763143"/>
              <a:ext cx="1803400" cy="508000"/>
              <a:chOff x="4094811" y="4049045"/>
              <a:chExt cx="1803400" cy="508000"/>
            </a:xfrm>
          </p:grpSpPr>
          <p:sp>
            <p:nvSpPr>
              <p:cNvPr id="497" name="Google Shape;497;p18"/>
              <p:cNvSpPr/>
              <p:nvPr/>
            </p:nvSpPr>
            <p:spPr>
              <a:xfrm>
                <a:off x="4094811" y="4049045"/>
                <a:ext cx="1803400" cy="508000"/>
              </a:xfrm>
              <a:prstGeom prst="rect">
                <a:avLst/>
              </a:prstGeom>
              <a:solidFill>
                <a:srgbClr val="F2F2F2"/>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8" name="Google Shape;498;p18"/>
              <p:cNvSpPr/>
              <p:nvPr/>
            </p:nvSpPr>
            <p:spPr>
              <a:xfrm>
                <a:off x="4622293" y="4195323"/>
                <a:ext cx="748437"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Gải pháp</a:t>
                </a:r>
                <a:endParaRPr sz="1400">
                  <a:solidFill>
                    <a:srgbClr val="FF0000"/>
                  </a:solidFill>
                  <a:latin typeface="Arial"/>
                  <a:ea typeface="Arial"/>
                  <a:cs typeface="Arial"/>
                  <a:sym typeface="Arial"/>
                </a:endParaRPr>
              </a:p>
            </p:txBody>
          </p:sp>
        </p:grpSp>
        <p:grpSp>
          <p:nvGrpSpPr>
            <p:cNvPr id="499" name="Google Shape;499;p18"/>
            <p:cNvGrpSpPr/>
            <p:nvPr/>
          </p:nvGrpSpPr>
          <p:grpSpPr>
            <a:xfrm>
              <a:off x="5898211" y="4763143"/>
              <a:ext cx="1803400" cy="508000"/>
              <a:chOff x="4094811" y="4049045"/>
              <a:chExt cx="1803400" cy="508000"/>
            </a:xfrm>
          </p:grpSpPr>
          <p:sp>
            <p:nvSpPr>
              <p:cNvPr id="500" name="Google Shape;500;p18"/>
              <p:cNvSpPr/>
              <p:nvPr/>
            </p:nvSpPr>
            <p:spPr>
              <a:xfrm>
                <a:off x="4094811" y="4049045"/>
                <a:ext cx="1803400" cy="508000"/>
              </a:xfrm>
              <a:prstGeom prst="rect">
                <a:avLst/>
              </a:prstGeom>
              <a:solidFill>
                <a:srgbClr val="F2F2F2"/>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1" name="Google Shape;501;p18"/>
              <p:cNvSpPr/>
              <p:nvPr/>
            </p:nvSpPr>
            <p:spPr>
              <a:xfrm>
                <a:off x="4405023" y="4195323"/>
                <a:ext cx="1182978"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Tìm kiếm</a:t>
                </a:r>
                <a:endParaRPr sz="1400">
                  <a:solidFill>
                    <a:srgbClr val="FF0000"/>
                  </a:solidFill>
                  <a:latin typeface="Arial"/>
                  <a:ea typeface="Arial"/>
                  <a:cs typeface="Arial"/>
                  <a:sym typeface="Arial"/>
                </a:endParaRPr>
              </a:p>
            </p:txBody>
          </p:sp>
        </p:grpSp>
        <p:grpSp>
          <p:nvGrpSpPr>
            <p:cNvPr id="502" name="Google Shape;502;p18"/>
            <p:cNvGrpSpPr/>
            <p:nvPr/>
          </p:nvGrpSpPr>
          <p:grpSpPr>
            <a:xfrm>
              <a:off x="2291411" y="4763143"/>
              <a:ext cx="1803400" cy="508000"/>
              <a:chOff x="4094811" y="4049045"/>
              <a:chExt cx="1803400" cy="508000"/>
            </a:xfrm>
          </p:grpSpPr>
          <p:sp>
            <p:nvSpPr>
              <p:cNvPr id="503" name="Google Shape;503;p18"/>
              <p:cNvSpPr/>
              <p:nvPr/>
            </p:nvSpPr>
            <p:spPr>
              <a:xfrm>
                <a:off x="4094811" y="4049045"/>
                <a:ext cx="1803400" cy="508000"/>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4" name="Google Shape;504;p18"/>
              <p:cNvSpPr/>
              <p:nvPr/>
            </p:nvSpPr>
            <p:spPr>
              <a:xfrm>
                <a:off x="4506623" y="4195323"/>
                <a:ext cx="979778"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Chưa biết</a:t>
                </a:r>
                <a:endParaRPr sz="1400">
                  <a:solidFill>
                    <a:srgbClr val="FF0000"/>
                  </a:solidFill>
                  <a:latin typeface="Arial"/>
                  <a:ea typeface="Arial"/>
                  <a:cs typeface="Arial"/>
                  <a:sym typeface="Arial"/>
                </a:endParaRPr>
              </a:p>
            </p:txBody>
          </p:sp>
        </p:grpSp>
        <p:sp>
          <p:nvSpPr>
            <p:cNvPr id="505" name="Google Shape;505;p18"/>
            <p:cNvSpPr/>
            <p:nvPr/>
          </p:nvSpPr>
          <p:spPr>
            <a:xfrm>
              <a:off x="4773305" y="3357794"/>
              <a:ext cx="395288" cy="2108200"/>
            </a:xfrm>
            <a:prstGeom prst="downArrow">
              <a:avLst>
                <a:gd fmla="val 50000" name="adj1"/>
                <a:gd fmla="val 50000" name="adj2"/>
              </a:avLst>
            </a:prstGeom>
            <a:gradFill>
              <a:gsLst>
                <a:gs pos="0">
                  <a:srgbClr val="FFFFFF">
                    <a:alpha val="0"/>
                  </a:srgbClr>
                </a:gs>
                <a:gs pos="35000">
                  <a:srgbClr val="FFFFFF">
                    <a:alpha val="0"/>
                  </a:srgbClr>
                </a:gs>
                <a:gs pos="100000">
                  <a:srgbClr val="FF00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6" name="Google Shape;506;p18"/>
            <p:cNvSpPr/>
            <p:nvPr/>
          </p:nvSpPr>
          <p:spPr>
            <a:xfrm flipH="1" rot="10800000">
              <a:off x="6589405" y="4108865"/>
              <a:ext cx="395288" cy="2108200"/>
            </a:xfrm>
            <a:prstGeom prst="downArrow">
              <a:avLst>
                <a:gd fmla="val 50000" name="adj1"/>
                <a:gd fmla="val 50000" name="adj2"/>
              </a:avLst>
            </a:prstGeom>
            <a:gradFill>
              <a:gsLst>
                <a:gs pos="0">
                  <a:srgbClr val="FFFFFF">
                    <a:alpha val="0"/>
                  </a:srgbClr>
                </a:gs>
                <a:gs pos="35000">
                  <a:srgbClr val="FFFFFF">
                    <a:alpha val="0"/>
                  </a:srgbClr>
                </a:gs>
                <a:gs pos="100000">
                  <a:srgbClr val="FF00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07" name="Google Shape;507;p18"/>
            <p:cNvSpPr txBox="1"/>
            <p:nvPr/>
          </p:nvSpPr>
          <p:spPr>
            <a:xfrm>
              <a:off x="4262783" y="5427218"/>
              <a:ext cx="1477617"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193EB0"/>
                  </a:solidFill>
                  <a:latin typeface="Arial"/>
                  <a:ea typeface="Arial"/>
                  <a:cs typeface="Arial"/>
                  <a:sym typeface="Arial"/>
                </a:rPr>
                <a:t>Phương pháp tiếp cận từ trên xuống</a:t>
              </a:r>
              <a:endParaRPr sz="1600">
                <a:solidFill>
                  <a:srgbClr val="193EB0"/>
                </a:solidFill>
                <a:latin typeface="Arial"/>
                <a:ea typeface="Arial"/>
                <a:cs typeface="Arial"/>
                <a:sym typeface="Arial"/>
              </a:endParaRPr>
            </a:p>
          </p:txBody>
        </p:sp>
        <p:sp>
          <p:nvSpPr>
            <p:cNvPr id="508" name="Google Shape;508;p18"/>
            <p:cNvSpPr txBox="1"/>
            <p:nvPr/>
          </p:nvSpPr>
          <p:spPr>
            <a:xfrm>
              <a:off x="6100631" y="5427218"/>
              <a:ext cx="1477616"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193EB0"/>
                  </a:solidFill>
                  <a:latin typeface="Arial"/>
                  <a:ea typeface="Arial"/>
                  <a:cs typeface="Arial"/>
                  <a:sym typeface="Arial"/>
                </a:rPr>
                <a:t>Phương pháp tiếp cận từ dưới lên</a:t>
              </a:r>
              <a:endParaRPr sz="1600">
                <a:solidFill>
                  <a:srgbClr val="193EB0"/>
                </a:solidFill>
                <a:latin typeface="Arial"/>
                <a:ea typeface="Arial"/>
                <a:cs typeface="Arial"/>
                <a:sym typeface="Arial"/>
              </a:endParaRPr>
            </a:p>
          </p:txBody>
        </p:sp>
      </p:grpSp>
      <p:grpSp>
        <p:nvGrpSpPr>
          <p:cNvPr id="509" name="Google Shape;509;p18"/>
          <p:cNvGrpSpPr/>
          <p:nvPr/>
        </p:nvGrpSpPr>
        <p:grpSpPr>
          <a:xfrm>
            <a:off x="450000" y="450000"/>
            <a:ext cx="9018000" cy="276999"/>
            <a:chOff x="450000" y="450000"/>
            <a:chExt cx="9018000" cy="276999"/>
          </a:xfrm>
        </p:grpSpPr>
        <p:sp>
          <p:nvSpPr>
            <p:cNvPr id="510" name="Google Shape;510;p1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1.2. Tìm kiếm ý tưởng Dự án</a:t>
              </a:r>
              <a:endParaRPr sz="1800">
                <a:solidFill>
                  <a:srgbClr val="FFFFFF"/>
                </a:solidFill>
                <a:latin typeface="Arial"/>
                <a:ea typeface="Arial"/>
                <a:cs typeface="Arial"/>
                <a:sym typeface="Arial"/>
              </a:endParaRPr>
            </a:p>
          </p:txBody>
        </p:sp>
        <p:sp>
          <p:nvSpPr>
            <p:cNvPr id="511" name="Google Shape;511;p1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19"/>
          <p:cNvSpPr/>
          <p:nvPr/>
        </p:nvSpPr>
        <p:spPr>
          <a:xfrm>
            <a:off x="546895" y="1477682"/>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Tìm kiếm ý tưởng Dự án</a:t>
            </a:r>
            <a:endParaRPr sz="2400">
              <a:solidFill>
                <a:srgbClr val="0C0C0C"/>
              </a:solidFill>
              <a:latin typeface="Arial"/>
              <a:ea typeface="Arial"/>
              <a:cs typeface="Arial"/>
              <a:sym typeface="Arial"/>
            </a:endParaRPr>
          </a:p>
        </p:txBody>
      </p:sp>
      <p:grpSp>
        <p:nvGrpSpPr>
          <p:cNvPr id="518" name="Google Shape;518;p19"/>
          <p:cNvGrpSpPr/>
          <p:nvPr/>
        </p:nvGrpSpPr>
        <p:grpSpPr>
          <a:xfrm>
            <a:off x="558800" y="2039646"/>
            <a:ext cx="8785225" cy="215444"/>
            <a:chOff x="1027113" y="2045625"/>
            <a:chExt cx="8785225" cy="215444"/>
          </a:xfrm>
        </p:grpSpPr>
        <p:sp>
          <p:nvSpPr>
            <p:cNvPr id="519" name="Google Shape;519;p1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0" name="Google Shape;520;p19"/>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Phương pháp tiếp cận từ trên xuống - Tư duy thiết kế:</a:t>
              </a:r>
              <a:endParaRPr/>
            </a:p>
          </p:txBody>
        </p:sp>
      </p:grpSp>
      <p:sp>
        <p:nvSpPr>
          <p:cNvPr id="521" name="Google Shape;521;p19"/>
          <p:cNvSpPr/>
          <p:nvPr/>
        </p:nvSpPr>
        <p:spPr>
          <a:xfrm>
            <a:off x="711201" y="2370479"/>
            <a:ext cx="8632824" cy="64810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Năm bước: Xác định, Phân tích, Khám phá, Xây dựng ý tưởng và Thiết kế mẫu, và Thử nghiệm.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Sự lặp lại tư duy hội tụ và tư duy phân nhánh.</a:t>
            </a:r>
            <a:endParaRPr/>
          </a:p>
        </p:txBody>
      </p:sp>
      <p:grpSp>
        <p:nvGrpSpPr>
          <p:cNvPr id="522" name="Google Shape;522;p19"/>
          <p:cNvGrpSpPr/>
          <p:nvPr/>
        </p:nvGrpSpPr>
        <p:grpSpPr>
          <a:xfrm>
            <a:off x="2797416" y="3184744"/>
            <a:ext cx="4581501" cy="2719224"/>
            <a:chOff x="2797416" y="3184744"/>
            <a:chExt cx="4581501" cy="2719224"/>
          </a:xfrm>
        </p:grpSpPr>
        <p:sp>
          <p:nvSpPr>
            <p:cNvPr id="523" name="Google Shape;523;p19"/>
            <p:cNvSpPr/>
            <p:nvPr/>
          </p:nvSpPr>
          <p:spPr>
            <a:xfrm rot="5400000">
              <a:off x="5332073" y="3805456"/>
              <a:ext cx="2631656" cy="1462031"/>
            </a:xfrm>
            <a:prstGeom prst="trapezoid">
              <a:avLst>
                <a:gd fmla="val 49390" name="adj"/>
              </a:avLst>
            </a:prstGeom>
            <a:solidFill>
              <a:srgbClr val="D8D8D8"/>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chemeClr val="lt1"/>
                </a:solidFill>
                <a:latin typeface="Arial"/>
                <a:ea typeface="Arial"/>
                <a:cs typeface="Arial"/>
                <a:sym typeface="Arial"/>
              </a:endParaRPr>
            </a:p>
          </p:txBody>
        </p:sp>
        <p:sp>
          <p:nvSpPr>
            <p:cNvPr id="524" name="Google Shape;524;p19"/>
            <p:cNvSpPr/>
            <p:nvPr/>
          </p:nvSpPr>
          <p:spPr>
            <a:xfrm rot="-5400000">
              <a:off x="4186299" y="4120523"/>
              <a:ext cx="2631656" cy="831898"/>
            </a:xfrm>
            <a:prstGeom prst="trapezoid">
              <a:avLst>
                <a:gd fmla="val 49390" name="adj"/>
              </a:avLst>
            </a:prstGeom>
            <a:solidFill>
              <a:srgbClr val="D8D8D8"/>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chemeClr val="lt1"/>
                </a:solidFill>
                <a:latin typeface="Arial"/>
                <a:ea typeface="Arial"/>
                <a:cs typeface="Arial"/>
                <a:sym typeface="Arial"/>
              </a:endParaRPr>
            </a:p>
          </p:txBody>
        </p:sp>
        <p:sp>
          <p:nvSpPr>
            <p:cNvPr id="525" name="Google Shape;525;p19"/>
            <p:cNvSpPr/>
            <p:nvPr/>
          </p:nvSpPr>
          <p:spPr>
            <a:xfrm rot="5400000">
              <a:off x="3358706" y="4129886"/>
              <a:ext cx="2631656" cy="831898"/>
            </a:xfrm>
            <a:prstGeom prst="trapezoid">
              <a:avLst>
                <a:gd fmla="val 49390" name="adj"/>
              </a:avLst>
            </a:prstGeom>
            <a:solidFill>
              <a:srgbClr val="D8D8D8"/>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chemeClr val="lt1"/>
                </a:solidFill>
                <a:latin typeface="Arial"/>
                <a:ea typeface="Arial"/>
                <a:cs typeface="Arial"/>
                <a:sym typeface="Arial"/>
              </a:endParaRPr>
            </a:p>
          </p:txBody>
        </p:sp>
        <p:sp>
          <p:nvSpPr>
            <p:cNvPr id="526" name="Google Shape;526;p19"/>
            <p:cNvSpPr/>
            <p:nvPr/>
          </p:nvSpPr>
          <p:spPr>
            <a:xfrm rot="-5400000">
              <a:off x="2212605" y="3817790"/>
              <a:ext cx="2631656" cy="1462031"/>
            </a:xfrm>
            <a:prstGeom prst="trapezoid">
              <a:avLst>
                <a:gd fmla="val 49390" name="adj"/>
              </a:avLst>
            </a:prstGeom>
            <a:solidFill>
              <a:srgbClr val="D8D8D8"/>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chemeClr val="lt1"/>
                </a:solidFill>
                <a:latin typeface="Arial"/>
                <a:ea typeface="Arial"/>
                <a:cs typeface="Arial"/>
                <a:sym typeface="Arial"/>
              </a:endParaRPr>
            </a:p>
          </p:txBody>
        </p:sp>
        <p:cxnSp>
          <p:nvCxnSpPr>
            <p:cNvPr id="527" name="Google Shape;527;p19"/>
            <p:cNvCxnSpPr/>
            <p:nvPr/>
          </p:nvCxnSpPr>
          <p:spPr>
            <a:xfrm rot="-1560000">
              <a:off x="2753026" y="3688661"/>
              <a:ext cx="877219" cy="0"/>
            </a:xfrm>
            <a:prstGeom prst="straightConnector1">
              <a:avLst/>
            </a:prstGeom>
            <a:noFill/>
            <a:ln cap="flat" cmpd="sng" w="12700">
              <a:solidFill>
                <a:srgbClr val="002060">
                  <a:alpha val="40000"/>
                </a:srgbClr>
              </a:solidFill>
              <a:prstDash val="solid"/>
              <a:miter lim="800000"/>
              <a:headEnd len="sm" w="sm" type="none"/>
              <a:tailEnd len="med" w="med" type="stealth"/>
            </a:ln>
          </p:spPr>
        </p:cxnSp>
        <p:cxnSp>
          <p:nvCxnSpPr>
            <p:cNvPr id="528" name="Google Shape;528;p19"/>
            <p:cNvCxnSpPr/>
            <p:nvPr/>
          </p:nvCxnSpPr>
          <p:spPr>
            <a:xfrm rot="1560000">
              <a:off x="2753026" y="5412974"/>
              <a:ext cx="877219" cy="0"/>
            </a:xfrm>
            <a:prstGeom prst="straightConnector1">
              <a:avLst/>
            </a:prstGeom>
            <a:noFill/>
            <a:ln cap="flat" cmpd="sng" w="12700">
              <a:solidFill>
                <a:srgbClr val="002060">
                  <a:alpha val="40000"/>
                </a:srgbClr>
              </a:solidFill>
              <a:prstDash val="solid"/>
              <a:miter lim="800000"/>
              <a:headEnd len="sm" w="sm" type="none"/>
              <a:tailEnd len="med" w="med" type="stealth"/>
            </a:ln>
          </p:spPr>
        </p:cxnSp>
        <p:cxnSp>
          <p:nvCxnSpPr>
            <p:cNvPr id="529" name="Google Shape;529;p19"/>
            <p:cNvCxnSpPr/>
            <p:nvPr/>
          </p:nvCxnSpPr>
          <p:spPr>
            <a:xfrm rot="1560000">
              <a:off x="5943150" y="3377018"/>
              <a:ext cx="877219" cy="0"/>
            </a:xfrm>
            <a:prstGeom prst="straightConnector1">
              <a:avLst/>
            </a:prstGeom>
            <a:noFill/>
            <a:ln cap="flat" cmpd="sng" w="12700">
              <a:solidFill>
                <a:srgbClr val="002060">
                  <a:alpha val="40000"/>
                </a:srgbClr>
              </a:solidFill>
              <a:prstDash val="solid"/>
              <a:miter lim="800000"/>
              <a:headEnd len="sm" w="sm" type="none"/>
              <a:tailEnd len="med" w="med" type="stealth"/>
            </a:ln>
          </p:spPr>
        </p:cxnSp>
        <p:cxnSp>
          <p:nvCxnSpPr>
            <p:cNvPr id="530" name="Google Shape;530;p19"/>
            <p:cNvCxnSpPr/>
            <p:nvPr/>
          </p:nvCxnSpPr>
          <p:spPr>
            <a:xfrm rot="-1560000">
              <a:off x="5943151" y="5711695"/>
              <a:ext cx="877219" cy="0"/>
            </a:xfrm>
            <a:prstGeom prst="straightConnector1">
              <a:avLst/>
            </a:prstGeom>
            <a:noFill/>
            <a:ln cap="flat" cmpd="sng" w="12700">
              <a:solidFill>
                <a:srgbClr val="002060">
                  <a:alpha val="40000"/>
                </a:srgbClr>
              </a:solidFill>
              <a:prstDash val="solid"/>
              <a:miter lim="800000"/>
              <a:headEnd len="sm" w="sm" type="none"/>
              <a:tailEnd len="med" w="med" type="stealth"/>
            </a:ln>
          </p:spPr>
        </p:cxnSp>
        <p:cxnSp>
          <p:nvCxnSpPr>
            <p:cNvPr id="531" name="Google Shape;531;p19"/>
            <p:cNvCxnSpPr/>
            <p:nvPr/>
          </p:nvCxnSpPr>
          <p:spPr>
            <a:xfrm rot="1560000">
              <a:off x="4306716" y="3290888"/>
              <a:ext cx="438609" cy="0"/>
            </a:xfrm>
            <a:prstGeom prst="straightConnector1">
              <a:avLst/>
            </a:prstGeom>
            <a:noFill/>
            <a:ln cap="flat" cmpd="sng" w="12700">
              <a:solidFill>
                <a:srgbClr val="002060">
                  <a:alpha val="40000"/>
                </a:srgbClr>
              </a:solidFill>
              <a:prstDash val="solid"/>
              <a:miter lim="800000"/>
              <a:headEnd len="sm" w="sm" type="none"/>
              <a:tailEnd len="med" w="med" type="stealth"/>
            </a:ln>
          </p:spPr>
        </p:cxnSp>
        <p:cxnSp>
          <p:nvCxnSpPr>
            <p:cNvPr id="532" name="Google Shape;532;p19"/>
            <p:cNvCxnSpPr/>
            <p:nvPr/>
          </p:nvCxnSpPr>
          <p:spPr>
            <a:xfrm rot="-1560000">
              <a:off x="4311387" y="5807831"/>
              <a:ext cx="438609" cy="0"/>
            </a:xfrm>
            <a:prstGeom prst="straightConnector1">
              <a:avLst/>
            </a:prstGeom>
            <a:noFill/>
            <a:ln cap="flat" cmpd="sng" w="12700">
              <a:solidFill>
                <a:srgbClr val="002060">
                  <a:alpha val="40000"/>
                </a:srgbClr>
              </a:solidFill>
              <a:prstDash val="solid"/>
              <a:miter lim="800000"/>
              <a:headEnd len="sm" w="sm" type="none"/>
              <a:tailEnd len="med" w="med" type="stealth"/>
            </a:ln>
          </p:spPr>
        </p:cxnSp>
        <p:cxnSp>
          <p:nvCxnSpPr>
            <p:cNvPr id="533" name="Google Shape;533;p19"/>
            <p:cNvCxnSpPr/>
            <p:nvPr/>
          </p:nvCxnSpPr>
          <p:spPr>
            <a:xfrm rot="-1560000">
              <a:off x="5121840" y="3423226"/>
              <a:ext cx="438609" cy="0"/>
            </a:xfrm>
            <a:prstGeom prst="straightConnector1">
              <a:avLst/>
            </a:prstGeom>
            <a:noFill/>
            <a:ln cap="flat" cmpd="sng" w="12700">
              <a:solidFill>
                <a:srgbClr val="002060">
                  <a:alpha val="40000"/>
                </a:srgbClr>
              </a:solidFill>
              <a:prstDash val="solid"/>
              <a:miter lim="800000"/>
              <a:headEnd len="sm" w="sm" type="none"/>
              <a:tailEnd len="med" w="med" type="stealth"/>
            </a:ln>
          </p:spPr>
        </p:cxnSp>
        <p:cxnSp>
          <p:nvCxnSpPr>
            <p:cNvPr id="534" name="Google Shape;534;p19"/>
            <p:cNvCxnSpPr/>
            <p:nvPr/>
          </p:nvCxnSpPr>
          <p:spPr>
            <a:xfrm rot="1560000">
              <a:off x="5113661" y="5638477"/>
              <a:ext cx="438609" cy="0"/>
            </a:xfrm>
            <a:prstGeom prst="straightConnector1">
              <a:avLst/>
            </a:prstGeom>
            <a:noFill/>
            <a:ln cap="flat" cmpd="sng" w="12700">
              <a:solidFill>
                <a:srgbClr val="002060">
                  <a:alpha val="40000"/>
                </a:srgbClr>
              </a:solidFill>
              <a:prstDash val="solid"/>
              <a:miter lim="800000"/>
              <a:headEnd len="sm" w="sm" type="none"/>
              <a:tailEnd len="med" w="med" type="stealth"/>
            </a:ln>
          </p:spPr>
        </p:cxnSp>
        <p:sp>
          <p:nvSpPr>
            <p:cNvPr id="535" name="Google Shape;535;p19"/>
            <p:cNvSpPr/>
            <p:nvPr/>
          </p:nvSpPr>
          <p:spPr>
            <a:xfrm>
              <a:off x="2830798" y="4046581"/>
              <a:ext cx="965146" cy="859352"/>
            </a:xfrm>
            <a:prstGeom prst="hexagon">
              <a:avLst>
                <a:gd fmla="val 25000" name="adj"/>
                <a:gd fmla="val 115470" name="vf"/>
              </a:avLst>
            </a:prstGeom>
            <a:solidFill>
              <a:srgbClr val="0033CC"/>
            </a:solidFill>
            <a:ln>
              <a:noFill/>
            </a:ln>
          </p:spPr>
          <p:txBody>
            <a:bodyPr anchorCtr="0" anchor="ctr" bIns="45700" lIns="91425" spcFirstLastPara="1" rIns="91425" wrap="square" tIns="45700">
              <a:noAutofit/>
            </a:bodyPr>
            <a:lstStyle/>
            <a:p>
              <a:pPr indent="0" lvl="0" marL="0" marR="0" rtl="0" algn="ctr">
                <a:lnSpc>
                  <a:spcPct val="110000"/>
                </a:lnSpc>
                <a:spcBef>
                  <a:spcPts val="0"/>
                </a:spcBef>
                <a:spcAft>
                  <a:spcPts val="0"/>
                </a:spcAft>
                <a:buNone/>
              </a:pPr>
              <a:r>
                <a:t/>
              </a:r>
              <a:endParaRPr sz="1200">
                <a:solidFill>
                  <a:schemeClr val="lt1"/>
                </a:solidFill>
                <a:latin typeface="Arial"/>
                <a:ea typeface="Arial"/>
                <a:cs typeface="Arial"/>
                <a:sym typeface="Arial"/>
              </a:endParaRPr>
            </a:p>
          </p:txBody>
        </p:sp>
        <p:sp>
          <p:nvSpPr>
            <p:cNvPr id="536" name="Google Shape;536;p19"/>
            <p:cNvSpPr txBox="1"/>
            <p:nvPr/>
          </p:nvSpPr>
          <p:spPr>
            <a:xfrm>
              <a:off x="2865431" y="4391619"/>
              <a:ext cx="895880" cy="169277"/>
            </a:xfrm>
            <a:prstGeom prst="rect">
              <a:avLst/>
            </a:prstGeom>
            <a:noFill/>
            <a:ln>
              <a:noFill/>
            </a:ln>
          </p:spPr>
          <p:txBody>
            <a:bodyPr anchorCtr="0" anchor="ctr" bIns="45700" lIns="91425" spcFirstLastPara="1" rIns="91425" wrap="square" tIns="45700">
              <a:noAutofit/>
            </a:bodyPr>
            <a:lstStyle/>
            <a:p>
              <a:pPr indent="0" lvl="0" marL="0" marR="0" rtl="0" algn="ctr">
                <a:lnSpc>
                  <a:spcPct val="110000"/>
                </a:lnSpc>
                <a:spcBef>
                  <a:spcPts val="0"/>
                </a:spcBef>
                <a:spcAft>
                  <a:spcPts val="0"/>
                </a:spcAft>
                <a:buNone/>
              </a:pPr>
              <a:r>
                <a:rPr lang="en-US" sz="1200">
                  <a:solidFill>
                    <a:schemeClr val="lt1"/>
                  </a:solidFill>
                  <a:latin typeface="Arial"/>
                  <a:ea typeface="Arial"/>
                  <a:cs typeface="Arial"/>
                  <a:sym typeface="Arial"/>
                </a:rPr>
                <a:t>Xác định</a:t>
              </a:r>
              <a:endParaRPr sz="1200">
                <a:solidFill>
                  <a:schemeClr val="lt1"/>
                </a:solidFill>
                <a:latin typeface="Arial"/>
                <a:ea typeface="Arial"/>
                <a:cs typeface="Arial"/>
                <a:sym typeface="Arial"/>
              </a:endParaRPr>
            </a:p>
          </p:txBody>
        </p:sp>
        <p:sp>
          <p:nvSpPr>
            <p:cNvPr id="537" name="Google Shape;537;p19"/>
            <p:cNvSpPr/>
            <p:nvPr/>
          </p:nvSpPr>
          <p:spPr>
            <a:xfrm>
              <a:off x="3726148" y="4618081"/>
              <a:ext cx="965146" cy="859352"/>
            </a:xfrm>
            <a:prstGeom prst="hexagon">
              <a:avLst>
                <a:gd fmla="val 25000" name="adj"/>
                <a:gd fmla="val 115470" name="vf"/>
              </a:avLst>
            </a:prstGeom>
            <a:solidFill>
              <a:srgbClr val="0033CC"/>
            </a:solidFill>
            <a:ln>
              <a:noFill/>
            </a:ln>
          </p:spPr>
          <p:txBody>
            <a:bodyPr anchorCtr="0" anchor="ctr" bIns="45700" lIns="91425" spcFirstLastPara="1" rIns="91425" wrap="square" tIns="45700">
              <a:noAutofit/>
            </a:bodyPr>
            <a:lstStyle/>
            <a:p>
              <a:pPr indent="0" lvl="0" marL="0" marR="0" rtl="0" algn="ctr">
                <a:lnSpc>
                  <a:spcPct val="110000"/>
                </a:lnSpc>
                <a:spcBef>
                  <a:spcPts val="0"/>
                </a:spcBef>
                <a:spcAft>
                  <a:spcPts val="0"/>
                </a:spcAft>
                <a:buNone/>
              </a:pPr>
              <a:r>
                <a:t/>
              </a:r>
              <a:endParaRPr sz="1200">
                <a:solidFill>
                  <a:schemeClr val="lt1"/>
                </a:solidFill>
                <a:latin typeface="Arial"/>
                <a:ea typeface="Arial"/>
                <a:cs typeface="Arial"/>
                <a:sym typeface="Arial"/>
              </a:endParaRPr>
            </a:p>
          </p:txBody>
        </p:sp>
        <p:sp>
          <p:nvSpPr>
            <p:cNvPr id="538" name="Google Shape;538;p19"/>
            <p:cNvSpPr txBox="1"/>
            <p:nvPr/>
          </p:nvSpPr>
          <p:spPr>
            <a:xfrm>
              <a:off x="3760781" y="4963119"/>
              <a:ext cx="895880" cy="169277"/>
            </a:xfrm>
            <a:prstGeom prst="rect">
              <a:avLst/>
            </a:prstGeom>
            <a:noFill/>
            <a:ln>
              <a:noFill/>
            </a:ln>
          </p:spPr>
          <p:txBody>
            <a:bodyPr anchorCtr="0" anchor="ctr" bIns="45700" lIns="91425" spcFirstLastPara="1" rIns="91425" wrap="square" tIns="45700">
              <a:noAutofit/>
            </a:bodyPr>
            <a:lstStyle/>
            <a:p>
              <a:pPr indent="0" lvl="0" marL="0" marR="0" rtl="0" algn="ctr">
                <a:lnSpc>
                  <a:spcPct val="110000"/>
                </a:lnSpc>
                <a:spcBef>
                  <a:spcPts val="0"/>
                </a:spcBef>
                <a:spcAft>
                  <a:spcPts val="0"/>
                </a:spcAft>
                <a:buNone/>
              </a:pPr>
              <a:r>
                <a:rPr lang="en-US" sz="1200">
                  <a:solidFill>
                    <a:schemeClr val="lt1"/>
                  </a:solidFill>
                  <a:latin typeface="Arial"/>
                  <a:ea typeface="Arial"/>
                  <a:cs typeface="Arial"/>
                  <a:sym typeface="Arial"/>
                </a:rPr>
                <a:t>Khám phá</a:t>
              </a:r>
              <a:endParaRPr sz="1200">
                <a:solidFill>
                  <a:schemeClr val="lt1"/>
                </a:solidFill>
                <a:latin typeface="Arial"/>
                <a:ea typeface="Arial"/>
                <a:cs typeface="Arial"/>
                <a:sym typeface="Arial"/>
              </a:endParaRPr>
            </a:p>
          </p:txBody>
        </p:sp>
        <p:sp>
          <p:nvSpPr>
            <p:cNvPr id="539" name="Google Shape;539;p19"/>
            <p:cNvSpPr/>
            <p:nvPr/>
          </p:nvSpPr>
          <p:spPr>
            <a:xfrm>
              <a:off x="4638811" y="4035019"/>
              <a:ext cx="965100" cy="859500"/>
            </a:xfrm>
            <a:prstGeom prst="hexagon">
              <a:avLst>
                <a:gd fmla="val 25000" name="adj"/>
                <a:gd fmla="val 115470" name="vf"/>
              </a:avLst>
            </a:prstGeom>
            <a:solidFill>
              <a:srgbClr val="0033CC"/>
            </a:solidFill>
            <a:ln>
              <a:noFill/>
            </a:ln>
          </p:spPr>
          <p:txBody>
            <a:bodyPr anchorCtr="0" anchor="ctr" bIns="45700" lIns="91425" spcFirstLastPara="1" rIns="91425" wrap="square" tIns="45700">
              <a:noAutofit/>
            </a:bodyPr>
            <a:lstStyle/>
            <a:p>
              <a:pPr indent="0" lvl="0" marL="0" marR="0" rtl="0" algn="ctr">
                <a:lnSpc>
                  <a:spcPct val="110000"/>
                </a:lnSpc>
                <a:spcBef>
                  <a:spcPts val="0"/>
                </a:spcBef>
                <a:spcAft>
                  <a:spcPts val="0"/>
                </a:spcAft>
                <a:buNone/>
              </a:pPr>
              <a:r>
                <a:t/>
              </a:r>
              <a:endParaRPr sz="1200">
                <a:solidFill>
                  <a:schemeClr val="lt1"/>
                </a:solidFill>
                <a:latin typeface="Arial"/>
                <a:ea typeface="Arial"/>
                <a:cs typeface="Arial"/>
                <a:sym typeface="Arial"/>
              </a:endParaRPr>
            </a:p>
          </p:txBody>
        </p:sp>
        <p:sp>
          <p:nvSpPr>
            <p:cNvPr id="540" name="Google Shape;540;p19"/>
            <p:cNvSpPr txBox="1"/>
            <p:nvPr/>
          </p:nvSpPr>
          <p:spPr>
            <a:xfrm>
              <a:off x="4640231" y="4364657"/>
              <a:ext cx="895800" cy="200100"/>
            </a:xfrm>
            <a:prstGeom prst="rect">
              <a:avLst/>
            </a:prstGeom>
            <a:noFill/>
            <a:ln>
              <a:noFill/>
            </a:ln>
          </p:spPr>
          <p:txBody>
            <a:bodyPr anchorCtr="0" anchor="ctr" bIns="45700" lIns="91425" spcFirstLastPara="1" rIns="91425" wrap="square" tIns="45700">
              <a:noAutofit/>
            </a:bodyPr>
            <a:lstStyle/>
            <a:p>
              <a:pPr indent="0" lvl="0" marL="0" marR="0" rtl="0" algn="ctr">
                <a:lnSpc>
                  <a:spcPct val="110000"/>
                </a:lnSpc>
                <a:spcBef>
                  <a:spcPts val="0"/>
                </a:spcBef>
                <a:spcAft>
                  <a:spcPts val="0"/>
                </a:spcAft>
                <a:buNone/>
              </a:pPr>
              <a:r>
                <a:rPr lang="en-US" sz="1200">
                  <a:solidFill>
                    <a:schemeClr val="lt1"/>
                  </a:solidFill>
                  <a:latin typeface="Arial"/>
                  <a:ea typeface="Arial"/>
                  <a:cs typeface="Arial"/>
                  <a:sym typeface="Arial"/>
                </a:rPr>
                <a:t>Phân tích</a:t>
              </a:r>
              <a:endParaRPr sz="1200">
                <a:solidFill>
                  <a:schemeClr val="lt1"/>
                </a:solidFill>
                <a:latin typeface="Arial"/>
                <a:ea typeface="Arial"/>
                <a:cs typeface="Arial"/>
                <a:sym typeface="Arial"/>
              </a:endParaRPr>
            </a:p>
          </p:txBody>
        </p:sp>
        <p:sp>
          <p:nvSpPr>
            <p:cNvPr id="541" name="Google Shape;541;p19"/>
            <p:cNvSpPr/>
            <p:nvPr/>
          </p:nvSpPr>
          <p:spPr>
            <a:xfrm>
              <a:off x="5516848" y="4618081"/>
              <a:ext cx="965146" cy="859352"/>
            </a:xfrm>
            <a:prstGeom prst="hexagon">
              <a:avLst>
                <a:gd fmla="val 25000" name="adj"/>
                <a:gd fmla="val 115470" name="vf"/>
              </a:avLst>
            </a:prstGeom>
            <a:solidFill>
              <a:srgbClr val="0033CC"/>
            </a:solidFill>
            <a:ln>
              <a:noFill/>
            </a:ln>
          </p:spPr>
          <p:txBody>
            <a:bodyPr anchorCtr="0" anchor="ctr" bIns="45700" lIns="91425" spcFirstLastPara="1" rIns="91425" wrap="square" tIns="45700">
              <a:noAutofit/>
            </a:bodyPr>
            <a:lstStyle/>
            <a:p>
              <a:pPr indent="0" lvl="0" marL="0" marR="0" rtl="0" algn="ctr">
                <a:lnSpc>
                  <a:spcPct val="110000"/>
                </a:lnSpc>
                <a:spcBef>
                  <a:spcPts val="0"/>
                </a:spcBef>
                <a:spcAft>
                  <a:spcPts val="0"/>
                </a:spcAft>
                <a:buNone/>
              </a:pPr>
              <a:r>
                <a:t/>
              </a:r>
              <a:endParaRPr sz="1200">
                <a:solidFill>
                  <a:schemeClr val="lt1"/>
                </a:solidFill>
                <a:latin typeface="Arial"/>
                <a:ea typeface="Arial"/>
                <a:cs typeface="Arial"/>
                <a:sym typeface="Arial"/>
              </a:endParaRPr>
            </a:p>
          </p:txBody>
        </p:sp>
        <p:sp>
          <p:nvSpPr>
            <p:cNvPr id="542" name="Google Shape;542;p19"/>
            <p:cNvSpPr txBox="1"/>
            <p:nvPr/>
          </p:nvSpPr>
          <p:spPr>
            <a:xfrm>
              <a:off x="5551481" y="4963119"/>
              <a:ext cx="895880" cy="200055"/>
            </a:xfrm>
            <a:prstGeom prst="rect">
              <a:avLst/>
            </a:prstGeom>
            <a:noFill/>
            <a:ln>
              <a:noFill/>
            </a:ln>
          </p:spPr>
          <p:txBody>
            <a:bodyPr anchorCtr="0" anchor="ctr" bIns="45700" lIns="91425" spcFirstLastPara="1" rIns="91425" wrap="square" tIns="45700">
              <a:noAutofit/>
            </a:bodyPr>
            <a:lstStyle/>
            <a:p>
              <a:pPr indent="0" lvl="0" marL="0" marR="0" rtl="0" algn="ctr">
                <a:lnSpc>
                  <a:spcPct val="110000"/>
                </a:lnSpc>
                <a:spcBef>
                  <a:spcPts val="0"/>
                </a:spcBef>
                <a:spcAft>
                  <a:spcPts val="0"/>
                </a:spcAft>
                <a:buNone/>
              </a:pPr>
              <a:r>
                <a:rPr lang="en-US" sz="1000">
                  <a:solidFill>
                    <a:schemeClr val="lt1"/>
                  </a:solidFill>
                  <a:latin typeface="Arial"/>
                  <a:ea typeface="Arial"/>
                  <a:cs typeface="Arial"/>
                  <a:sym typeface="Arial"/>
                </a:rPr>
                <a:t>Xây dựng ý </a:t>
              </a:r>
              <a:endParaRPr/>
            </a:p>
            <a:p>
              <a:pPr indent="0" lvl="0" marL="0" marR="0" rtl="0" algn="ctr">
                <a:lnSpc>
                  <a:spcPct val="110000"/>
                </a:lnSpc>
                <a:spcBef>
                  <a:spcPts val="0"/>
                </a:spcBef>
                <a:spcAft>
                  <a:spcPts val="0"/>
                </a:spcAft>
                <a:buNone/>
              </a:pPr>
              <a:r>
                <a:rPr lang="en-US" sz="1000">
                  <a:solidFill>
                    <a:schemeClr val="lt1"/>
                  </a:solidFill>
                  <a:latin typeface="Arial"/>
                  <a:ea typeface="Arial"/>
                  <a:cs typeface="Arial"/>
                  <a:sym typeface="Arial"/>
                </a:rPr>
                <a:t>tưởng và</a:t>
              </a:r>
              <a:endParaRPr sz="1000">
                <a:solidFill>
                  <a:schemeClr val="lt1"/>
                </a:solidFill>
                <a:latin typeface="Arial"/>
                <a:ea typeface="Arial"/>
                <a:cs typeface="Arial"/>
                <a:sym typeface="Arial"/>
              </a:endParaRPr>
            </a:p>
            <a:p>
              <a:pPr indent="0" lvl="0" marL="0" marR="0" rtl="0" algn="ctr">
                <a:lnSpc>
                  <a:spcPct val="110000"/>
                </a:lnSpc>
                <a:spcBef>
                  <a:spcPts val="0"/>
                </a:spcBef>
                <a:spcAft>
                  <a:spcPts val="0"/>
                </a:spcAft>
                <a:buNone/>
              </a:pPr>
              <a:r>
                <a:rPr lang="en-US" sz="1000">
                  <a:solidFill>
                    <a:schemeClr val="lt1"/>
                  </a:solidFill>
                  <a:latin typeface="Arial"/>
                  <a:ea typeface="Arial"/>
                  <a:cs typeface="Arial"/>
                  <a:sym typeface="Arial"/>
                </a:rPr>
                <a:t>Thiết kế mẫu</a:t>
              </a:r>
              <a:endParaRPr sz="1000">
                <a:solidFill>
                  <a:schemeClr val="lt1"/>
                </a:solidFill>
                <a:latin typeface="Arial"/>
                <a:ea typeface="Arial"/>
                <a:cs typeface="Arial"/>
                <a:sym typeface="Arial"/>
              </a:endParaRPr>
            </a:p>
          </p:txBody>
        </p:sp>
        <p:sp>
          <p:nvSpPr>
            <p:cNvPr id="543" name="Google Shape;543;p19"/>
            <p:cNvSpPr/>
            <p:nvPr/>
          </p:nvSpPr>
          <p:spPr>
            <a:xfrm>
              <a:off x="6412198" y="4046581"/>
              <a:ext cx="965146" cy="859352"/>
            </a:xfrm>
            <a:prstGeom prst="hexagon">
              <a:avLst>
                <a:gd fmla="val 25000" name="adj"/>
                <a:gd fmla="val 115470" name="vf"/>
              </a:avLst>
            </a:prstGeom>
            <a:solidFill>
              <a:srgbClr val="0033CC"/>
            </a:solidFill>
            <a:ln>
              <a:noFill/>
            </a:ln>
          </p:spPr>
          <p:txBody>
            <a:bodyPr anchorCtr="0" anchor="ctr" bIns="45700" lIns="91425" spcFirstLastPara="1" rIns="91425" wrap="square" tIns="45700">
              <a:noAutofit/>
            </a:bodyPr>
            <a:lstStyle/>
            <a:p>
              <a:pPr indent="0" lvl="0" marL="0" marR="0" rtl="0" algn="ctr">
                <a:lnSpc>
                  <a:spcPct val="110000"/>
                </a:lnSpc>
                <a:spcBef>
                  <a:spcPts val="0"/>
                </a:spcBef>
                <a:spcAft>
                  <a:spcPts val="0"/>
                </a:spcAft>
                <a:buNone/>
              </a:pPr>
              <a:r>
                <a:t/>
              </a:r>
              <a:endParaRPr sz="1200">
                <a:solidFill>
                  <a:schemeClr val="lt1"/>
                </a:solidFill>
                <a:latin typeface="Arial"/>
                <a:ea typeface="Arial"/>
                <a:cs typeface="Arial"/>
                <a:sym typeface="Arial"/>
              </a:endParaRPr>
            </a:p>
          </p:txBody>
        </p:sp>
        <p:sp>
          <p:nvSpPr>
            <p:cNvPr id="544" name="Google Shape;544;p19"/>
            <p:cNvSpPr txBox="1"/>
            <p:nvPr/>
          </p:nvSpPr>
          <p:spPr>
            <a:xfrm>
              <a:off x="6446831" y="4391619"/>
              <a:ext cx="895880" cy="200055"/>
            </a:xfrm>
            <a:prstGeom prst="rect">
              <a:avLst/>
            </a:prstGeom>
            <a:noFill/>
            <a:ln>
              <a:noFill/>
            </a:ln>
          </p:spPr>
          <p:txBody>
            <a:bodyPr anchorCtr="0" anchor="ctr" bIns="45700" lIns="91425" spcFirstLastPara="1" rIns="91425" wrap="square" tIns="45700">
              <a:noAutofit/>
            </a:bodyPr>
            <a:lstStyle/>
            <a:p>
              <a:pPr indent="0" lvl="0" marL="0" marR="0" rtl="0" algn="ctr">
                <a:lnSpc>
                  <a:spcPct val="110000"/>
                </a:lnSpc>
                <a:spcBef>
                  <a:spcPts val="0"/>
                </a:spcBef>
                <a:spcAft>
                  <a:spcPts val="0"/>
                </a:spcAft>
                <a:buNone/>
              </a:pPr>
              <a:r>
                <a:rPr lang="en-US" sz="1200">
                  <a:solidFill>
                    <a:schemeClr val="lt1"/>
                  </a:solidFill>
                  <a:latin typeface="Arial"/>
                  <a:ea typeface="Arial"/>
                  <a:cs typeface="Arial"/>
                  <a:sym typeface="Arial"/>
                </a:rPr>
                <a:t>Thử nghiệm</a:t>
              </a:r>
              <a:endParaRPr sz="1200">
                <a:solidFill>
                  <a:schemeClr val="lt1"/>
                </a:solidFill>
                <a:latin typeface="Arial"/>
                <a:ea typeface="Arial"/>
                <a:cs typeface="Arial"/>
                <a:sym typeface="Arial"/>
              </a:endParaRPr>
            </a:p>
          </p:txBody>
        </p:sp>
      </p:grpSp>
      <p:grpSp>
        <p:nvGrpSpPr>
          <p:cNvPr id="545" name="Google Shape;545;p19"/>
          <p:cNvGrpSpPr/>
          <p:nvPr/>
        </p:nvGrpSpPr>
        <p:grpSpPr>
          <a:xfrm>
            <a:off x="450000" y="450000"/>
            <a:ext cx="9018000" cy="276999"/>
            <a:chOff x="450000" y="450000"/>
            <a:chExt cx="9018000" cy="276999"/>
          </a:xfrm>
        </p:grpSpPr>
        <p:sp>
          <p:nvSpPr>
            <p:cNvPr id="546" name="Google Shape;546;p1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1.2. Tìm kiếm ý tưởng Dự án</a:t>
              </a:r>
              <a:endParaRPr sz="1800">
                <a:solidFill>
                  <a:srgbClr val="FFFFFF"/>
                </a:solidFill>
                <a:latin typeface="Arial"/>
                <a:ea typeface="Arial"/>
                <a:cs typeface="Arial"/>
                <a:sym typeface="Arial"/>
              </a:endParaRPr>
            </a:p>
          </p:txBody>
        </p:sp>
        <p:sp>
          <p:nvSpPr>
            <p:cNvPr id="547" name="Google Shape;547;p1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grpSp>
        <p:nvGrpSpPr>
          <p:cNvPr id="81" name="Google Shape;81;p2"/>
          <p:cNvGrpSpPr/>
          <p:nvPr/>
        </p:nvGrpSpPr>
        <p:grpSpPr>
          <a:xfrm>
            <a:off x="719769" y="2070436"/>
            <a:ext cx="8480115" cy="2617729"/>
            <a:chOff x="719769" y="2070436"/>
            <a:chExt cx="8480115" cy="2617729"/>
          </a:xfrm>
        </p:grpSpPr>
        <p:sp>
          <p:nvSpPr>
            <p:cNvPr id="82" name="Google Shape;82;p2"/>
            <p:cNvSpPr/>
            <p:nvPr/>
          </p:nvSpPr>
          <p:spPr>
            <a:xfrm>
              <a:off x="989682" y="2583566"/>
              <a:ext cx="8210202" cy="135421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4400" u="none" cap="none" strike="noStrike">
                  <a:solidFill>
                    <a:srgbClr val="000000"/>
                  </a:solidFill>
                  <a:latin typeface="Arial"/>
                  <a:ea typeface="Arial"/>
                  <a:cs typeface="Arial"/>
                  <a:sym typeface="Arial"/>
                </a:rPr>
                <a:t>Bắt đầu một </a:t>
              </a:r>
              <a:endParaRPr/>
            </a:p>
            <a:p>
              <a:pPr indent="0" lvl="0" marL="0" marR="0" rtl="0" algn="l">
                <a:spcBef>
                  <a:spcPts val="0"/>
                </a:spcBef>
                <a:spcAft>
                  <a:spcPts val="0"/>
                </a:spcAft>
                <a:buNone/>
              </a:pPr>
              <a:r>
                <a:rPr b="1" i="0" lang="en-US" sz="4400" u="none" cap="none" strike="noStrike">
                  <a:solidFill>
                    <a:srgbClr val="000000"/>
                  </a:solidFill>
                  <a:latin typeface="Arial"/>
                  <a:ea typeface="Arial"/>
                  <a:cs typeface="Arial"/>
                  <a:sym typeface="Arial"/>
                </a:rPr>
                <a:t>Dự án AI</a:t>
              </a:r>
              <a:endParaRPr/>
            </a:p>
          </p:txBody>
        </p:sp>
        <p:sp>
          <p:nvSpPr>
            <p:cNvPr id="83" name="Google Shape;83;p2"/>
            <p:cNvSpPr/>
            <p:nvPr/>
          </p:nvSpPr>
          <p:spPr>
            <a:xfrm>
              <a:off x="989682" y="2070436"/>
              <a:ext cx="5477954"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0" i="0" lang="en-US" sz="1999" u="none" cap="none" strike="noStrike">
                  <a:solidFill>
                    <a:srgbClr val="7F7F7F"/>
                  </a:solidFill>
                  <a:latin typeface="Arial"/>
                  <a:ea typeface="Arial"/>
                  <a:cs typeface="Arial"/>
                  <a:sym typeface="Arial"/>
                </a:rPr>
                <a:t>Chương 10. </a:t>
              </a:r>
              <a:endParaRPr b="0" i="0" sz="5398" u="none" cap="none" strike="noStrike">
                <a:solidFill>
                  <a:srgbClr val="7F7F7F"/>
                </a:solidFill>
                <a:latin typeface="Arial"/>
                <a:ea typeface="Arial"/>
                <a:cs typeface="Arial"/>
                <a:sym typeface="Arial"/>
              </a:endParaRPr>
            </a:p>
          </p:txBody>
        </p:sp>
        <p:sp>
          <p:nvSpPr>
            <p:cNvPr id="84" name="Google Shape;84;p2"/>
            <p:cNvSpPr/>
            <p:nvPr/>
          </p:nvSpPr>
          <p:spPr>
            <a:xfrm>
              <a:off x="719769" y="2070436"/>
              <a:ext cx="59989" cy="1944000"/>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799" u="none" cap="none" strike="noStrike">
                <a:solidFill>
                  <a:srgbClr val="FFFFFF"/>
                </a:solidFill>
                <a:latin typeface="Calibri"/>
                <a:ea typeface="Calibri"/>
                <a:cs typeface="Calibri"/>
                <a:sym typeface="Calibri"/>
              </a:endParaRPr>
            </a:p>
          </p:txBody>
        </p:sp>
        <p:grpSp>
          <p:nvGrpSpPr>
            <p:cNvPr id="85" name="Google Shape;85;p2"/>
            <p:cNvGrpSpPr/>
            <p:nvPr/>
          </p:nvGrpSpPr>
          <p:grpSpPr>
            <a:xfrm>
              <a:off x="719769" y="4365104"/>
              <a:ext cx="3978740" cy="323061"/>
              <a:chOff x="719769" y="4157524"/>
              <a:chExt cx="3978740" cy="323061"/>
            </a:xfrm>
          </p:grpSpPr>
          <p:sp>
            <p:nvSpPr>
              <p:cNvPr id="86" name="Google Shape;86;p2"/>
              <p:cNvSpPr/>
              <p:nvPr/>
            </p:nvSpPr>
            <p:spPr>
              <a:xfrm>
                <a:off x="989682" y="4165166"/>
                <a:ext cx="3708827"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i="0" lang="en-US" sz="2000" u="none" cap="none" strike="noStrike">
                    <a:solidFill>
                      <a:srgbClr val="1428A0"/>
                    </a:solidFill>
                    <a:latin typeface="Arial"/>
                    <a:ea typeface="Arial"/>
                    <a:cs typeface="Arial"/>
                    <a:sym typeface="Arial"/>
                  </a:rPr>
                  <a:t>Trí tuệ nhân tạo </a:t>
                </a:r>
                <a:endParaRPr b="1" i="0" sz="2000" u="none" cap="none" strike="noStrike">
                  <a:solidFill>
                    <a:srgbClr val="1428A0"/>
                  </a:solidFill>
                  <a:latin typeface="Arial"/>
                  <a:ea typeface="Arial"/>
                  <a:cs typeface="Arial"/>
                  <a:sym typeface="Arial"/>
                </a:endParaRPr>
              </a:p>
            </p:txBody>
          </p:sp>
          <p:sp>
            <p:nvSpPr>
              <p:cNvPr id="87" name="Google Shape;87;p2"/>
              <p:cNvSpPr/>
              <p:nvPr/>
            </p:nvSpPr>
            <p:spPr>
              <a:xfrm>
                <a:off x="719769" y="4157524"/>
                <a:ext cx="59989" cy="323061"/>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799" u="none" cap="none" strike="noStrike">
                  <a:solidFill>
                    <a:srgbClr val="FFFFFF"/>
                  </a:solidFill>
                  <a:latin typeface="Calibri"/>
                  <a:ea typeface="Calibri"/>
                  <a:cs typeface="Calibri"/>
                  <a:sym typeface="Calibri"/>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20"/>
          <p:cNvSpPr/>
          <p:nvPr/>
        </p:nvSpPr>
        <p:spPr>
          <a:xfrm>
            <a:off x="546895" y="1477682"/>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Tìm kiếm ý tưởng Dự án</a:t>
            </a:r>
            <a:endParaRPr sz="2400">
              <a:solidFill>
                <a:srgbClr val="0C0C0C"/>
              </a:solidFill>
              <a:latin typeface="Arial"/>
              <a:ea typeface="Arial"/>
              <a:cs typeface="Arial"/>
              <a:sym typeface="Arial"/>
            </a:endParaRPr>
          </a:p>
        </p:txBody>
      </p:sp>
      <p:grpSp>
        <p:nvGrpSpPr>
          <p:cNvPr id="554" name="Google Shape;554;p20"/>
          <p:cNvGrpSpPr/>
          <p:nvPr/>
        </p:nvGrpSpPr>
        <p:grpSpPr>
          <a:xfrm>
            <a:off x="558800" y="2039646"/>
            <a:ext cx="8785225" cy="215444"/>
            <a:chOff x="1027113" y="2045625"/>
            <a:chExt cx="8785225" cy="215444"/>
          </a:xfrm>
        </p:grpSpPr>
        <p:sp>
          <p:nvSpPr>
            <p:cNvPr id="555" name="Google Shape;555;p2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6" name="Google Shape;556;p20"/>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Phương pháp tiếp cận từ trên xuống - Sắp xếp dựa trên sự ưu tiên:</a:t>
              </a:r>
              <a:endParaRPr/>
            </a:p>
          </p:txBody>
        </p:sp>
      </p:grpSp>
      <p:grpSp>
        <p:nvGrpSpPr>
          <p:cNvPr id="557" name="Google Shape;557;p20"/>
          <p:cNvGrpSpPr/>
          <p:nvPr/>
        </p:nvGrpSpPr>
        <p:grpSpPr>
          <a:xfrm>
            <a:off x="1714102" y="2583691"/>
            <a:ext cx="6458033" cy="3566140"/>
            <a:chOff x="11965115" y="2048628"/>
            <a:chExt cx="6458033" cy="3566140"/>
          </a:xfrm>
        </p:grpSpPr>
        <p:grpSp>
          <p:nvGrpSpPr>
            <p:cNvPr id="558" name="Google Shape;558;p20"/>
            <p:cNvGrpSpPr/>
            <p:nvPr/>
          </p:nvGrpSpPr>
          <p:grpSpPr>
            <a:xfrm>
              <a:off x="13732100" y="2357779"/>
              <a:ext cx="2924063" cy="2924063"/>
              <a:chOff x="4524101" y="1635537"/>
              <a:chExt cx="3600000" cy="3600000"/>
            </a:xfrm>
          </p:grpSpPr>
          <p:cxnSp>
            <p:nvCxnSpPr>
              <p:cNvPr id="559" name="Google Shape;559;p20"/>
              <p:cNvCxnSpPr/>
              <p:nvPr/>
            </p:nvCxnSpPr>
            <p:spPr>
              <a:xfrm>
                <a:off x="4524101" y="3439885"/>
                <a:ext cx="3600000" cy="0"/>
              </a:xfrm>
              <a:prstGeom prst="straightConnector1">
                <a:avLst/>
              </a:prstGeom>
              <a:noFill/>
              <a:ln cap="flat" cmpd="sng" w="12700">
                <a:solidFill>
                  <a:srgbClr val="193EB0"/>
                </a:solidFill>
                <a:prstDash val="solid"/>
                <a:miter lim="800000"/>
                <a:headEnd len="lg" w="lg" type="stealth"/>
                <a:tailEnd len="lg" w="lg" type="stealth"/>
              </a:ln>
            </p:spPr>
          </p:cxnSp>
          <p:cxnSp>
            <p:nvCxnSpPr>
              <p:cNvPr id="560" name="Google Shape;560;p20"/>
              <p:cNvCxnSpPr/>
              <p:nvPr/>
            </p:nvCxnSpPr>
            <p:spPr>
              <a:xfrm rot="5400000">
                <a:off x="4528455" y="3435537"/>
                <a:ext cx="3600000" cy="0"/>
              </a:xfrm>
              <a:prstGeom prst="straightConnector1">
                <a:avLst/>
              </a:prstGeom>
              <a:noFill/>
              <a:ln cap="flat" cmpd="sng" w="12700">
                <a:solidFill>
                  <a:srgbClr val="193EB0"/>
                </a:solidFill>
                <a:prstDash val="solid"/>
                <a:miter lim="800000"/>
                <a:headEnd len="lg" w="lg" type="stealth"/>
                <a:tailEnd len="lg" w="lg" type="stealth"/>
              </a:ln>
            </p:spPr>
          </p:cxnSp>
        </p:grpSp>
        <p:sp>
          <p:nvSpPr>
            <p:cNvPr id="561" name="Google Shape;561;p20"/>
            <p:cNvSpPr txBox="1"/>
            <p:nvPr/>
          </p:nvSpPr>
          <p:spPr>
            <a:xfrm>
              <a:off x="16648285" y="3673033"/>
              <a:ext cx="1207786" cy="317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Tác động cao</a:t>
              </a:r>
              <a:endParaRPr sz="1400">
                <a:solidFill>
                  <a:srgbClr val="193EB0"/>
                </a:solidFill>
                <a:latin typeface="Arial"/>
                <a:ea typeface="Arial"/>
                <a:cs typeface="Arial"/>
                <a:sym typeface="Arial"/>
              </a:endParaRPr>
            </a:p>
          </p:txBody>
        </p:sp>
        <p:sp>
          <p:nvSpPr>
            <p:cNvPr id="562" name="Google Shape;562;p20"/>
            <p:cNvSpPr txBox="1"/>
            <p:nvPr/>
          </p:nvSpPr>
          <p:spPr>
            <a:xfrm>
              <a:off x="14650638" y="2048628"/>
              <a:ext cx="1086986" cy="317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Dễ</a:t>
              </a:r>
              <a:endParaRPr sz="1400">
                <a:solidFill>
                  <a:srgbClr val="193EB0"/>
                </a:solidFill>
                <a:latin typeface="Arial"/>
                <a:ea typeface="Arial"/>
                <a:cs typeface="Arial"/>
                <a:sym typeface="Arial"/>
              </a:endParaRPr>
            </a:p>
          </p:txBody>
        </p:sp>
        <p:sp>
          <p:nvSpPr>
            <p:cNvPr id="563" name="Google Shape;563;p20"/>
            <p:cNvSpPr/>
            <p:nvPr/>
          </p:nvSpPr>
          <p:spPr>
            <a:xfrm>
              <a:off x="15242838" y="2467276"/>
              <a:ext cx="1315828" cy="1315828"/>
            </a:xfrm>
            <a:prstGeom prst="rect">
              <a:avLst/>
            </a:prstGeom>
            <a:solidFill>
              <a:srgbClr val="BFBFBF">
                <a:alpha val="20000"/>
              </a:srgbClr>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924">
                  <a:solidFill>
                    <a:srgbClr val="FF0000"/>
                  </a:solidFill>
                  <a:latin typeface="Arial"/>
                  <a:ea typeface="Arial"/>
                  <a:cs typeface="Arial"/>
                  <a:sym typeface="Arial"/>
                </a:rPr>
                <a:t>I</a:t>
              </a:r>
              <a:endParaRPr sz="2924">
                <a:solidFill>
                  <a:srgbClr val="FF0000"/>
                </a:solidFill>
                <a:latin typeface="Arial"/>
                <a:ea typeface="Arial"/>
                <a:cs typeface="Arial"/>
                <a:sym typeface="Arial"/>
              </a:endParaRPr>
            </a:p>
          </p:txBody>
        </p:sp>
        <p:sp>
          <p:nvSpPr>
            <p:cNvPr id="564" name="Google Shape;564;p20"/>
            <p:cNvSpPr/>
            <p:nvPr/>
          </p:nvSpPr>
          <p:spPr>
            <a:xfrm>
              <a:off x="13833092" y="2465107"/>
              <a:ext cx="1315828" cy="1315828"/>
            </a:xfrm>
            <a:prstGeom prst="rect">
              <a:avLst/>
            </a:prstGeom>
            <a:solidFill>
              <a:srgbClr val="BFBFBF">
                <a:alpha val="20000"/>
              </a:srgbClr>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924">
                  <a:solidFill>
                    <a:srgbClr val="FF0000"/>
                  </a:solidFill>
                  <a:latin typeface="Arial"/>
                  <a:ea typeface="Arial"/>
                  <a:cs typeface="Arial"/>
                  <a:sym typeface="Arial"/>
                </a:rPr>
                <a:t>III</a:t>
              </a:r>
              <a:endParaRPr sz="2924">
                <a:solidFill>
                  <a:srgbClr val="FF0000"/>
                </a:solidFill>
                <a:latin typeface="Arial"/>
                <a:ea typeface="Arial"/>
                <a:cs typeface="Arial"/>
                <a:sym typeface="Arial"/>
              </a:endParaRPr>
            </a:p>
          </p:txBody>
        </p:sp>
        <p:sp>
          <p:nvSpPr>
            <p:cNvPr id="565" name="Google Shape;565;p20"/>
            <p:cNvSpPr/>
            <p:nvPr/>
          </p:nvSpPr>
          <p:spPr>
            <a:xfrm>
              <a:off x="13833092" y="3863582"/>
              <a:ext cx="1315828" cy="1315828"/>
            </a:xfrm>
            <a:prstGeom prst="rect">
              <a:avLst/>
            </a:prstGeom>
            <a:solidFill>
              <a:srgbClr val="BFBFBF">
                <a:alpha val="20000"/>
              </a:srgbClr>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924">
                  <a:solidFill>
                    <a:srgbClr val="FF0000"/>
                  </a:solidFill>
                  <a:latin typeface="Arial"/>
                  <a:ea typeface="Arial"/>
                  <a:cs typeface="Arial"/>
                  <a:sym typeface="Arial"/>
                </a:rPr>
                <a:t>IV</a:t>
              </a:r>
              <a:endParaRPr sz="2924">
                <a:solidFill>
                  <a:srgbClr val="FF0000"/>
                </a:solidFill>
                <a:latin typeface="Arial"/>
                <a:ea typeface="Arial"/>
                <a:cs typeface="Arial"/>
                <a:sym typeface="Arial"/>
              </a:endParaRPr>
            </a:p>
          </p:txBody>
        </p:sp>
        <p:sp>
          <p:nvSpPr>
            <p:cNvPr id="566" name="Google Shape;566;p20"/>
            <p:cNvSpPr/>
            <p:nvPr/>
          </p:nvSpPr>
          <p:spPr>
            <a:xfrm>
              <a:off x="15242838" y="3859211"/>
              <a:ext cx="1315828" cy="1315828"/>
            </a:xfrm>
            <a:prstGeom prst="rect">
              <a:avLst/>
            </a:prstGeom>
            <a:solidFill>
              <a:srgbClr val="BFBFBF">
                <a:alpha val="20000"/>
              </a:srgbClr>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924">
                  <a:solidFill>
                    <a:srgbClr val="FF0000"/>
                  </a:solidFill>
                  <a:latin typeface="Arial"/>
                  <a:ea typeface="Arial"/>
                  <a:cs typeface="Arial"/>
                  <a:sym typeface="Arial"/>
                </a:rPr>
                <a:t>II</a:t>
              </a:r>
              <a:endParaRPr sz="2924">
                <a:solidFill>
                  <a:srgbClr val="FF0000"/>
                </a:solidFill>
                <a:latin typeface="Arial"/>
                <a:ea typeface="Arial"/>
                <a:cs typeface="Arial"/>
                <a:sym typeface="Arial"/>
              </a:endParaRPr>
            </a:p>
          </p:txBody>
        </p:sp>
        <p:sp>
          <p:nvSpPr>
            <p:cNvPr id="567" name="Google Shape;567;p20"/>
            <p:cNvSpPr txBox="1"/>
            <p:nvPr/>
          </p:nvSpPr>
          <p:spPr>
            <a:xfrm>
              <a:off x="16702622" y="2048628"/>
              <a:ext cx="1720526" cy="317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62">
                  <a:solidFill>
                    <a:srgbClr val="00B050"/>
                  </a:solidFill>
                  <a:latin typeface="Arial"/>
                  <a:ea typeface="Arial"/>
                  <a:cs typeface="Arial"/>
                  <a:sym typeface="Arial"/>
                </a:rPr>
                <a:t>Ưu tiên cao cấp</a:t>
              </a:r>
              <a:endParaRPr sz="1462">
                <a:solidFill>
                  <a:srgbClr val="00B050"/>
                </a:solidFill>
                <a:latin typeface="Arial"/>
                <a:ea typeface="Arial"/>
                <a:cs typeface="Arial"/>
                <a:sym typeface="Arial"/>
              </a:endParaRPr>
            </a:p>
          </p:txBody>
        </p:sp>
        <p:sp>
          <p:nvSpPr>
            <p:cNvPr id="568" name="Google Shape;568;p20"/>
            <p:cNvSpPr txBox="1"/>
            <p:nvPr/>
          </p:nvSpPr>
          <p:spPr>
            <a:xfrm>
              <a:off x="14650638" y="5297437"/>
              <a:ext cx="1086986" cy="317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Khó </a:t>
              </a:r>
              <a:endParaRPr sz="1400">
                <a:solidFill>
                  <a:srgbClr val="193EB0"/>
                </a:solidFill>
                <a:latin typeface="Arial"/>
                <a:ea typeface="Arial"/>
                <a:cs typeface="Arial"/>
                <a:sym typeface="Arial"/>
              </a:endParaRPr>
            </a:p>
          </p:txBody>
        </p:sp>
        <p:sp>
          <p:nvSpPr>
            <p:cNvPr id="569" name="Google Shape;569;p20"/>
            <p:cNvSpPr txBox="1"/>
            <p:nvPr/>
          </p:nvSpPr>
          <p:spPr>
            <a:xfrm>
              <a:off x="12553372" y="3666850"/>
              <a:ext cx="1207786"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Tác động thấp</a:t>
              </a:r>
              <a:endParaRPr sz="1400">
                <a:solidFill>
                  <a:srgbClr val="193EB0"/>
                </a:solidFill>
                <a:latin typeface="Arial"/>
                <a:ea typeface="Arial"/>
                <a:cs typeface="Arial"/>
                <a:sym typeface="Arial"/>
              </a:endParaRPr>
            </a:p>
          </p:txBody>
        </p:sp>
        <p:sp>
          <p:nvSpPr>
            <p:cNvPr id="570" name="Google Shape;570;p20"/>
            <p:cNvSpPr txBox="1"/>
            <p:nvPr/>
          </p:nvSpPr>
          <p:spPr>
            <a:xfrm>
              <a:off x="11965115" y="5281842"/>
              <a:ext cx="1720526" cy="317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62">
                  <a:solidFill>
                    <a:srgbClr val="00B050"/>
                  </a:solidFill>
                  <a:latin typeface="Arial"/>
                  <a:ea typeface="Arial"/>
                  <a:cs typeface="Arial"/>
                  <a:sym typeface="Arial"/>
                </a:rPr>
                <a:t>Ưu tiên thấp nhất</a:t>
              </a:r>
              <a:endParaRPr sz="1462">
                <a:solidFill>
                  <a:srgbClr val="00B050"/>
                </a:solidFill>
                <a:latin typeface="Arial"/>
                <a:ea typeface="Arial"/>
                <a:cs typeface="Arial"/>
                <a:sym typeface="Arial"/>
              </a:endParaRPr>
            </a:p>
          </p:txBody>
        </p:sp>
        <p:cxnSp>
          <p:nvCxnSpPr>
            <p:cNvPr id="571" name="Google Shape;571;p20"/>
            <p:cNvCxnSpPr>
              <a:stCxn id="570" idx="0"/>
            </p:cNvCxnSpPr>
            <p:nvPr/>
          </p:nvCxnSpPr>
          <p:spPr>
            <a:xfrm flipH="1" rot="10800000">
              <a:off x="12825378" y="4637142"/>
              <a:ext cx="1368900" cy="644700"/>
            </a:xfrm>
            <a:prstGeom prst="straightConnector1">
              <a:avLst/>
            </a:prstGeom>
            <a:noFill/>
            <a:ln cap="flat" cmpd="sng" w="12700">
              <a:solidFill>
                <a:srgbClr val="002060">
                  <a:alpha val="40000"/>
                </a:srgbClr>
              </a:solidFill>
              <a:prstDash val="solid"/>
              <a:miter lim="800000"/>
              <a:headEnd len="sm" w="sm" type="none"/>
              <a:tailEnd len="med" w="med" type="stealth"/>
            </a:ln>
          </p:spPr>
        </p:cxnSp>
        <p:cxnSp>
          <p:nvCxnSpPr>
            <p:cNvPr id="572" name="Google Shape;572;p20"/>
            <p:cNvCxnSpPr>
              <a:stCxn id="567" idx="2"/>
            </p:cNvCxnSpPr>
            <p:nvPr/>
          </p:nvCxnSpPr>
          <p:spPr>
            <a:xfrm flipH="1">
              <a:off x="16061385" y="2365959"/>
              <a:ext cx="1501500" cy="728100"/>
            </a:xfrm>
            <a:prstGeom prst="straightConnector1">
              <a:avLst/>
            </a:prstGeom>
            <a:noFill/>
            <a:ln cap="flat" cmpd="sng" w="12700">
              <a:solidFill>
                <a:srgbClr val="002060">
                  <a:alpha val="40000"/>
                </a:srgbClr>
              </a:solidFill>
              <a:prstDash val="solid"/>
              <a:miter lim="800000"/>
              <a:headEnd len="sm" w="sm" type="none"/>
              <a:tailEnd len="med" w="med" type="stealth"/>
            </a:ln>
          </p:spPr>
        </p:cxnSp>
      </p:grpSp>
      <p:grpSp>
        <p:nvGrpSpPr>
          <p:cNvPr id="573" name="Google Shape;573;p20"/>
          <p:cNvGrpSpPr/>
          <p:nvPr/>
        </p:nvGrpSpPr>
        <p:grpSpPr>
          <a:xfrm>
            <a:off x="450000" y="450000"/>
            <a:ext cx="9018000" cy="276999"/>
            <a:chOff x="450000" y="450000"/>
            <a:chExt cx="9018000" cy="276999"/>
          </a:xfrm>
        </p:grpSpPr>
        <p:sp>
          <p:nvSpPr>
            <p:cNvPr id="574" name="Google Shape;574;p2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1.2. Tìm kiếm ý tưởng Dự án</a:t>
              </a:r>
              <a:endParaRPr sz="1800">
                <a:solidFill>
                  <a:srgbClr val="FFFFFF"/>
                </a:solidFill>
                <a:latin typeface="Arial"/>
                <a:ea typeface="Arial"/>
                <a:cs typeface="Arial"/>
                <a:sym typeface="Arial"/>
              </a:endParaRPr>
            </a:p>
          </p:txBody>
        </p:sp>
        <p:sp>
          <p:nvSpPr>
            <p:cNvPr id="575" name="Google Shape;575;p2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21"/>
          <p:cNvSpPr/>
          <p:nvPr/>
        </p:nvSpPr>
        <p:spPr>
          <a:xfrm>
            <a:off x="546895" y="1477682"/>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Tìm kiếm ý tưởng Dự án</a:t>
            </a:r>
            <a:endParaRPr sz="2400">
              <a:solidFill>
                <a:srgbClr val="0C0C0C"/>
              </a:solidFill>
              <a:latin typeface="Arial"/>
              <a:ea typeface="Arial"/>
              <a:cs typeface="Arial"/>
              <a:sym typeface="Arial"/>
            </a:endParaRPr>
          </a:p>
        </p:txBody>
      </p:sp>
      <p:grpSp>
        <p:nvGrpSpPr>
          <p:cNvPr id="582" name="Google Shape;582;p21"/>
          <p:cNvGrpSpPr/>
          <p:nvPr/>
        </p:nvGrpSpPr>
        <p:grpSpPr>
          <a:xfrm>
            <a:off x="558800" y="2039646"/>
            <a:ext cx="8785225" cy="215444"/>
            <a:chOff x="1027113" y="2045625"/>
            <a:chExt cx="8785225" cy="215444"/>
          </a:xfrm>
        </p:grpSpPr>
        <p:sp>
          <p:nvSpPr>
            <p:cNvPr id="583" name="Google Shape;583;p2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4" name="Google Shape;584;p21"/>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Phương pháp tiếp cận từ dưới lên - Khám phá dữ liệu:</a:t>
              </a:r>
              <a:endParaRPr/>
            </a:p>
          </p:txBody>
        </p:sp>
      </p:grpSp>
      <p:sp>
        <p:nvSpPr>
          <p:cNvPr id="585" name="Google Shape;585;p21"/>
          <p:cNvSpPr/>
          <p:nvPr/>
        </p:nvSpPr>
        <p:spPr>
          <a:xfrm>
            <a:off x="711201" y="2370479"/>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Khám phá dữ liệu thô để tìm ra các vấn đề và ý tưởng dự án có giá trị.</a:t>
            </a:r>
            <a:endParaRPr/>
          </a:p>
        </p:txBody>
      </p:sp>
      <p:grpSp>
        <p:nvGrpSpPr>
          <p:cNvPr id="586" name="Google Shape;586;p21"/>
          <p:cNvGrpSpPr/>
          <p:nvPr/>
        </p:nvGrpSpPr>
        <p:grpSpPr>
          <a:xfrm>
            <a:off x="3127542" y="3085543"/>
            <a:ext cx="4911557" cy="2982467"/>
            <a:chOff x="14284769" y="2728826"/>
            <a:chExt cx="4911557" cy="2982467"/>
          </a:xfrm>
        </p:grpSpPr>
        <p:sp>
          <p:nvSpPr>
            <p:cNvPr id="587" name="Google Shape;587;p21"/>
            <p:cNvSpPr/>
            <p:nvPr/>
          </p:nvSpPr>
          <p:spPr>
            <a:xfrm>
              <a:off x="15244624" y="4649659"/>
              <a:ext cx="584813" cy="438609"/>
            </a:xfrm>
            <a:prstGeom prst="can">
              <a:avLst>
                <a:gd fmla="val 25000" name="adj"/>
              </a:avLst>
            </a:prstGeom>
            <a:solidFill>
              <a:srgbClr val="D8D8D8"/>
            </a:solid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chemeClr val="lt1"/>
                </a:solidFill>
                <a:latin typeface="Arial"/>
                <a:ea typeface="Arial"/>
                <a:cs typeface="Arial"/>
                <a:sym typeface="Arial"/>
              </a:endParaRPr>
            </a:p>
          </p:txBody>
        </p:sp>
        <p:sp>
          <p:nvSpPr>
            <p:cNvPr id="588" name="Google Shape;588;p21"/>
            <p:cNvSpPr/>
            <p:nvPr/>
          </p:nvSpPr>
          <p:spPr>
            <a:xfrm rot="10800000">
              <a:off x="14367406" y="3571651"/>
              <a:ext cx="2339250" cy="1195413"/>
            </a:xfrm>
            <a:prstGeom prst="trapezoid">
              <a:avLst>
                <a:gd fmla="val 73520" name="adj"/>
              </a:avLst>
            </a:prstGeom>
            <a:solidFill>
              <a:srgbClr val="D8D8D8"/>
            </a:solid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chemeClr val="lt1"/>
                </a:solidFill>
                <a:latin typeface="Arial"/>
                <a:ea typeface="Arial"/>
                <a:cs typeface="Arial"/>
                <a:sym typeface="Arial"/>
              </a:endParaRPr>
            </a:p>
          </p:txBody>
        </p:sp>
        <p:sp>
          <p:nvSpPr>
            <p:cNvPr id="589" name="Google Shape;589;p21"/>
            <p:cNvSpPr/>
            <p:nvPr/>
          </p:nvSpPr>
          <p:spPr>
            <a:xfrm>
              <a:off x="14367406" y="3429000"/>
              <a:ext cx="2339250" cy="292406"/>
            </a:xfrm>
            <a:prstGeom prst="ellipse">
              <a:avLst/>
            </a:prstGeom>
            <a:solidFill>
              <a:srgbClr val="F2F2F2"/>
            </a:solid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chemeClr val="lt1"/>
                </a:solidFill>
                <a:latin typeface="Arial"/>
                <a:ea typeface="Arial"/>
                <a:cs typeface="Arial"/>
                <a:sym typeface="Arial"/>
              </a:endParaRPr>
            </a:p>
          </p:txBody>
        </p:sp>
        <p:sp>
          <p:nvSpPr>
            <p:cNvPr id="590" name="Google Shape;590;p21"/>
            <p:cNvSpPr/>
            <p:nvPr/>
          </p:nvSpPr>
          <p:spPr>
            <a:xfrm>
              <a:off x="15248161" y="4481657"/>
              <a:ext cx="577740" cy="477457"/>
            </a:xfrm>
            <a:prstGeom prst="rect">
              <a:avLst/>
            </a:prstGeom>
            <a:solidFill>
              <a:srgbClr val="D9D9D9"/>
            </a:solidFill>
            <a:ln cap="flat" cmpd="sng" w="12700">
              <a:solidFill>
                <a:srgbClr val="D8E2F3">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chemeClr val="lt1"/>
                </a:solidFill>
                <a:latin typeface="Arial"/>
                <a:ea typeface="Arial"/>
                <a:cs typeface="Arial"/>
                <a:sym typeface="Arial"/>
              </a:endParaRPr>
            </a:p>
          </p:txBody>
        </p:sp>
        <p:sp>
          <p:nvSpPr>
            <p:cNvPr id="591" name="Google Shape;591;p21"/>
            <p:cNvSpPr/>
            <p:nvPr/>
          </p:nvSpPr>
          <p:spPr>
            <a:xfrm>
              <a:off x="14651637" y="2795532"/>
              <a:ext cx="102566" cy="290011"/>
            </a:xfrm>
            <a:prstGeom prst="ellipse">
              <a:avLst/>
            </a:prstGeom>
            <a:solidFill>
              <a:srgbClr val="FF0000">
                <a:alpha val="60000"/>
              </a:srgb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chemeClr val="lt1"/>
                </a:solidFill>
                <a:latin typeface="Arial"/>
                <a:ea typeface="Arial"/>
                <a:cs typeface="Arial"/>
                <a:sym typeface="Arial"/>
              </a:endParaRPr>
            </a:p>
          </p:txBody>
        </p:sp>
        <p:sp>
          <p:nvSpPr>
            <p:cNvPr id="592" name="Google Shape;592;p21"/>
            <p:cNvSpPr/>
            <p:nvPr/>
          </p:nvSpPr>
          <p:spPr>
            <a:xfrm>
              <a:off x="15008846" y="2974233"/>
              <a:ext cx="183910" cy="63960"/>
            </a:xfrm>
            <a:prstGeom prst="ellipse">
              <a:avLst/>
            </a:prstGeom>
            <a:solidFill>
              <a:schemeClr val="accent6">
                <a:alpha val="60000"/>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chemeClr val="lt1"/>
                </a:solidFill>
                <a:latin typeface="Arial"/>
                <a:ea typeface="Arial"/>
                <a:cs typeface="Arial"/>
                <a:sym typeface="Arial"/>
              </a:endParaRPr>
            </a:p>
          </p:txBody>
        </p:sp>
        <p:sp>
          <p:nvSpPr>
            <p:cNvPr id="593" name="Google Shape;593;p21"/>
            <p:cNvSpPr/>
            <p:nvPr/>
          </p:nvSpPr>
          <p:spPr>
            <a:xfrm>
              <a:off x="15868270" y="2784923"/>
              <a:ext cx="102566" cy="189311"/>
            </a:xfrm>
            <a:prstGeom prst="ellipse">
              <a:avLst/>
            </a:prstGeom>
            <a:solidFill>
              <a:schemeClr val="accent5">
                <a:alpha val="60000"/>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chemeClr val="lt1"/>
                </a:solidFill>
                <a:latin typeface="Arial"/>
                <a:ea typeface="Arial"/>
                <a:cs typeface="Arial"/>
                <a:sym typeface="Arial"/>
              </a:endParaRPr>
            </a:p>
          </p:txBody>
        </p:sp>
        <p:sp>
          <p:nvSpPr>
            <p:cNvPr id="594" name="Google Shape;594;p21"/>
            <p:cNvSpPr/>
            <p:nvPr/>
          </p:nvSpPr>
          <p:spPr>
            <a:xfrm>
              <a:off x="15537031" y="2728826"/>
              <a:ext cx="73059" cy="223162"/>
            </a:xfrm>
            <a:prstGeom prst="ellipse">
              <a:avLst/>
            </a:prstGeom>
            <a:solidFill>
              <a:srgbClr val="FF0000">
                <a:alpha val="60000"/>
              </a:srgb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chemeClr val="lt1"/>
                </a:solidFill>
                <a:latin typeface="Arial"/>
                <a:ea typeface="Arial"/>
                <a:cs typeface="Arial"/>
                <a:sym typeface="Arial"/>
              </a:endParaRPr>
            </a:p>
          </p:txBody>
        </p:sp>
        <p:sp>
          <p:nvSpPr>
            <p:cNvPr id="595" name="Google Shape;595;p21"/>
            <p:cNvSpPr/>
            <p:nvPr/>
          </p:nvSpPr>
          <p:spPr>
            <a:xfrm>
              <a:off x="15693275" y="3107796"/>
              <a:ext cx="183909" cy="93702"/>
            </a:xfrm>
            <a:prstGeom prst="ellipse">
              <a:avLst/>
            </a:prstGeom>
            <a:solidFill>
              <a:schemeClr val="accent5">
                <a:alpha val="60000"/>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chemeClr val="lt1"/>
                </a:solidFill>
                <a:latin typeface="Arial"/>
                <a:ea typeface="Arial"/>
                <a:cs typeface="Arial"/>
                <a:sym typeface="Arial"/>
              </a:endParaRPr>
            </a:p>
          </p:txBody>
        </p:sp>
        <p:sp>
          <p:nvSpPr>
            <p:cNvPr id="596" name="Google Shape;596;p21"/>
            <p:cNvSpPr/>
            <p:nvPr/>
          </p:nvSpPr>
          <p:spPr>
            <a:xfrm>
              <a:off x="16188343" y="2951987"/>
              <a:ext cx="102566" cy="108266"/>
            </a:xfrm>
            <a:prstGeom prst="ellipse">
              <a:avLst/>
            </a:prstGeom>
            <a:solidFill>
              <a:schemeClr val="accent5">
                <a:alpha val="60000"/>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chemeClr val="lt1"/>
                </a:solidFill>
                <a:latin typeface="Arial"/>
                <a:ea typeface="Arial"/>
                <a:cs typeface="Arial"/>
                <a:sym typeface="Arial"/>
              </a:endParaRPr>
            </a:p>
          </p:txBody>
        </p:sp>
        <p:sp>
          <p:nvSpPr>
            <p:cNvPr id="597" name="Google Shape;597;p21"/>
            <p:cNvSpPr/>
            <p:nvPr/>
          </p:nvSpPr>
          <p:spPr>
            <a:xfrm>
              <a:off x="15297089" y="3070197"/>
              <a:ext cx="102566" cy="108266"/>
            </a:xfrm>
            <a:prstGeom prst="ellipse">
              <a:avLst/>
            </a:prstGeom>
            <a:solidFill>
              <a:schemeClr val="accent5">
                <a:alpha val="60000"/>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chemeClr val="lt1"/>
                </a:solidFill>
                <a:latin typeface="Arial"/>
                <a:ea typeface="Arial"/>
                <a:cs typeface="Arial"/>
                <a:sym typeface="Arial"/>
              </a:endParaRPr>
            </a:p>
          </p:txBody>
        </p:sp>
        <p:sp>
          <p:nvSpPr>
            <p:cNvPr id="598" name="Google Shape;598;p21"/>
            <p:cNvSpPr/>
            <p:nvPr/>
          </p:nvSpPr>
          <p:spPr>
            <a:xfrm>
              <a:off x="14870842" y="3124329"/>
              <a:ext cx="102566" cy="108266"/>
            </a:xfrm>
            <a:prstGeom prst="ellipse">
              <a:avLst/>
            </a:prstGeom>
            <a:solidFill>
              <a:schemeClr val="accent5">
                <a:alpha val="60000"/>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chemeClr val="lt1"/>
                </a:solidFill>
                <a:latin typeface="Arial"/>
                <a:ea typeface="Arial"/>
                <a:cs typeface="Arial"/>
                <a:sym typeface="Arial"/>
              </a:endParaRPr>
            </a:p>
          </p:txBody>
        </p:sp>
        <p:sp>
          <p:nvSpPr>
            <p:cNvPr id="599" name="Google Shape;599;p21"/>
            <p:cNvSpPr/>
            <p:nvPr/>
          </p:nvSpPr>
          <p:spPr>
            <a:xfrm>
              <a:off x="16422423" y="2829528"/>
              <a:ext cx="47090" cy="74270"/>
            </a:xfrm>
            <a:prstGeom prst="ellipse">
              <a:avLst/>
            </a:prstGeom>
            <a:solidFill>
              <a:schemeClr val="accent5">
                <a:alpha val="60000"/>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chemeClr val="lt1"/>
                </a:solidFill>
                <a:latin typeface="Arial"/>
                <a:ea typeface="Arial"/>
                <a:cs typeface="Arial"/>
                <a:sym typeface="Arial"/>
              </a:endParaRPr>
            </a:p>
          </p:txBody>
        </p:sp>
        <p:sp>
          <p:nvSpPr>
            <p:cNvPr id="600" name="Google Shape;600;p21"/>
            <p:cNvSpPr/>
            <p:nvPr/>
          </p:nvSpPr>
          <p:spPr>
            <a:xfrm>
              <a:off x="16833795" y="3006120"/>
              <a:ext cx="102566" cy="108266"/>
            </a:xfrm>
            <a:prstGeom prst="ellipse">
              <a:avLst/>
            </a:prstGeom>
            <a:solidFill>
              <a:schemeClr val="accent5">
                <a:alpha val="60000"/>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chemeClr val="lt1"/>
                </a:solidFill>
                <a:latin typeface="Arial"/>
                <a:ea typeface="Arial"/>
                <a:cs typeface="Arial"/>
                <a:sym typeface="Arial"/>
              </a:endParaRPr>
            </a:p>
          </p:txBody>
        </p:sp>
        <p:sp>
          <p:nvSpPr>
            <p:cNvPr id="601" name="Google Shape;601;p21"/>
            <p:cNvSpPr/>
            <p:nvPr/>
          </p:nvSpPr>
          <p:spPr>
            <a:xfrm>
              <a:off x="16422424" y="3150731"/>
              <a:ext cx="235192" cy="93702"/>
            </a:xfrm>
            <a:prstGeom prst="ellipse">
              <a:avLst/>
            </a:prstGeom>
            <a:solidFill>
              <a:schemeClr val="accent6">
                <a:alpha val="60000"/>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chemeClr val="lt1"/>
                </a:solidFill>
                <a:latin typeface="Arial"/>
                <a:ea typeface="Arial"/>
                <a:cs typeface="Arial"/>
                <a:sym typeface="Arial"/>
              </a:endParaRPr>
            </a:p>
          </p:txBody>
        </p:sp>
        <p:sp>
          <p:nvSpPr>
            <p:cNvPr id="602" name="Google Shape;602;p21"/>
            <p:cNvSpPr/>
            <p:nvPr/>
          </p:nvSpPr>
          <p:spPr>
            <a:xfrm>
              <a:off x="14285309" y="2977278"/>
              <a:ext cx="183910" cy="108265"/>
            </a:xfrm>
            <a:prstGeom prst="ellipse">
              <a:avLst/>
            </a:prstGeom>
            <a:solidFill>
              <a:schemeClr val="accent6">
                <a:alpha val="60000"/>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chemeClr val="lt1"/>
                </a:solidFill>
                <a:latin typeface="Arial"/>
                <a:ea typeface="Arial"/>
                <a:cs typeface="Arial"/>
                <a:sym typeface="Arial"/>
              </a:endParaRPr>
            </a:p>
          </p:txBody>
        </p:sp>
        <p:sp>
          <p:nvSpPr>
            <p:cNvPr id="603" name="Google Shape;603;p21"/>
            <p:cNvSpPr/>
            <p:nvPr/>
          </p:nvSpPr>
          <p:spPr>
            <a:xfrm>
              <a:off x="14284769" y="3353014"/>
              <a:ext cx="438609" cy="233925"/>
            </a:xfrm>
            <a:custGeom>
              <a:rect b="b" l="l" r="r" t="t"/>
              <a:pathLst>
                <a:path extrusionOk="0" h="265676" w="522514">
                  <a:moveTo>
                    <a:pt x="0" y="65"/>
                  </a:moveTo>
                  <a:cubicBezTo>
                    <a:pt x="95794" y="-298"/>
                    <a:pt x="191588" y="-661"/>
                    <a:pt x="278674" y="43607"/>
                  </a:cubicBezTo>
                  <a:cubicBezTo>
                    <a:pt x="365760" y="87875"/>
                    <a:pt x="444137" y="176775"/>
                    <a:pt x="522514" y="265676"/>
                  </a:cubicBezTo>
                </a:path>
              </a:pathLst>
            </a:cu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chemeClr val="lt1"/>
                </a:solidFill>
                <a:latin typeface="Arial"/>
                <a:ea typeface="Arial"/>
                <a:cs typeface="Arial"/>
                <a:sym typeface="Arial"/>
              </a:endParaRPr>
            </a:p>
          </p:txBody>
        </p:sp>
        <p:sp>
          <p:nvSpPr>
            <p:cNvPr id="604" name="Google Shape;604;p21"/>
            <p:cNvSpPr/>
            <p:nvPr/>
          </p:nvSpPr>
          <p:spPr>
            <a:xfrm flipH="1">
              <a:off x="16350684" y="3354156"/>
              <a:ext cx="438609" cy="233925"/>
            </a:xfrm>
            <a:custGeom>
              <a:rect b="b" l="l" r="r" t="t"/>
              <a:pathLst>
                <a:path extrusionOk="0" h="265676" w="522514">
                  <a:moveTo>
                    <a:pt x="0" y="65"/>
                  </a:moveTo>
                  <a:cubicBezTo>
                    <a:pt x="95794" y="-298"/>
                    <a:pt x="191588" y="-661"/>
                    <a:pt x="278674" y="43607"/>
                  </a:cubicBezTo>
                  <a:cubicBezTo>
                    <a:pt x="365760" y="87875"/>
                    <a:pt x="444137" y="176775"/>
                    <a:pt x="522514" y="265676"/>
                  </a:cubicBezTo>
                </a:path>
              </a:pathLst>
            </a:cu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chemeClr val="lt1"/>
                </a:solidFill>
                <a:latin typeface="Arial"/>
                <a:ea typeface="Arial"/>
                <a:cs typeface="Arial"/>
                <a:sym typeface="Arial"/>
              </a:endParaRPr>
            </a:p>
          </p:txBody>
        </p:sp>
        <p:cxnSp>
          <p:nvCxnSpPr>
            <p:cNvPr id="605" name="Google Shape;605;p21"/>
            <p:cNvCxnSpPr/>
            <p:nvPr/>
          </p:nvCxnSpPr>
          <p:spPr>
            <a:xfrm>
              <a:off x="15562950" y="3319110"/>
              <a:ext cx="0" cy="233925"/>
            </a:xfrm>
            <a:prstGeom prst="straightConnector1">
              <a:avLst/>
            </a:prstGeom>
            <a:noFill/>
            <a:ln cap="flat" cmpd="sng" w="19050">
              <a:solidFill>
                <a:srgbClr val="FF0000"/>
              </a:solidFill>
              <a:prstDash val="solid"/>
              <a:miter lim="800000"/>
              <a:headEnd len="sm" w="sm" type="none"/>
              <a:tailEnd len="med" w="med" type="triangle"/>
            </a:ln>
          </p:spPr>
        </p:cxnSp>
        <p:cxnSp>
          <p:nvCxnSpPr>
            <p:cNvPr id="606" name="Google Shape;606;p21"/>
            <p:cNvCxnSpPr/>
            <p:nvPr/>
          </p:nvCxnSpPr>
          <p:spPr>
            <a:xfrm>
              <a:off x="15100800" y="3326183"/>
              <a:ext cx="0" cy="233925"/>
            </a:xfrm>
            <a:prstGeom prst="straightConnector1">
              <a:avLst/>
            </a:prstGeom>
            <a:noFill/>
            <a:ln cap="flat" cmpd="sng" w="19050">
              <a:solidFill>
                <a:srgbClr val="FF0000"/>
              </a:solidFill>
              <a:prstDash val="solid"/>
              <a:miter lim="800000"/>
              <a:headEnd len="sm" w="sm" type="none"/>
              <a:tailEnd len="med" w="med" type="triangle"/>
            </a:ln>
          </p:spPr>
        </p:cxnSp>
        <p:cxnSp>
          <p:nvCxnSpPr>
            <p:cNvPr id="607" name="Google Shape;607;p21"/>
            <p:cNvCxnSpPr/>
            <p:nvPr/>
          </p:nvCxnSpPr>
          <p:spPr>
            <a:xfrm>
              <a:off x="16020348" y="3329720"/>
              <a:ext cx="0" cy="233925"/>
            </a:xfrm>
            <a:prstGeom prst="straightConnector1">
              <a:avLst/>
            </a:prstGeom>
            <a:noFill/>
            <a:ln cap="flat" cmpd="sng" w="19050">
              <a:solidFill>
                <a:srgbClr val="FF0000"/>
              </a:solidFill>
              <a:prstDash val="solid"/>
              <a:miter lim="800000"/>
              <a:headEnd len="sm" w="sm" type="none"/>
              <a:tailEnd len="med" w="med" type="triangle"/>
            </a:ln>
          </p:spPr>
        </p:cxnSp>
        <p:cxnSp>
          <p:nvCxnSpPr>
            <p:cNvPr id="608" name="Google Shape;608;p21"/>
            <p:cNvCxnSpPr/>
            <p:nvPr/>
          </p:nvCxnSpPr>
          <p:spPr>
            <a:xfrm>
              <a:off x="15383738" y="5136987"/>
              <a:ext cx="0" cy="233925"/>
            </a:xfrm>
            <a:prstGeom prst="straightConnector1">
              <a:avLst/>
            </a:prstGeom>
            <a:noFill/>
            <a:ln cap="flat" cmpd="sng" w="12700">
              <a:solidFill>
                <a:srgbClr val="193EB0"/>
              </a:solidFill>
              <a:prstDash val="solid"/>
              <a:miter lim="800000"/>
              <a:headEnd len="sm" w="sm" type="none"/>
              <a:tailEnd len="med" w="med" type="triangle"/>
            </a:ln>
          </p:spPr>
        </p:cxnSp>
        <p:cxnSp>
          <p:nvCxnSpPr>
            <p:cNvPr id="609" name="Google Shape;609;p21"/>
            <p:cNvCxnSpPr/>
            <p:nvPr/>
          </p:nvCxnSpPr>
          <p:spPr>
            <a:xfrm>
              <a:off x="15550013" y="5136987"/>
              <a:ext cx="0" cy="233925"/>
            </a:xfrm>
            <a:prstGeom prst="straightConnector1">
              <a:avLst/>
            </a:prstGeom>
            <a:noFill/>
            <a:ln cap="flat" cmpd="sng" w="12700">
              <a:solidFill>
                <a:srgbClr val="193EB0"/>
              </a:solidFill>
              <a:prstDash val="solid"/>
              <a:miter lim="800000"/>
              <a:headEnd len="sm" w="sm" type="none"/>
              <a:tailEnd len="med" w="med" type="triangle"/>
            </a:ln>
          </p:spPr>
        </p:cxnSp>
        <p:cxnSp>
          <p:nvCxnSpPr>
            <p:cNvPr id="610" name="Google Shape;610;p21"/>
            <p:cNvCxnSpPr/>
            <p:nvPr/>
          </p:nvCxnSpPr>
          <p:spPr>
            <a:xfrm>
              <a:off x="15712171" y="5136987"/>
              <a:ext cx="0" cy="233925"/>
            </a:xfrm>
            <a:prstGeom prst="straightConnector1">
              <a:avLst/>
            </a:prstGeom>
            <a:noFill/>
            <a:ln cap="flat" cmpd="sng" w="12700">
              <a:solidFill>
                <a:srgbClr val="193EB0"/>
              </a:solidFill>
              <a:prstDash val="solid"/>
              <a:miter lim="800000"/>
              <a:headEnd len="sm" w="sm" type="none"/>
              <a:tailEnd len="med" w="med" type="triangle"/>
            </a:ln>
          </p:spPr>
        </p:cxnSp>
        <p:sp>
          <p:nvSpPr>
            <p:cNvPr id="611" name="Google Shape;611;p21"/>
            <p:cNvSpPr txBox="1"/>
            <p:nvPr/>
          </p:nvSpPr>
          <p:spPr>
            <a:xfrm>
              <a:off x="14997074" y="5393962"/>
              <a:ext cx="1114066" cy="317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62">
                  <a:solidFill>
                    <a:srgbClr val="00B050"/>
                  </a:solidFill>
                  <a:latin typeface="Arial"/>
                  <a:ea typeface="Arial"/>
                  <a:cs typeface="Arial"/>
                  <a:sym typeface="Arial"/>
                </a:rPr>
                <a:t>$ $ $</a:t>
              </a:r>
              <a:endParaRPr sz="1462">
                <a:solidFill>
                  <a:srgbClr val="00B050"/>
                </a:solidFill>
                <a:latin typeface="Arial"/>
                <a:ea typeface="Arial"/>
                <a:cs typeface="Arial"/>
                <a:sym typeface="Arial"/>
              </a:endParaRPr>
            </a:p>
          </p:txBody>
        </p:sp>
        <p:sp>
          <p:nvSpPr>
            <p:cNvPr id="612" name="Google Shape;612;p21"/>
            <p:cNvSpPr/>
            <p:nvPr/>
          </p:nvSpPr>
          <p:spPr>
            <a:xfrm>
              <a:off x="17362560" y="2776507"/>
              <a:ext cx="97627" cy="584813"/>
            </a:xfrm>
            <a:prstGeom prst="rightBrace">
              <a:avLst>
                <a:gd fmla="val 8333" name="adj1"/>
                <a:gd fmla="val 50000" name="adj2"/>
              </a:avLst>
            </a:prstGeom>
            <a:noFill/>
            <a:ln cap="flat" cmpd="sng" w="952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rgbClr val="00B050"/>
                </a:solidFill>
                <a:latin typeface="Arial"/>
                <a:ea typeface="Arial"/>
                <a:cs typeface="Arial"/>
                <a:sym typeface="Arial"/>
              </a:endParaRPr>
            </a:p>
          </p:txBody>
        </p:sp>
        <p:sp>
          <p:nvSpPr>
            <p:cNvPr id="613" name="Google Shape;613;p21"/>
            <p:cNvSpPr txBox="1"/>
            <p:nvPr/>
          </p:nvSpPr>
          <p:spPr>
            <a:xfrm>
              <a:off x="17433269" y="2928553"/>
              <a:ext cx="1021278"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Dữ liệu thô</a:t>
              </a:r>
              <a:endParaRPr sz="1300">
                <a:solidFill>
                  <a:schemeClr val="dk1"/>
                </a:solidFill>
                <a:latin typeface="Arial"/>
                <a:ea typeface="Arial"/>
                <a:cs typeface="Arial"/>
                <a:sym typeface="Arial"/>
              </a:endParaRPr>
            </a:p>
          </p:txBody>
        </p:sp>
        <p:sp>
          <p:nvSpPr>
            <p:cNvPr id="614" name="Google Shape;614;p21"/>
            <p:cNvSpPr/>
            <p:nvPr/>
          </p:nvSpPr>
          <p:spPr>
            <a:xfrm>
              <a:off x="17362559" y="5109135"/>
              <a:ext cx="97627" cy="584813"/>
            </a:xfrm>
            <a:prstGeom prst="rightBrace">
              <a:avLst>
                <a:gd fmla="val 8333" name="adj1"/>
                <a:gd fmla="val 50000" name="adj2"/>
              </a:avLst>
            </a:prstGeom>
            <a:noFill/>
            <a:ln cap="flat" cmpd="sng" w="952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rgbClr val="00B050"/>
                </a:solidFill>
                <a:latin typeface="Arial"/>
                <a:ea typeface="Arial"/>
                <a:cs typeface="Arial"/>
                <a:sym typeface="Arial"/>
              </a:endParaRPr>
            </a:p>
          </p:txBody>
        </p:sp>
        <p:sp>
          <p:nvSpPr>
            <p:cNvPr id="615" name="Google Shape;615;p21"/>
            <p:cNvSpPr txBox="1"/>
            <p:nvPr/>
          </p:nvSpPr>
          <p:spPr>
            <a:xfrm>
              <a:off x="17460186" y="5259572"/>
              <a:ext cx="1736140"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Giá trị (ý tưởng dự án)</a:t>
              </a:r>
              <a:endParaRPr sz="1300">
                <a:solidFill>
                  <a:schemeClr val="dk1"/>
                </a:solidFill>
                <a:latin typeface="Arial"/>
                <a:ea typeface="Arial"/>
                <a:cs typeface="Arial"/>
                <a:sym typeface="Arial"/>
              </a:endParaRPr>
            </a:p>
          </p:txBody>
        </p:sp>
        <p:sp>
          <p:nvSpPr>
            <p:cNvPr id="616" name="Google Shape;616;p21"/>
            <p:cNvSpPr/>
            <p:nvPr/>
          </p:nvSpPr>
          <p:spPr>
            <a:xfrm>
              <a:off x="17363692" y="3633918"/>
              <a:ext cx="96494" cy="1315828"/>
            </a:xfrm>
            <a:prstGeom prst="rightBrace">
              <a:avLst>
                <a:gd fmla="val 8333" name="adj1"/>
                <a:gd fmla="val 50000" name="adj2"/>
              </a:avLst>
            </a:prstGeom>
            <a:noFill/>
            <a:ln cap="flat" cmpd="sng" w="952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rgbClr val="00B050"/>
                </a:solidFill>
                <a:latin typeface="Arial"/>
                <a:ea typeface="Arial"/>
                <a:cs typeface="Arial"/>
                <a:sym typeface="Arial"/>
              </a:endParaRPr>
            </a:p>
          </p:txBody>
        </p:sp>
        <p:sp>
          <p:nvSpPr>
            <p:cNvPr id="617" name="Google Shape;617;p21"/>
            <p:cNvSpPr txBox="1"/>
            <p:nvPr/>
          </p:nvSpPr>
          <p:spPr>
            <a:xfrm>
              <a:off x="17422058" y="4154339"/>
              <a:ext cx="1264980"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Khám phá</a:t>
              </a:r>
              <a:endParaRPr sz="1300">
                <a:solidFill>
                  <a:schemeClr val="dk1"/>
                </a:solidFill>
                <a:latin typeface="Arial"/>
                <a:ea typeface="Arial"/>
                <a:cs typeface="Arial"/>
                <a:sym typeface="Arial"/>
              </a:endParaRPr>
            </a:p>
          </p:txBody>
        </p:sp>
      </p:grpSp>
      <p:grpSp>
        <p:nvGrpSpPr>
          <p:cNvPr id="618" name="Google Shape;618;p21"/>
          <p:cNvGrpSpPr/>
          <p:nvPr/>
        </p:nvGrpSpPr>
        <p:grpSpPr>
          <a:xfrm>
            <a:off x="450000" y="450000"/>
            <a:ext cx="9018000" cy="276999"/>
            <a:chOff x="450000" y="450000"/>
            <a:chExt cx="9018000" cy="276999"/>
          </a:xfrm>
        </p:grpSpPr>
        <p:sp>
          <p:nvSpPr>
            <p:cNvPr id="619" name="Google Shape;619;p2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1.2. Tìm kiếm ý tưởng Dự án</a:t>
              </a:r>
              <a:endParaRPr sz="1800">
                <a:solidFill>
                  <a:srgbClr val="FFFFFF"/>
                </a:solidFill>
                <a:latin typeface="Arial"/>
                <a:ea typeface="Arial"/>
                <a:cs typeface="Arial"/>
                <a:sym typeface="Arial"/>
              </a:endParaRPr>
            </a:p>
          </p:txBody>
        </p:sp>
        <p:sp>
          <p:nvSpPr>
            <p:cNvPr id="620" name="Google Shape;620;p2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22"/>
          <p:cNvSpPr/>
          <p:nvPr/>
        </p:nvSpPr>
        <p:spPr>
          <a:xfrm>
            <a:off x="1007567" y="3133792"/>
            <a:ext cx="84083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rgbClr val="000000"/>
                </a:solidFill>
                <a:latin typeface="Arial"/>
                <a:ea typeface="Arial"/>
                <a:cs typeface="Arial"/>
                <a:sym typeface="Arial"/>
              </a:rPr>
              <a:t>Tư duy thiết kế</a:t>
            </a:r>
            <a:endParaRPr sz="3200">
              <a:solidFill>
                <a:srgbClr val="000000"/>
              </a:solidFill>
              <a:latin typeface="Arial"/>
              <a:ea typeface="Arial"/>
              <a:cs typeface="Arial"/>
              <a:sym typeface="Arial"/>
            </a:endParaRPr>
          </a:p>
        </p:txBody>
      </p:sp>
      <p:sp>
        <p:nvSpPr>
          <p:cNvPr id="627" name="Google Shape;627;p22"/>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Bài  2. </a:t>
            </a:r>
            <a:endParaRPr sz="5398">
              <a:solidFill>
                <a:srgbClr val="7F7F7F"/>
              </a:solidFill>
              <a:latin typeface="Arial"/>
              <a:ea typeface="Arial"/>
              <a:cs typeface="Arial"/>
              <a:sym typeface="Arial"/>
            </a:endParaRPr>
          </a:p>
        </p:txBody>
      </p:sp>
      <p:grpSp>
        <p:nvGrpSpPr>
          <p:cNvPr id="628" name="Google Shape;628;p22"/>
          <p:cNvGrpSpPr/>
          <p:nvPr/>
        </p:nvGrpSpPr>
        <p:grpSpPr>
          <a:xfrm>
            <a:off x="1079574" y="4005064"/>
            <a:ext cx="5700472" cy="278128"/>
            <a:chOff x="1079574" y="4005064"/>
            <a:chExt cx="5700472" cy="278128"/>
          </a:xfrm>
        </p:grpSpPr>
        <p:sp>
          <p:nvSpPr>
            <p:cNvPr id="629" name="Google Shape;629;p22"/>
            <p:cNvSpPr/>
            <p:nvPr/>
          </p:nvSpPr>
          <p:spPr>
            <a:xfrm>
              <a:off x="1262395" y="4006193"/>
              <a:ext cx="5517651"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2.1. Tư duy thiết kế là gì và tại sao cần tư duy thiết kế</a:t>
              </a:r>
              <a:endParaRPr sz="1799">
                <a:solidFill>
                  <a:srgbClr val="3F3F3F"/>
                </a:solidFill>
                <a:latin typeface="Arial"/>
                <a:ea typeface="Arial"/>
                <a:cs typeface="Arial"/>
                <a:sym typeface="Arial"/>
              </a:endParaRPr>
            </a:p>
          </p:txBody>
        </p:sp>
        <p:sp>
          <p:nvSpPr>
            <p:cNvPr id="630" name="Google Shape;630;p22"/>
            <p:cNvSpPr/>
            <p:nvPr/>
          </p:nvSpPr>
          <p:spPr>
            <a:xfrm>
              <a:off x="1079574" y="4005064"/>
              <a:ext cx="35988" cy="251919"/>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nvGrpSpPr>
          <p:cNvPr id="631" name="Google Shape;631;p22"/>
          <p:cNvGrpSpPr/>
          <p:nvPr/>
        </p:nvGrpSpPr>
        <p:grpSpPr>
          <a:xfrm>
            <a:off x="1079574" y="4434760"/>
            <a:ext cx="5888061" cy="278129"/>
            <a:chOff x="1079574" y="4434760"/>
            <a:chExt cx="5888061" cy="278129"/>
          </a:xfrm>
        </p:grpSpPr>
        <p:sp>
          <p:nvSpPr>
            <p:cNvPr id="632" name="Google Shape;632;p22"/>
            <p:cNvSpPr/>
            <p:nvPr/>
          </p:nvSpPr>
          <p:spPr>
            <a:xfrm>
              <a:off x="1262395" y="4435890"/>
              <a:ext cx="570524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2.2. Năm bước tư duy thiết kế</a:t>
              </a:r>
              <a:endParaRPr sz="1799">
                <a:solidFill>
                  <a:srgbClr val="A5A5A5"/>
                </a:solidFill>
                <a:latin typeface="Arial"/>
                <a:ea typeface="Arial"/>
                <a:cs typeface="Arial"/>
                <a:sym typeface="Arial"/>
              </a:endParaRPr>
            </a:p>
          </p:txBody>
        </p:sp>
        <p:sp>
          <p:nvSpPr>
            <p:cNvPr id="633" name="Google Shape;633;p22"/>
            <p:cNvSpPr/>
            <p:nvPr/>
          </p:nvSpPr>
          <p:spPr>
            <a:xfrm>
              <a:off x="1079574" y="4434760"/>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23"/>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Tư duy thiết kế</a:t>
            </a:r>
            <a:endParaRPr sz="2400">
              <a:solidFill>
                <a:srgbClr val="0C0C0C"/>
              </a:solidFill>
              <a:latin typeface="Arial"/>
              <a:ea typeface="Arial"/>
              <a:cs typeface="Arial"/>
              <a:sym typeface="Arial"/>
            </a:endParaRPr>
          </a:p>
        </p:txBody>
      </p:sp>
      <p:grpSp>
        <p:nvGrpSpPr>
          <p:cNvPr id="640" name="Google Shape;640;p23"/>
          <p:cNvGrpSpPr/>
          <p:nvPr/>
        </p:nvGrpSpPr>
        <p:grpSpPr>
          <a:xfrm>
            <a:off x="560209" y="2040029"/>
            <a:ext cx="8782409" cy="215375"/>
            <a:chOff x="1027113" y="2045625"/>
            <a:chExt cx="8785225" cy="215444"/>
          </a:xfrm>
        </p:grpSpPr>
        <p:sp>
          <p:nvSpPr>
            <p:cNvPr id="641" name="Google Shape;641;p2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642" name="Google Shape;642;p23"/>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Tư duy thiết kế là gì?</a:t>
              </a:r>
              <a:endParaRPr/>
            </a:p>
          </p:txBody>
        </p:sp>
      </p:grpSp>
      <p:sp>
        <p:nvSpPr>
          <p:cNvPr id="643" name="Google Shape;643;p23"/>
          <p:cNvSpPr/>
          <p:nvPr/>
        </p:nvSpPr>
        <p:spPr>
          <a:xfrm>
            <a:off x="712560" y="2370758"/>
            <a:ext cx="8630057" cy="345350"/>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Đây là </a:t>
            </a:r>
            <a:r>
              <a:rPr lang="en-US" sz="1300">
                <a:solidFill>
                  <a:srgbClr val="00B050"/>
                </a:solidFill>
                <a:latin typeface="Arial"/>
                <a:ea typeface="Arial"/>
                <a:cs typeface="Arial"/>
                <a:sym typeface="Arial"/>
              </a:rPr>
              <a:t>cách tư duy </a:t>
            </a:r>
            <a:r>
              <a:rPr lang="en-US" sz="1300">
                <a:solidFill>
                  <a:srgbClr val="262626"/>
                </a:solidFill>
                <a:latin typeface="Arial"/>
                <a:ea typeface="Arial"/>
                <a:cs typeface="Arial"/>
                <a:sym typeface="Arial"/>
              </a:rPr>
              <a:t>giúp bạn </a:t>
            </a:r>
            <a:r>
              <a:rPr lang="en-US" sz="1300">
                <a:solidFill>
                  <a:srgbClr val="0070C0"/>
                </a:solidFill>
                <a:latin typeface="Arial"/>
                <a:ea typeface="Arial"/>
                <a:cs typeface="Arial"/>
                <a:sym typeface="Arial"/>
              </a:rPr>
              <a:t>cải tiến </a:t>
            </a:r>
            <a:r>
              <a:rPr lang="en-US" sz="1300">
                <a:solidFill>
                  <a:srgbClr val="262626"/>
                </a:solidFill>
                <a:latin typeface="Arial"/>
                <a:ea typeface="Arial"/>
                <a:cs typeface="Arial"/>
                <a:sym typeface="Arial"/>
              </a:rPr>
              <a:t>và </a:t>
            </a:r>
            <a:r>
              <a:rPr lang="en-US" sz="1300">
                <a:solidFill>
                  <a:srgbClr val="0070C0"/>
                </a:solidFill>
                <a:latin typeface="Arial"/>
                <a:ea typeface="Arial"/>
                <a:cs typeface="Arial"/>
                <a:sym typeface="Arial"/>
              </a:rPr>
              <a:t>giải quyết </a:t>
            </a:r>
            <a:r>
              <a:rPr lang="en-US" sz="1300">
                <a:solidFill>
                  <a:srgbClr val="262626"/>
                </a:solidFill>
                <a:latin typeface="Arial"/>
                <a:ea typeface="Arial"/>
                <a:cs typeface="Arial"/>
                <a:sym typeface="Arial"/>
              </a:rPr>
              <a:t>vấn đề </a:t>
            </a:r>
            <a:r>
              <a:rPr lang="en-US" sz="1300">
                <a:solidFill>
                  <a:srgbClr val="FF0000"/>
                </a:solidFill>
                <a:latin typeface="Arial"/>
                <a:ea typeface="Arial"/>
                <a:cs typeface="Arial"/>
                <a:sym typeface="Arial"/>
              </a:rPr>
              <a:t>giống như một nhà thiết kế.</a:t>
            </a:r>
            <a:endParaRPr/>
          </a:p>
        </p:txBody>
      </p:sp>
      <p:grpSp>
        <p:nvGrpSpPr>
          <p:cNvPr id="644" name="Google Shape;644;p23"/>
          <p:cNvGrpSpPr/>
          <p:nvPr/>
        </p:nvGrpSpPr>
        <p:grpSpPr>
          <a:xfrm>
            <a:off x="2594666" y="3027350"/>
            <a:ext cx="6749359" cy="2835030"/>
            <a:chOff x="2594666" y="3027350"/>
            <a:chExt cx="6749359" cy="2835030"/>
          </a:xfrm>
        </p:grpSpPr>
        <p:sp>
          <p:nvSpPr>
            <p:cNvPr id="645" name="Google Shape;645;p23"/>
            <p:cNvSpPr/>
            <p:nvPr/>
          </p:nvSpPr>
          <p:spPr>
            <a:xfrm>
              <a:off x="3977226" y="3268851"/>
              <a:ext cx="5365391" cy="2493541"/>
            </a:xfrm>
            <a:prstGeom prst="rect">
              <a:avLst/>
            </a:prstGeom>
            <a:gradFill>
              <a:gsLst>
                <a:gs pos="0">
                  <a:srgbClr val="D8D8D8"/>
                </a:gs>
                <a:gs pos="24000">
                  <a:srgbClr val="D8D8D8"/>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cxnSp>
          <p:nvCxnSpPr>
            <p:cNvPr id="646" name="Google Shape;646;p23"/>
            <p:cNvCxnSpPr/>
            <p:nvPr/>
          </p:nvCxnSpPr>
          <p:spPr>
            <a:xfrm>
              <a:off x="4813863" y="3132755"/>
              <a:ext cx="0" cy="2729625"/>
            </a:xfrm>
            <a:prstGeom prst="straightConnector1">
              <a:avLst/>
            </a:prstGeom>
            <a:noFill/>
            <a:ln cap="flat" cmpd="sng" w="9525">
              <a:solidFill>
                <a:srgbClr val="A5A5A5"/>
              </a:solidFill>
              <a:prstDash val="solid"/>
              <a:miter lim="800000"/>
              <a:headEnd len="sm" w="sm" type="none"/>
              <a:tailEnd len="sm" w="sm" type="none"/>
            </a:ln>
          </p:spPr>
        </p:cxnSp>
        <p:sp>
          <p:nvSpPr>
            <p:cNvPr id="647" name="Google Shape;647;p23"/>
            <p:cNvSpPr/>
            <p:nvPr/>
          </p:nvSpPr>
          <p:spPr>
            <a:xfrm>
              <a:off x="4945462" y="3380727"/>
              <a:ext cx="4398563" cy="2271391"/>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600">
                  <a:solidFill>
                    <a:schemeClr val="dk1"/>
                  </a:solidFill>
                  <a:latin typeface="Arial"/>
                  <a:ea typeface="Arial"/>
                  <a:cs typeface="Arial"/>
                  <a:sym typeface="Arial"/>
                </a:rPr>
                <a:t>“Tư duy thiết </a:t>
              </a:r>
              <a:r>
                <a:rPr b="1" lang="en-US" sz="1600" u="sng">
                  <a:solidFill>
                    <a:schemeClr val="dk1"/>
                  </a:solidFill>
                  <a:latin typeface="Arial"/>
                  <a:ea typeface="Arial"/>
                  <a:cs typeface="Arial"/>
                  <a:sym typeface="Arial"/>
                </a:rPr>
                <a:t>kế là cách tiếp cận đổi mới lấy con người làm trung tâm</a:t>
              </a:r>
              <a:r>
                <a:rPr lang="en-US" sz="1600">
                  <a:solidFill>
                    <a:schemeClr val="dk1"/>
                  </a:solidFill>
                  <a:latin typeface="Arial"/>
                  <a:ea typeface="Arial"/>
                  <a:cs typeface="Arial"/>
                  <a:sym typeface="Arial"/>
                </a:rPr>
                <a:t> bằng bộ công cụ của nhà thiết kế nhằm </a:t>
              </a:r>
              <a:r>
                <a:rPr b="1" lang="en-US" sz="1600" u="sng">
                  <a:solidFill>
                    <a:schemeClr val="dk1"/>
                  </a:solidFill>
                  <a:latin typeface="Arial"/>
                  <a:ea typeface="Arial"/>
                  <a:cs typeface="Arial"/>
                  <a:sym typeface="Arial"/>
                </a:rPr>
                <a:t>kết hợp nhu cầu của con người, khả năng của công nghệ và điều kiện</a:t>
              </a:r>
              <a:r>
                <a:rPr b="1" lang="en-US" sz="1600">
                  <a:solidFill>
                    <a:schemeClr val="dk1"/>
                  </a:solidFill>
                  <a:latin typeface="Arial"/>
                  <a:ea typeface="Arial"/>
                  <a:cs typeface="Arial"/>
                  <a:sym typeface="Arial"/>
                </a:rPr>
                <a:t> </a:t>
              </a:r>
              <a:r>
                <a:rPr lang="en-US" sz="1600">
                  <a:solidFill>
                    <a:schemeClr val="dk1"/>
                  </a:solidFill>
                  <a:latin typeface="Arial"/>
                  <a:ea typeface="Arial"/>
                  <a:cs typeface="Arial"/>
                  <a:sym typeface="Arial"/>
                </a:rPr>
                <a:t>để</a:t>
              </a:r>
              <a:r>
                <a:rPr b="1" lang="en-US" sz="1600">
                  <a:solidFill>
                    <a:schemeClr val="dk1"/>
                  </a:solidFill>
                  <a:latin typeface="Arial"/>
                  <a:ea typeface="Arial"/>
                  <a:cs typeface="Arial"/>
                  <a:sym typeface="Arial"/>
                </a:rPr>
                <a:t> </a:t>
              </a:r>
              <a:r>
                <a:rPr lang="en-US" sz="1600">
                  <a:solidFill>
                    <a:schemeClr val="dk1"/>
                  </a:solidFill>
                  <a:latin typeface="Arial"/>
                  <a:ea typeface="Arial"/>
                  <a:cs typeface="Arial"/>
                  <a:sym typeface="Arial"/>
                </a:rPr>
                <a:t>kinh doanh thành công thành một khối.”</a:t>
              </a:r>
              <a:br>
                <a:rPr lang="en-US" sz="1600">
                  <a:solidFill>
                    <a:schemeClr val="dk1"/>
                  </a:solidFill>
                  <a:latin typeface="Arial"/>
                  <a:ea typeface="Arial"/>
                  <a:cs typeface="Arial"/>
                  <a:sym typeface="Arial"/>
                </a:rPr>
              </a:br>
              <a:r>
                <a:rPr i="1" lang="en-US" sz="1600">
                  <a:solidFill>
                    <a:schemeClr val="dk1"/>
                  </a:solidFill>
                  <a:latin typeface="Arial"/>
                  <a:ea typeface="Arial"/>
                  <a:cs typeface="Arial"/>
                  <a:sym typeface="Arial"/>
                </a:rPr>
                <a:t>— Tim Brown, Giám đốc điều hành IDEO</a:t>
              </a:r>
              <a:endParaRPr sz="1600">
                <a:solidFill>
                  <a:schemeClr val="dk1"/>
                </a:solidFill>
                <a:latin typeface="Arial"/>
                <a:ea typeface="Arial"/>
                <a:cs typeface="Arial"/>
                <a:sym typeface="Arial"/>
              </a:endParaRPr>
            </a:p>
          </p:txBody>
        </p:sp>
        <p:pic>
          <p:nvPicPr>
            <p:cNvPr id="648" name="Google Shape;648;p23"/>
            <p:cNvPicPr preferRelativeResize="0"/>
            <p:nvPr/>
          </p:nvPicPr>
          <p:blipFill rotWithShape="1">
            <a:blip r:embed="rId3">
              <a:alphaModFix/>
            </a:blip>
            <a:srcRect b="25961" l="24638" r="45644" t="3273"/>
            <a:stretch/>
          </p:blipFill>
          <p:spPr>
            <a:xfrm>
              <a:off x="2594666" y="3027350"/>
              <a:ext cx="2211033" cy="2835030"/>
            </a:xfrm>
            <a:prstGeom prst="rect">
              <a:avLst/>
            </a:prstGeom>
            <a:noFill/>
            <a:ln>
              <a:noFill/>
            </a:ln>
          </p:spPr>
        </p:pic>
      </p:grpSp>
      <p:sp>
        <p:nvSpPr>
          <p:cNvPr id="649" name="Google Shape;649;p23"/>
          <p:cNvSpPr txBox="1"/>
          <p:nvPr/>
        </p:nvSpPr>
        <p:spPr>
          <a:xfrm>
            <a:off x="712560" y="5974663"/>
            <a:ext cx="365952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Nguồn: ideo.org (</a:t>
            </a:r>
            <a:r>
              <a:rPr lang="en-US" sz="1200" u="sng">
                <a:solidFill>
                  <a:schemeClr val="dk1"/>
                </a:solidFill>
                <a:latin typeface="Calibri"/>
                <a:ea typeface="Calibri"/>
                <a:cs typeface="Calibri"/>
                <a:sym typeface="Calibri"/>
                <a:hlinkClick r:id="rId4">
                  <a:extLst>
                    <a:ext uri="{A12FA001-AC4F-418D-AE19-62706E023703}">
                      <ahyp:hlinkClr val="tx"/>
                    </a:ext>
                  </a:extLst>
                </a:hlinkClick>
              </a:rPr>
              <a:t>https://www.ideo.org/bio/tim-brown</a:t>
            </a:r>
            <a:r>
              <a:rPr lang="en-US"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p:txBody>
      </p:sp>
      <p:grpSp>
        <p:nvGrpSpPr>
          <p:cNvPr id="650" name="Google Shape;650;p23"/>
          <p:cNvGrpSpPr/>
          <p:nvPr/>
        </p:nvGrpSpPr>
        <p:grpSpPr>
          <a:xfrm>
            <a:off x="450000" y="450000"/>
            <a:ext cx="9018000" cy="276999"/>
            <a:chOff x="450000" y="450000"/>
            <a:chExt cx="9018000" cy="276999"/>
          </a:xfrm>
        </p:grpSpPr>
        <p:sp>
          <p:nvSpPr>
            <p:cNvPr id="651" name="Google Shape;651;p2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2.1. Tư duy thiết kế là gì và tại sao cần tư duy thiết kế?</a:t>
              </a:r>
              <a:endParaRPr/>
            </a:p>
          </p:txBody>
        </p:sp>
        <p:sp>
          <p:nvSpPr>
            <p:cNvPr id="652" name="Google Shape;652;p2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24"/>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Tư duy thiết kế</a:t>
            </a:r>
            <a:endParaRPr sz="2400">
              <a:solidFill>
                <a:srgbClr val="0C0C0C"/>
              </a:solidFill>
              <a:latin typeface="Arial"/>
              <a:ea typeface="Arial"/>
              <a:cs typeface="Arial"/>
              <a:sym typeface="Arial"/>
            </a:endParaRPr>
          </a:p>
        </p:txBody>
      </p:sp>
      <p:grpSp>
        <p:nvGrpSpPr>
          <p:cNvPr id="659" name="Google Shape;659;p24"/>
          <p:cNvGrpSpPr/>
          <p:nvPr/>
        </p:nvGrpSpPr>
        <p:grpSpPr>
          <a:xfrm>
            <a:off x="560209" y="2040029"/>
            <a:ext cx="8782409" cy="215375"/>
            <a:chOff x="1027113" y="2045625"/>
            <a:chExt cx="8785225" cy="215444"/>
          </a:xfrm>
        </p:grpSpPr>
        <p:sp>
          <p:nvSpPr>
            <p:cNvPr id="660" name="Google Shape;660;p2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661" name="Google Shape;661;p24"/>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Tư duy thiết kế là gì?</a:t>
              </a:r>
              <a:endParaRPr/>
            </a:p>
          </p:txBody>
        </p:sp>
      </p:grpSp>
      <p:sp>
        <p:nvSpPr>
          <p:cNvPr id="662" name="Google Shape;662;p24"/>
          <p:cNvSpPr/>
          <p:nvPr/>
        </p:nvSpPr>
        <p:spPr>
          <a:xfrm>
            <a:off x="808106" y="2658381"/>
            <a:ext cx="8286613" cy="43074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2799">
                <a:solidFill>
                  <a:srgbClr val="0C0C0C"/>
                </a:solidFill>
                <a:latin typeface="Arial"/>
                <a:ea typeface="Arial"/>
                <a:cs typeface="Arial"/>
                <a:sym typeface="Arial"/>
              </a:rPr>
              <a:t>TƯ DUY THỰC TẾ </a:t>
            </a:r>
            <a:r>
              <a:rPr lang="en-US" sz="1999">
                <a:solidFill>
                  <a:srgbClr val="0C0C0C"/>
                </a:solidFill>
                <a:latin typeface="Arial"/>
                <a:ea typeface="Arial"/>
                <a:cs typeface="Arial"/>
                <a:sym typeface="Arial"/>
              </a:rPr>
              <a:t>vs</a:t>
            </a:r>
            <a:r>
              <a:rPr lang="en-US" sz="2799">
                <a:solidFill>
                  <a:srgbClr val="0C0C0C"/>
                </a:solidFill>
                <a:latin typeface="Arial"/>
                <a:ea typeface="Arial"/>
                <a:cs typeface="Arial"/>
                <a:sym typeface="Arial"/>
              </a:rPr>
              <a:t> TƯ DUY TRỰC GIÁC</a:t>
            </a:r>
            <a:endParaRPr sz="2799">
              <a:solidFill>
                <a:srgbClr val="0C0C0C"/>
              </a:solidFill>
              <a:latin typeface="Arial"/>
              <a:ea typeface="Arial"/>
              <a:cs typeface="Arial"/>
              <a:sym typeface="Arial"/>
            </a:endParaRPr>
          </a:p>
        </p:txBody>
      </p:sp>
      <p:grpSp>
        <p:nvGrpSpPr>
          <p:cNvPr id="663" name="Google Shape;663;p24"/>
          <p:cNvGrpSpPr/>
          <p:nvPr/>
        </p:nvGrpSpPr>
        <p:grpSpPr>
          <a:xfrm>
            <a:off x="1339420" y="2569051"/>
            <a:ext cx="7223984" cy="584013"/>
            <a:chOff x="1384300" y="3124200"/>
            <a:chExt cx="7226300" cy="584200"/>
          </a:xfrm>
        </p:grpSpPr>
        <p:cxnSp>
          <p:nvCxnSpPr>
            <p:cNvPr id="664" name="Google Shape;664;p24"/>
            <p:cNvCxnSpPr/>
            <p:nvPr/>
          </p:nvCxnSpPr>
          <p:spPr>
            <a:xfrm>
              <a:off x="1384300" y="3124200"/>
              <a:ext cx="7226300" cy="0"/>
            </a:xfrm>
            <a:prstGeom prst="straightConnector1">
              <a:avLst/>
            </a:prstGeom>
            <a:noFill/>
            <a:ln cap="flat" cmpd="sng" w="9525">
              <a:solidFill>
                <a:srgbClr val="D8D8D8"/>
              </a:solidFill>
              <a:prstDash val="solid"/>
              <a:miter lim="800000"/>
              <a:headEnd len="sm" w="sm" type="none"/>
              <a:tailEnd len="sm" w="sm" type="none"/>
            </a:ln>
          </p:spPr>
        </p:cxnSp>
        <p:cxnSp>
          <p:nvCxnSpPr>
            <p:cNvPr id="665" name="Google Shape;665;p24"/>
            <p:cNvCxnSpPr/>
            <p:nvPr/>
          </p:nvCxnSpPr>
          <p:spPr>
            <a:xfrm>
              <a:off x="1384300" y="3708400"/>
              <a:ext cx="7226300" cy="0"/>
            </a:xfrm>
            <a:prstGeom prst="straightConnector1">
              <a:avLst/>
            </a:prstGeom>
            <a:noFill/>
            <a:ln cap="flat" cmpd="sng" w="9525">
              <a:solidFill>
                <a:srgbClr val="D8D8D8"/>
              </a:solidFill>
              <a:prstDash val="solid"/>
              <a:miter lim="800000"/>
              <a:headEnd len="sm" w="sm" type="none"/>
              <a:tailEnd len="sm" w="sm" type="none"/>
            </a:ln>
          </p:spPr>
        </p:cxnSp>
      </p:grpSp>
      <p:grpSp>
        <p:nvGrpSpPr>
          <p:cNvPr id="666" name="Google Shape;666;p24"/>
          <p:cNvGrpSpPr/>
          <p:nvPr/>
        </p:nvGrpSpPr>
        <p:grpSpPr>
          <a:xfrm>
            <a:off x="1088169" y="3429000"/>
            <a:ext cx="7714585" cy="3120218"/>
            <a:chOff x="998317" y="3770892"/>
            <a:chExt cx="8447308" cy="3416572"/>
          </a:xfrm>
        </p:grpSpPr>
        <p:grpSp>
          <p:nvGrpSpPr>
            <p:cNvPr id="667" name="Google Shape;667;p24"/>
            <p:cNvGrpSpPr/>
            <p:nvPr/>
          </p:nvGrpSpPr>
          <p:grpSpPr>
            <a:xfrm>
              <a:off x="2778808" y="4215664"/>
              <a:ext cx="4749800" cy="2971800"/>
              <a:chOff x="3035300" y="3949021"/>
              <a:chExt cx="4749800" cy="2971800"/>
            </a:xfrm>
          </p:grpSpPr>
          <p:sp>
            <p:nvSpPr>
              <p:cNvPr id="668" name="Google Shape;668;p24"/>
              <p:cNvSpPr/>
              <p:nvPr/>
            </p:nvSpPr>
            <p:spPr>
              <a:xfrm>
                <a:off x="3035300" y="3949021"/>
                <a:ext cx="2971800" cy="2971800"/>
              </a:xfrm>
              <a:prstGeom prst="chord">
                <a:avLst>
                  <a:gd fmla="val 10624649" name="adj1"/>
                  <a:gd fmla="val 169870" name="adj2"/>
                </a:avLst>
              </a:prstGeom>
              <a:solidFill>
                <a:srgbClr val="A6A6A6">
                  <a:alpha val="5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669" name="Google Shape;669;p24"/>
              <p:cNvSpPr/>
              <p:nvPr/>
            </p:nvSpPr>
            <p:spPr>
              <a:xfrm>
                <a:off x="4813300" y="3949021"/>
                <a:ext cx="2971800" cy="2971800"/>
              </a:xfrm>
              <a:prstGeom prst="chord">
                <a:avLst>
                  <a:gd fmla="val 10624649" name="adj1"/>
                  <a:gd fmla="val 169870" name="adj2"/>
                </a:avLst>
              </a:prstGeom>
              <a:solidFill>
                <a:srgbClr val="193EB0">
                  <a:alpha val="5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grpSp>
        <p:grpSp>
          <p:nvGrpSpPr>
            <p:cNvPr id="670" name="Google Shape;670;p24"/>
            <p:cNvGrpSpPr/>
            <p:nvPr/>
          </p:nvGrpSpPr>
          <p:grpSpPr>
            <a:xfrm>
              <a:off x="998317" y="3770892"/>
              <a:ext cx="8447308" cy="2672953"/>
              <a:chOff x="998317" y="3612199"/>
              <a:chExt cx="8447308" cy="2672953"/>
            </a:xfrm>
          </p:grpSpPr>
          <p:sp>
            <p:nvSpPr>
              <p:cNvPr id="671" name="Google Shape;671;p24"/>
              <p:cNvSpPr/>
              <p:nvPr/>
            </p:nvSpPr>
            <p:spPr>
              <a:xfrm>
                <a:off x="1019830" y="3612199"/>
                <a:ext cx="8289270" cy="53921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600">
                    <a:solidFill>
                      <a:srgbClr val="FF0000"/>
                    </a:solidFill>
                    <a:latin typeface="Arial"/>
                    <a:ea typeface="Arial"/>
                    <a:cs typeface="Arial"/>
                    <a:sym typeface="Arial"/>
                  </a:rPr>
                  <a:t>Tư duy</a:t>
                </a:r>
                <a:endParaRPr sz="1600">
                  <a:solidFill>
                    <a:srgbClr val="FF0000"/>
                  </a:solidFill>
                  <a:latin typeface="Arial"/>
                  <a:ea typeface="Arial"/>
                  <a:cs typeface="Arial"/>
                  <a:sym typeface="Arial"/>
                </a:endParaRPr>
              </a:p>
              <a:p>
                <a:pPr indent="0" lvl="0" marL="0" marR="0" rtl="0" algn="ctr">
                  <a:spcBef>
                    <a:spcPts val="0"/>
                  </a:spcBef>
                  <a:spcAft>
                    <a:spcPts val="0"/>
                  </a:spcAft>
                  <a:buNone/>
                </a:pPr>
                <a:r>
                  <a:rPr lang="en-US" sz="1600">
                    <a:solidFill>
                      <a:srgbClr val="FF0000"/>
                    </a:solidFill>
                    <a:latin typeface="Arial"/>
                    <a:ea typeface="Arial"/>
                    <a:cs typeface="Arial"/>
                    <a:sym typeface="Arial"/>
                  </a:rPr>
                  <a:t>thiết kế</a:t>
                </a:r>
                <a:endParaRPr sz="1600">
                  <a:solidFill>
                    <a:srgbClr val="FF0000"/>
                  </a:solidFill>
                  <a:latin typeface="Arial"/>
                  <a:ea typeface="Arial"/>
                  <a:cs typeface="Arial"/>
                  <a:sym typeface="Arial"/>
                </a:endParaRPr>
              </a:p>
            </p:txBody>
          </p:sp>
          <p:cxnSp>
            <p:nvCxnSpPr>
              <p:cNvPr id="672" name="Google Shape;672;p24"/>
              <p:cNvCxnSpPr/>
              <p:nvPr/>
            </p:nvCxnSpPr>
            <p:spPr>
              <a:xfrm>
                <a:off x="998317" y="5613400"/>
                <a:ext cx="8310783" cy="0"/>
              </a:xfrm>
              <a:prstGeom prst="straightConnector1">
                <a:avLst/>
              </a:prstGeom>
              <a:noFill/>
              <a:ln cap="flat" cmpd="sng" w="9525">
                <a:solidFill>
                  <a:srgbClr val="193EB0"/>
                </a:solidFill>
                <a:prstDash val="solid"/>
                <a:miter lim="800000"/>
                <a:headEnd len="sm" w="sm" type="none"/>
                <a:tailEnd len="sm" w="sm" type="none"/>
              </a:ln>
            </p:spPr>
          </p:cxnSp>
          <p:sp>
            <p:nvSpPr>
              <p:cNvPr id="673" name="Google Shape;673;p24"/>
              <p:cNvSpPr/>
              <p:nvPr/>
            </p:nvSpPr>
            <p:spPr>
              <a:xfrm>
                <a:off x="4384168" y="4335860"/>
                <a:ext cx="1539080" cy="1539080"/>
              </a:xfrm>
              <a:prstGeom prst="ellipse">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cxnSp>
            <p:nvCxnSpPr>
              <p:cNvPr id="674" name="Google Shape;674;p24"/>
              <p:cNvCxnSpPr/>
              <p:nvPr/>
            </p:nvCxnSpPr>
            <p:spPr>
              <a:xfrm>
                <a:off x="5153708" y="4119960"/>
                <a:ext cx="0" cy="215900"/>
              </a:xfrm>
              <a:prstGeom prst="straightConnector1">
                <a:avLst/>
              </a:prstGeom>
              <a:noFill/>
              <a:ln cap="flat" cmpd="sng" w="28575">
                <a:solidFill>
                  <a:srgbClr val="FF0000"/>
                </a:solidFill>
                <a:prstDash val="solid"/>
                <a:miter lim="800000"/>
                <a:headEnd len="med" w="med" type="triangle"/>
                <a:tailEnd len="sm" w="sm" type="none"/>
              </a:ln>
            </p:spPr>
          </p:cxnSp>
          <p:sp>
            <p:nvSpPr>
              <p:cNvPr id="675" name="Google Shape;675;p24"/>
              <p:cNvSpPr/>
              <p:nvPr/>
            </p:nvSpPr>
            <p:spPr>
              <a:xfrm>
                <a:off x="4683780" y="5648176"/>
                <a:ext cx="961370" cy="16845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50/50 mix</a:t>
                </a:r>
                <a:endParaRPr/>
              </a:p>
            </p:txBody>
          </p:sp>
          <p:sp>
            <p:nvSpPr>
              <p:cNvPr id="676" name="Google Shape;676;p24"/>
              <p:cNvSpPr/>
              <p:nvPr/>
            </p:nvSpPr>
            <p:spPr>
              <a:xfrm>
                <a:off x="1007129" y="5648176"/>
                <a:ext cx="1154254" cy="16845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3F3F3F"/>
                    </a:solidFill>
                    <a:latin typeface="Arial"/>
                    <a:ea typeface="Arial"/>
                    <a:cs typeface="Arial"/>
                    <a:sym typeface="Arial"/>
                  </a:rPr>
                  <a:t>100% độ tịn cậy</a:t>
                </a:r>
                <a:endParaRPr sz="1000">
                  <a:solidFill>
                    <a:srgbClr val="3F3F3F"/>
                  </a:solidFill>
                  <a:latin typeface="Arial"/>
                  <a:ea typeface="Arial"/>
                  <a:cs typeface="Arial"/>
                  <a:sym typeface="Arial"/>
                </a:endParaRPr>
              </a:p>
            </p:txBody>
          </p:sp>
          <p:sp>
            <p:nvSpPr>
              <p:cNvPr id="677" name="Google Shape;677;p24"/>
              <p:cNvSpPr/>
              <p:nvPr/>
            </p:nvSpPr>
            <p:spPr>
              <a:xfrm>
                <a:off x="8265620" y="5648176"/>
                <a:ext cx="1180005" cy="16850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3F3F3F"/>
                    </a:solidFill>
                    <a:latin typeface="Arial"/>
                    <a:ea typeface="Arial"/>
                    <a:cs typeface="Arial"/>
                    <a:sym typeface="Arial"/>
                  </a:rPr>
                  <a:t>100% tính hợp lý</a:t>
                </a:r>
                <a:endParaRPr sz="1000">
                  <a:solidFill>
                    <a:srgbClr val="3F3F3F"/>
                  </a:solidFill>
                  <a:latin typeface="Arial"/>
                  <a:ea typeface="Arial"/>
                  <a:cs typeface="Arial"/>
                  <a:sym typeface="Arial"/>
                </a:endParaRPr>
              </a:p>
            </p:txBody>
          </p:sp>
          <p:sp>
            <p:nvSpPr>
              <p:cNvPr id="678" name="Google Shape;678;p24"/>
              <p:cNvSpPr/>
              <p:nvPr/>
            </p:nvSpPr>
            <p:spPr>
              <a:xfrm>
                <a:off x="6236355" y="5813340"/>
                <a:ext cx="961370" cy="471812"/>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3F3F3F"/>
                    </a:solidFill>
                    <a:latin typeface="Arial"/>
                    <a:ea typeface="Arial"/>
                    <a:cs typeface="Arial"/>
                    <a:sym typeface="Arial"/>
                  </a:rPr>
                  <a:t>Tư duy</a:t>
                </a:r>
                <a:endParaRPr sz="1400">
                  <a:solidFill>
                    <a:srgbClr val="3F3F3F"/>
                  </a:solidFill>
                  <a:latin typeface="Arial"/>
                  <a:ea typeface="Arial"/>
                  <a:cs typeface="Arial"/>
                  <a:sym typeface="Arial"/>
                </a:endParaRPr>
              </a:p>
              <a:p>
                <a:pPr indent="0" lvl="0" marL="0" marR="0" rtl="0" algn="ctr">
                  <a:spcBef>
                    <a:spcPts val="0"/>
                  </a:spcBef>
                  <a:spcAft>
                    <a:spcPts val="0"/>
                  </a:spcAft>
                  <a:buNone/>
                </a:pPr>
                <a:r>
                  <a:rPr lang="en-US" sz="1400">
                    <a:solidFill>
                      <a:srgbClr val="3F3F3F"/>
                    </a:solidFill>
                    <a:latin typeface="Arial"/>
                    <a:ea typeface="Arial"/>
                    <a:cs typeface="Arial"/>
                    <a:sym typeface="Arial"/>
                  </a:rPr>
                  <a:t>trực giác</a:t>
                </a:r>
                <a:endParaRPr sz="1400">
                  <a:solidFill>
                    <a:srgbClr val="3F3F3F"/>
                  </a:solidFill>
                  <a:latin typeface="Arial"/>
                  <a:ea typeface="Arial"/>
                  <a:cs typeface="Arial"/>
                  <a:sym typeface="Arial"/>
                </a:endParaRPr>
              </a:p>
            </p:txBody>
          </p:sp>
          <p:sp>
            <p:nvSpPr>
              <p:cNvPr id="679" name="Google Shape;679;p24"/>
              <p:cNvSpPr/>
              <p:nvPr/>
            </p:nvSpPr>
            <p:spPr>
              <a:xfrm>
                <a:off x="3366155" y="5813340"/>
                <a:ext cx="961370" cy="471812"/>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3F3F3F"/>
                    </a:solidFill>
                    <a:latin typeface="Arial"/>
                    <a:ea typeface="Arial"/>
                    <a:cs typeface="Arial"/>
                    <a:sym typeface="Arial"/>
                  </a:rPr>
                  <a:t>Tư duy</a:t>
                </a:r>
                <a:endParaRPr sz="1400">
                  <a:solidFill>
                    <a:srgbClr val="3F3F3F"/>
                  </a:solidFill>
                  <a:latin typeface="Arial"/>
                  <a:ea typeface="Arial"/>
                  <a:cs typeface="Arial"/>
                  <a:sym typeface="Arial"/>
                </a:endParaRPr>
              </a:p>
              <a:p>
                <a:pPr indent="0" lvl="0" marL="0" marR="0" rtl="0" algn="ctr">
                  <a:spcBef>
                    <a:spcPts val="0"/>
                  </a:spcBef>
                  <a:spcAft>
                    <a:spcPts val="0"/>
                  </a:spcAft>
                  <a:buNone/>
                </a:pPr>
                <a:r>
                  <a:rPr lang="en-US" sz="1400">
                    <a:solidFill>
                      <a:srgbClr val="3F3F3F"/>
                    </a:solidFill>
                    <a:latin typeface="Arial"/>
                    <a:ea typeface="Arial"/>
                    <a:cs typeface="Arial"/>
                    <a:sym typeface="Arial"/>
                  </a:rPr>
                  <a:t>phân tích</a:t>
                </a:r>
                <a:endParaRPr sz="1400">
                  <a:solidFill>
                    <a:srgbClr val="3F3F3F"/>
                  </a:solidFill>
                  <a:latin typeface="Arial"/>
                  <a:ea typeface="Arial"/>
                  <a:cs typeface="Arial"/>
                  <a:sym typeface="Arial"/>
                </a:endParaRPr>
              </a:p>
            </p:txBody>
          </p:sp>
        </p:grpSp>
      </p:grpSp>
      <p:grpSp>
        <p:nvGrpSpPr>
          <p:cNvPr id="680" name="Google Shape;680;p24"/>
          <p:cNvGrpSpPr/>
          <p:nvPr/>
        </p:nvGrpSpPr>
        <p:grpSpPr>
          <a:xfrm>
            <a:off x="450000" y="450000"/>
            <a:ext cx="9018000" cy="276999"/>
            <a:chOff x="450000" y="450000"/>
            <a:chExt cx="9018000" cy="276999"/>
          </a:xfrm>
        </p:grpSpPr>
        <p:sp>
          <p:nvSpPr>
            <p:cNvPr id="681" name="Google Shape;681;p2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2.1. Tư duy thiết kế là gì và tại sao cần tư duy thiết kế?</a:t>
              </a:r>
              <a:endParaRPr/>
            </a:p>
          </p:txBody>
        </p:sp>
        <p:sp>
          <p:nvSpPr>
            <p:cNvPr id="682" name="Google Shape;682;p2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25"/>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Tư duy thiết kế</a:t>
            </a:r>
            <a:endParaRPr sz="2400">
              <a:solidFill>
                <a:srgbClr val="0C0C0C"/>
              </a:solidFill>
              <a:latin typeface="Arial"/>
              <a:ea typeface="Arial"/>
              <a:cs typeface="Arial"/>
              <a:sym typeface="Arial"/>
            </a:endParaRPr>
          </a:p>
        </p:txBody>
      </p:sp>
      <p:grpSp>
        <p:nvGrpSpPr>
          <p:cNvPr id="689" name="Google Shape;689;p25"/>
          <p:cNvGrpSpPr/>
          <p:nvPr/>
        </p:nvGrpSpPr>
        <p:grpSpPr>
          <a:xfrm>
            <a:off x="560209" y="2040029"/>
            <a:ext cx="8782409" cy="215375"/>
            <a:chOff x="1027113" y="2045625"/>
            <a:chExt cx="8785225" cy="215444"/>
          </a:xfrm>
        </p:grpSpPr>
        <p:sp>
          <p:nvSpPr>
            <p:cNvPr id="690" name="Google Shape;690;p2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691" name="Google Shape;691;p25"/>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Tư duy thiết kế là gì?</a:t>
              </a:r>
              <a:endParaRPr/>
            </a:p>
          </p:txBody>
        </p:sp>
      </p:grpSp>
      <p:grpSp>
        <p:nvGrpSpPr>
          <p:cNvPr id="692" name="Google Shape;692;p25"/>
          <p:cNvGrpSpPr/>
          <p:nvPr/>
        </p:nvGrpSpPr>
        <p:grpSpPr>
          <a:xfrm>
            <a:off x="737734" y="2504717"/>
            <a:ext cx="8665441" cy="3491049"/>
            <a:chOff x="737734" y="2504717"/>
            <a:chExt cx="8665441" cy="3491049"/>
          </a:xfrm>
        </p:grpSpPr>
        <p:sp>
          <p:nvSpPr>
            <p:cNvPr id="693" name="Google Shape;693;p25"/>
            <p:cNvSpPr/>
            <p:nvPr/>
          </p:nvSpPr>
          <p:spPr>
            <a:xfrm>
              <a:off x="4978979" y="5805414"/>
              <a:ext cx="2487852" cy="123072"/>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800">
                  <a:solidFill>
                    <a:srgbClr val="3F3F3F"/>
                  </a:solidFill>
                  <a:latin typeface="Arial"/>
                  <a:ea typeface="Arial"/>
                  <a:cs typeface="Arial"/>
                  <a:sym typeface="Arial"/>
                </a:rPr>
                <a:t>Source: the role of design thinking by Pieter Baert</a:t>
              </a:r>
              <a:endParaRPr sz="800">
                <a:solidFill>
                  <a:srgbClr val="3F3F3F"/>
                </a:solidFill>
                <a:latin typeface="Arial"/>
                <a:ea typeface="Arial"/>
                <a:cs typeface="Arial"/>
                <a:sym typeface="Arial"/>
              </a:endParaRPr>
            </a:p>
          </p:txBody>
        </p:sp>
        <p:grpSp>
          <p:nvGrpSpPr>
            <p:cNvPr id="694" name="Google Shape;694;p25"/>
            <p:cNvGrpSpPr/>
            <p:nvPr/>
          </p:nvGrpSpPr>
          <p:grpSpPr>
            <a:xfrm>
              <a:off x="737734" y="3202994"/>
              <a:ext cx="8665441" cy="2792772"/>
              <a:chOff x="736382" y="3263900"/>
              <a:chExt cx="8668219" cy="2793667"/>
            </a:xfrm>
          </p:grpSpPr>
          <p:grpSp>
            <p:nvGrpSpPr>
              <p:cNvPr id="695" name="Google Shape;695;p25"/>
              <p:cNvGrpSpPr/>
              <p:nvPr/>
            </p:nvGrpSpPr>
            <p:grpSpPr>
              <a:xfrm>
                <a:off x="881062" y="3263900"/>
                <a:ext cx="8140700" cy="2789238"/>
                <a:chOff x="1016000" y="3652838"/>
                <a:chExt cx="8140700" cy="2692400"/>
              </a:xfrm>
            </p:grpSpPr>
            <p:cxnSp>
              <p:nvCxnSpPr>
                <p:cNvPr id="696" name="Google Shape;696;p25"/>
                <p:cNvCxnSpPr/>
                <p:nvPr/>
              </p:nvCxnSpPr>
              <p:spPr>
                <a:xfrm>
                  <a:off x="1016000" y="4999038"/>
                  <a:ext cx="8140700" cy="0"/>
                </a:xfrm>
                <a:prstGeom prst="straightConnector1">
                  <a:avLst/>
                </a:prstGeom>
                <a:noFill/>
                <a:ln cap="flat" cmpd="sng" w="9525">
                  <a:solidFill>
                    <a:srgbClr val="A5A5A5"/>
                  </a:solidFill>
                  <a:prstDash val="solid"/>
                  <a:miter lim="800000"/>
                  <a:headEnd len="med" w="med" type="triangle"/>
                  <a:tailEnd len="med" w="med" type="triangle"/>
                </a:ln>
              </p:spPr>
            </p:cxnSp>
            <p:cxnSp>
              <p:nvCxnSpPr>
                <p:cNvPr id="697" name="Google Shape;697;p25"/>
                <p:cNvCxnSpPr/>
                <p:nvPr/>
              </p:nvCxnSpPr>
              <p:spPr>
                <a:xfrm>
                  <a:off x="5086350" y="3652838"/>
                  <a:ext cx="0" cy="2692400"/>
                </a:xfrm>
                <a:prstGeom prst="straightConnector1">
                  <a:avLst/>
                </a:prstGeom>
                <a:noFill/>
                <a:ln cap="flat" cmpd="sng" w="9525">
                  <a:solidFill>
                    <a:srgbClr val="A5A5A5"/>
                  </a:solidFill>
                  <a:prstDash val="solid"/>
                  <a:miter lim="800000"/>
                  <a:headEnd len="med" w="med" type="triangle"/>
                  <a:tailEnd len="med" w="med" type="triangle"/>
                </a:ln>
              </p:spPr>
            </p:cxnSp>
          </p:grpSp>
          <p:sp>
            <p:nvSpPr>
              <p:cNvPr id="698" name="Google Shape;698;p25"/>
              <p:cNvSpPr/>
              <p:nvPr/>
            </p:nvSpPr>
            <p:spPr>
              <a:xfrm>
                <a:off x="736382" y="3285761"/>
                <a:ext cx="2100263" cy="257206"/>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699" name="Google Shape;699;p25"/>
              <p:cNvSpPr/>
              <p:nvPr/>
            </p:nvSpPr>
            <p:spPr>
              <a:xfrm>
                <a:off x="909560" y="3306642"/>
                <a:ext cx="192708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FFFFFF"/>
                    </a:solidFill>
                    <a:latin typeface="Arial"/>
                    <a:ea typeface="Arial"/>
                    <a:cs typeface="Arial"/>
                    <a:sym typeface="Arial"/>
                  </a:rPr>
                  <a:t>Con người là trung tâm</a:t>
                </a:r>
                <a:endParaRPr sz="1400">
                  <a:solidFill>
                    <a:srgbClr val="FFFFFF"/>
                  </a:solidFill>
                  <a:latin typeface="Arial"/>
                  <a:ea typeface="Arial"/>
                  <a:cs typeface="Arial"/>
                  <a:sym typeface="Arial"/>
                </a:endParaRPr>
              </a:p>
            </p:txBody>
          </p:sp>
          <p:grpSp>
            <p:nvGrpSpPr>
              <p:cNvPr id="700" name="Google Shape;700;p25"/>
              <p:cNvGrpSpPr/>
              <p:nvPr/>
            </p:nvGrpSpPr>
            <p:grpSpPr>
              <a:xfrm>
                <a:off x="736382" y="5800361"/>
                <a:ext cx="2100263" cy="257206"/>
                <a:chOff x="881062" y="3641694"/>
                <a:chExt cx="2100263" cy="257206"/>
              </a:xfrm>
            </p:grpSpPr>
            <p:sp>
              <p:nvSpPr>
                <p:cNvPr id="701" name="Google Shape;701;p25"/>
                <p:cNvSpPr/>
                <p:nvPr/>
              </p:nvSpPr>
              <p:spPr>
                <a:xfrm>
                  <a:off x="881062" y="3641694"/>
                  <a:ext cx="2100263" cy="257206"/>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702" name="Google Shape;702;p25"/>
                <p:cNvSpPr/>
                <p:nvPr/>
              </p:nvSpPr>
              <p:spPr>
                <a:xfrm>
                  <a:off x="1054240" y="3662575"/>
                  <a:ext cx="192708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FFFFFF"/>
                      </a:solidFill>
                      <a:latin typeface="Arial"/>
                      <a:ea typeface="Arial"/>
                      <a:cs typeface="Arial"/>
                      <a:sym typeface="Arial"/>
                    </a:rPr>
                    <a:t>Thực hành</a:t>
                  </a:r>
                  <a:endParaRPr sz="1400">
                    <a:solidFill>
                      <a:srgbClr val="FFFFFF"/>
                    </a:solidFill>
                    <a:latin typeface="Arial"/>
                    <a:ea typeface="Arial"/>
                    <a:cs typeface="Arial"/>
                    <a:sym typeface="Arial"/>
                  </a:endParaRPr>
                </a:p>
              </p:txBody>
            </p:sp>
          </p:grpSp>
          <p:grpSp>
            <p:nvGrpSpPr>
              <p:cNvPr id="703" name="Google Shape;703;p25"/>
              <p:cNvGrpSpPr/>
              <p:nvPr/>
            </p:nvGrpSpPr>
            <p:grpSpPr>
              <a:xfrm>
                <a:off x="6906995" y="3285761"/>
                <a:ext cx="2259450" cy="257206"/>
                <a:chOff x="388502" y="3641694"/>
                <a:chExt cx="2259450" cy="257206"/>
              </a:xfrm>
            </p:grpSpPr>
            <p:sp>
              <p:nvSpPr>
                <p:cNvPr id="704" name="Google Shape;704;p25"/>
                <p:cNvSpPr/>
                <p:nvPr/>
              </p:nvSpPr>
              <p:spPr>
                <a:xfrm>
                  <a:off x="388502" y="3641694"/>
                  <a:ext cx="2259450" cy="257206"/>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799">
                    <a:solidFill>
                      <a:srgbClr val="FFFFFF"/>
                    </a:solidFill>
                    <a:latin typeface="Arial"/>
                    <a:ea typeface="Arial"/>
                    <a:cs typeface="Arial"/>
                    <a:sym typeface="Arial"/>
                  </a:endParaRPr>
                </a:p>
              </p:txBody>
            </p:sp>
            <p:sp>
              <p:nvSpPr>
                <p:cNvPr id="705" name="Google Shape;705;p25"/>
                <p:cNvSpPr/>
                <p:nvPr/>
              </p:nvSpPr>
              <p:spPr>
                <a:xfrm>
                  <a:off x="606565" y="3662575"/>
                  <a:ext cx="1927085" cy="215444"/>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400">
                      <a:solidFill>
                        <a:srgbClr val="FFFFFF"/>
                      </a:solidFill>
                      <a:latin typeface="Arial"/>
                      <a:ea typeface="Arial"/>
                      <a:cs typeface="Arial"/>
                      <a:sym typeface="Arial"/>
                    </a:rPr>
                    <a:t>Tính sáng tạo cao</a:t>
                  </a:r>
                  <a:endParaRPr sz="1400">
                    <a:solidFill>
                      <a:srgbClr val="FFFFFF"/>
                    </a:solidFill>
                    <a:latin typeface="Arial"/>
                    <a:ea typeface="Arial"/>
                    <a:cs typeface="Arial"/>
                    <a:sym typeface="Arial"/>
                  </a:endParaRPr>
                </a:p>
              </p:txBody>
            </p:sp>
          </p:grpSp>
          <p:grpSp>
            <p:nvGrpSpPr>
              <p:cNvPr id="706" name="Google Shape;706;p25"/>
              <p:cNvGrpSpPr/>
              <p:nvPr/>
            </p:nvGrpSpPr>
            <p:grpSpPr>
              <a:xfrm>
                <a:off x="7125058" y="5800361"/>
                <a:ext cx="2041385" cy="257206"/>
                <a:chOff x="606565" y="3641694"/>
                <a:chExt cx="2041385" cy="257206"/>
              </a:xfrm>
            </p:grpSpPr>
            <p:sp>
              <p:nvSpPr>
                <p:cNvPr id="707" name="Google Shape;707;p25"/>
                <p:cNvSpPr/>
                <p:nvPr/>
              </p:nvSpPr>
              <p:spPr>
                <a:xfrm>
                  <a:off x="881062" y="3641694"/>
                  <a:ext cx="1766888" cy="257206"/>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799">
                    <a:solidFill>
                      <a:srgbClr val="FFFFFF"/>
                    </a:solidFill>
                    <a:latin typeface="Arial"/>
                    <a:ea typeface="Arial"/>
                    <a:cs typeface="Arial"/>
                    <a:sym typeface="Arial"/>
                  </a:endParaRPr>
                </a:p>
              </p:txBody>
            </p:sp>
            <p:sp>
              <p:nvSpPr>
                <p:cNvPr id="708" name="Google Shape;708;p25"/>
                <p:cNvSpPr/>
                <p:nvPr/>
              </p:nvSpPr>
              <p:spPr>
                <a:xfrm>
                  <a:off x="606565" y="3662575"/>
                  <a:ext cx="1927085" cy="215444"/>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400">
                      <a:solidFill>
                        <a:srgbClr val="FFFFFF"/>
                      </a:solidFill>
                      <a:latin typeface="Arial"/>
                      <a:ea typeface="Arial"/>
                      <a:cs typeface="Arial"/>
                      <a:sym typeface="Arial"/>
                    </a:rPr>
                    <a:t>Iterative</a:t>
                  </a:r>
                  <a:endParaRPr/>
                </a:p>
              </p:txBody>
            </p:sp>
          </p:grpSp>
          <p:sp>
            <p:nvSpPr>
              <p:cNvPr id="709" name="Google Shape;709;p25"/>
              <p:cNvSpPr/>
              <p:nvPr/>
            </p:nvSpPr>
            <p:spPr>
              <a:xfrm>
                <a:off x="5130800" y="3567998"/>
                <a:ext cx="4273801" cy="992063"/>
              </a:xfrm>
              <a:prstGeom prst="rect">
                <a:avLst/>
              </a:prstGeom>
              <a:noFill/>
              <a:ln>
                <a:noFill/>
              </a:ln>
            </p:spPr>
            <p:txBody>
              <a:bodyPr anchorCtr="0" anchor="t" bIns="71975" lIns="0" spcFirstLastPara="1" rIns="143950" wrap="square" tIns="71975">
                <a:spAutoFit/>
              </a:bodyPr>
              <a:lstStyle/>
              <a:p>
                <a:pPr indent="-69850" lvl="0" marL="66655" marR="0" rtl="0" algn="just">
                  <a:spcBef>
                    <a:spcPts val="0"/>
                  </a:spcBef>
                  <a:spcAft>
                    <a:spcPts val="0"/>
                  </a:spcAft>
                  <a:buClr>
                    <a:srgbClr val="3F3F3F"/>
                  </a:buClr>
                  <a:buSzPts val="1100"/>
                  <a:buFont typeface="Arial"/>
                  <a:buChar char="•"/>
                </a:pPr>
                <a:r>
                  <a:rPr lang="en-US" sz="1100">
                    <a:solidFill>
                      <a:srgbClr val="262626"/>
                    </a:solidFill>
                    <a:latin typeface="Arial"/>
                    <a:ea typeface="Arial"/>
                    <a:cs typeface="Arial"/>
                    <a:sym typeface="Arial"/>
                  </a:rPr>
                  <a:t>Tư duy thiết kế kích thích bạn nhìn nhận các tình huống khác nhau và đưa ra các giải pháp mới, vượt xa hơn và cải thiện các lựa chọn thay thế hiện có</a:t>
                </a:r>
                <a:br>
                  <a:rPr lang="en-US" sz="1100">
                    <a:solidFill>
                      <a:srgbClr val="262626"/>
                    </a:solidFill>
                    <a:latin typeface="Arial"/>
                    <a:ea typeface="Arial"/>
                    <a:cs typeface="Arial"/>
                    <a:sym typeface="Arial"/>
                  </a:rPr>
                </a:br>
                <a:r>
                  <a:rPr b="1" lang="en-US" sz="1100">
                    <a:solidFill>
                      <a:srgbClr val="FF0000"/>
                    </a:solidFill>
                    <a:latin typeface="Arial"/>
                    <a:ea typeface="Arial"/>
                    <a:cs typeface="Arial"/>
                    <a:sym typeface="Arial"/>
                  </a:rPr>
                  <a:t>Tư duy tích hợp</a:t>
                </a:r>
                <a:r>
                  <a:rPr lang="en-US" sz="1100">
                    <a:solidFill>
                      <a:srgbClr val="262626"/>
                    </a:solidFill>
                    <a:latin typeface="Arial"/>
                    <a:ea typeface="Arial"/>
                    <a:cs typeface="Arial"/>
                    <a:sym typeface="Arial"/>
                  </a:rPr>
                  <a:t> là nhấn tố then chốt. Bạn cần có khả năng nhìn được tất cả các khía cạnh khác nhau của vấn đề.</a:t>
                </a:r>
                <a:endParaRPr sz="1100">
                  <a:solidFill>
                    <a:srgbClr val="262626"/>
                  </a:solidFill>
                  <a:latin typeface="Arial"/>
                  <a:ea typeface="Arial"/>
                  <a:cs typeface="Arial"/>
                  <a:sym typeface="Arial"/>
                </a:endParaRPr>
              </a:p>
            </p:txBody>
          </p:sp>
          <p:sp>
            <p:nvSpPr>
              <p:cNvPr id="710" name="Google Shape;710;p25"/>
              <p:cNvSpPr/>
              <p:nvPr/>
            </p:nvSpPr>
            <p:spPr>
              <a:xfrm>
                <a:off x="780923" y="3567998"/>
                <a:ext cx="4273801" cy="653400"/>
              </a:xfrm>
              <a:prstGeom prst="rect">
                <a:avLst/>
              </a:prstGeom>
              <a:noFill/>
              <a:ln>
                <a:noFill/>
              </a:ln>
            </p:spPr>
            <p:txBody>
              <a:bodyPr anchorCtr="0" anchor="t" bIns="71975" lIns="0" spcFirstLastPara="1" rIns="143950" wrap="square" tIns="71975">
                <a:spAutoFit/>
              </a:bodyPr>
              <a:lstStyle/>
              <a:p>
                <a:pPr indent="-69850" lvl="0" marL="66655" marR="0" rtl="0" algn="l">
                  <a:spcBef>
                    <a:spcPts val="0"/>
                  </a:spcBef>
                  <a:spcAft>
                    <a:spcPts val="0"/>
                  </a:spcAft>
                  <a:buClr>
                    <a:srgbClr val="3F3F3F"/>
                  </a:buClr>
                  <a:buSzPts val="1100"/>
                  <a:buFont typeface="Arial"/>
                  <a:buChar char="•"/>
                </a:pPr>
                <a:r>
                  <a:rPr lang="en-US" sz="1100">
                    <a:solidFill>
                      <a:srgbClr val="262626"/>
                    </a:solidFill>
                    <a:latin typeface="Arial"/>
                    <a:ea typeface="Arial"/>
                    <a:cs typeface="Arial"/>
                    <a:sym typeface="Arial"/>
                  </a:rPr>
                  <a:t>Bắt đầu từ những gì mọi người cần hoặc muốn làm</a:t>
                </a:r>
                <a:br>
                  <a:rPr lang="en-US" sz="1100">
                    <a:solidFill>
                      <a:srgbClr val="262626"/>
                    </a:solidFill>
                    <a:latin typeface="Arial"/>
                    <a:ea typeface="Arial"/>
                    <a:cs typeface="Arial"/>
                    <a:sym typeface="Arial"/>
                  </a:rPr>
                </a:br>
                <a:r>
                  <a:rPr b="1" lang="en-US" sz="1100">
                    <a:solidFill>
                      <a:srgbClr val="FF0000"/>
                    </a:solidFill>
                    <a:latin typeface="Arial"/>
                    <a:ea typeface="Arial"/>
                    <a:cs typeface="Arial"/>
                    <a:sym typeface="Arial"/>
                  </a:rPr>
                  <a:t>Đồng cảm</a:t>
                </a:r>
                <a:r>
                  <a:rPr b="1" lang="en-US" sz="1100">
                    <a:solidFill>
                      <a:srgbClr val="262626"/>
                    </a:solidFill>
                    <a:latin typeface="Arial"/>
                    <a:ea typeface="Arial"/>
                    <a:cs typeface="Arial"/>
                    <a:sym typeface="Arial"/>
                  </a:rPr>
                  <a:t> </a:t>
                </a:r>
                <a:r>
                  <a:rPr lang="en-US" sz="1100">
                    <a:solidFill>
                      <a:srgbClr val="262626"/>
                    </a:solidFill>
                    <a:latin typeface="Arial"/>
                    <a:ea typeface="Arial"/>
                    <a:cs typeface="Arial"/>
                    <a:sym typeface="Arial"/>
                  </a:rPr>
                  <a:t>là chìa khóa!</a:t>
                </a:r>
                <a:br>
                  <a:rPr lang="en-US" sz="1100">
                    <a:solidFill>
                      <a:srgbClr val="262626"/>
                    </a:solidFill>
                    <a:latin typeface="Arial"/>
                    <a:ea typeface="Arial"/>
                    <a:cs typeface="Arial"/>
                    <a:sym typeface="Arial"/>
                  </a:rPr>
                </a:br>
                <a:r>
                  <a:rPr lang="en-US" sz="1100">
                    <a:solidFill>
                      <a:srgbClr val="262626"/>
                    </a:solidFill>
                    <a:latin typeface="Arial"/>
                    <a:ea typeface="Arial"/>
                    <a:cs typeface="Arial"/>
                    <a:sym typeface="Arial"/>
                  </a:rPr>
                  <a:t>Bạn cần khả năng hiểu và chia sẻ cảm xúc của người khác</a:t>
                </a:r>
                <a:endParaRPr sz="1100">
                  <a:solidFill>
                    <a:srgbClr val="262626"/>
                  </a:solidFill>
                  <a:latin typeface="Arial"/>
                  <a:ea typeface="Arial"/>
                  <a:cs typeface="Arial"/>
                  <a:sym typeface="Arial"/>
                </a:endParaRPr>
              </a:p>
            </p:txBody>
          </p:sp>
          <p:sp>
            <p:nvSpPr>
              <p:cNvPr id="711" name="Google Shape;711;p25"/>
              <p:cNvSpPr/>
              <p:nvPr/>
            </p:nvSpPr>
            <p:spPr>
              <a:xfrm>
                <a:off x="780923" y="4834235"/>
                <a:ext cx="4273801" cy="992063"/>
              </a:xfrm>
              <a:prstGeom prst="rect">
                <a:avLst/>
              </a:prstGeom>
              <a:noFill/>
              <a:ln>
                <a:noFill/>
              </a:ln>
            </p:spPr>
            <p:txBody>
              <a:bodyPr anchorCtr="0" anchor="t" bIns="71975" lIns="0" spcFirstLastPara="1" rIns="143950" wrap="square" tIns="71975">
                <a:spAutoFit/>
              </a:bodyPr>
              <a:lstStyle/>
              <a:p>
                <a:pPr indent="-69850" lvl="0" marL="66655" marR="0" rtl="0" algn="l">
                  <a:spcBef>
                    <a:spcPts val="0"/>
                  </a:spcBef>
                  <a:spcAft>
                    <a:spcPts val="0"/>
                  </a:spcAft>
                  <a:buClr>
                    <a:srgbClr val="3F3F3F"/>
                  </a:buClr>
                  <a:buSzPts val="1100"/>
                  <a:buFont typeface="Arial"/>
                  <a:buChar char="•"/>
                </a:pPr>
                <a:r>
                  <a:rPr lang="en-US" sz="1100">
                    <a:solidFill>
                      <a:srgbClr val="262626"/>
                    </a:solidFill>
                    <a:latin typeface="Arial"/>
                    <a:ea typeface="Arial"/>
                    <a:cs typeface="Arial"/>
                    <a:sym typeface="Arial"/>
                  </a:rPr>
                  <a:t>Ngừng nói, bắt tay vào việc. Biến ý tưởng thành thực tế.</a:t>
                </a:r>
                <a:br>
                  <a:rPr lang="en-US" sz="1100">
                    <a:solidFill>
                      <a:srgbClr val="262626"/>
                    </a:solidFill>
                    <a:latin typeface="Arial"/>
                    <a:ea typeface="Arial"/>
                    <a:cs typeface="Arial"/>
                    <a:sym typeface="Arial"/>
                  </a:rPr>
                </a:br>
                <a:r>
                  <a:rPr lang="en-US" sz="1100">
                    <a:solidFill>
                      <a:srgbClr val="262626"/>
                    </a:solidFill>
                    <a:latin typeface="Arial"/>
                    <a:ea typeface="Arial"/>
                    <a:cs typeface="Arial"/>
                    <a:sym typeface="Arial"/>
                  </a:rPr>
                  <a:t>Tạo mẫu là tư duy thông qua thực hành và Đánh giá liên tục giả thuyết của bạn</a:t>
                </a:r>
                <a:br>
                  <a:rPr lang="en-US" sz="1100">
                    <a:solidFill>
                      <a:srgbClr val="262626"/>
                    </a:solidFill>
                    <a:latin typeface="Arial"/>
                    <a:ea typeface="Arial"/>
                    <a:cs typeface="Arial"/>
                    <a:sym typeface="Arial"/>
                  </a:rPr>
                </a:br>
                <a:r>
                  <a:rPr lang="en-US" sz="1100">
                    <a:solidFill>
                      <a:srgbClr val="262626"/>
                    </a:solidFill>
                    <a:latin typeface="Arial"/>
                    <a:ea typeface="Arial"/>
                    <a:cs typeface="Arial"/>
                    <a:sym typeface="Arial"/>
                  </a:rPr>
                  <a:t>Thất bại là một phần cần thiết của quá trình. </a:t>
                </a:r>
                <a:r>
                  <a:rPr b="1" lang="en-US" sz="1100">
                    <a:solidFill>
                      <a:srgbClr val="FF0000"/>
                    </a:solidFill>
                    <a:latin typeface="Arial"/>
                    <a:ea typeface="Arial"/>
                    <a:cs typeface="Arial"/>
                    <a:sym typeface="Arial"/>
                  </a:rPr>
                  <a:t>Thử nghiệm với thử và sai là chìa khóa cho thành công</a:t>
                </a:r>
                <a:r>
                  <a:rPr lang="en-US" sz="1100">
                    <a:solidFill>
                      <a:srgbClr val="262626"/>
                    </a:solidFill>
                    <a:latin typeface="Arial"/>
                    <a:ea typeface="Arial"/>
                    <a:cs typeface="Arial"/>
                    <a:sym typeface="Arial"/>
                  </a:rPr>
                  <a:t>.</a:t>
                </a:r>
                <a:endParaRPr/>
              </a:p>
            </p:txBody>
          </p:sp>
          <p:sp>
            <p:nvSpPr>
              <p:cNvPr id="712" name="Google Shape;712;p25"/>
              <p:cNvSpPr/>
              <p:nvPr/>
            </p:nvSpPr>
            <p:spPr>
              <a:xfrm>
                <a:off x="5130800" y="4834235"/>
                <a:ext cx="4273801" cy="653238"/>
              </a:xfrm>
              <a:prstGeom prst="rect">
                <a:avLst/>
              </a:prstGeom>
              <a:noFill/>
              <a:ln>
                <a:noFill/>
              </a:ln>
            </p:spPr>
            <p:txBody>
              <a:bodyPr anchorCtr="0" anchor="t" bIns="71975" lIns="0" spcFirstLastPara="1" rIns="143950" wrap="square" tIns="71975">
                <a:spAutoFit/>
              </a:bodyPr>
              <a:lstStyle/>
              <a:p>
                <a:pPr indent="-69850" lvl="0" marL="66655" marR="0" rtl="0" algn="l">
                  <a:spcBef>
                    <a:spcPts val="0"/>
                  </a:spcBef>
                  <a:spcAft>
                    <a:spcPts val="0"/>
                  </a:spcAft>
                  <a:buClr>
                    <a:srgbClr val="3F3F3F"/>
                  </a:buClr>
                  <a:buSzPts val="1100"/>
                  <a:buFont typeface="Arial"/>
                  <a:buChar char="•"/>
                </a:pPr>
                <a:r>
                  <a:rPr lang="en-US" sz="1100">
                    <a:solidFill>
                      <a:srgbClr val="262626"/>
                    </a:solidFill>
                    <a:latin typeface="Arial"/>
                    <a:ea typeface="Arial"/>
                    <a:cs typeface="Arial"/>
                    <a:sym typeface="Arial"/>
                  </a:rPr>
                  <a:t>Con đường dẫn đến thành công không đi theo một đường thẳng. Bạn càng lặp lại nhiều lần chu kỳ </a:t>
                </a:r>
                <a:r>
                  <a:rPr b="1" lang="en-US" sz="1100">
                    <a:solidFill>
                      <a:srgbClr val="FF0000"/>
                    </a:solidFill>
                    <a:latin typeface="Arial"/>
                    <a:ea typeface="Arial"/>
                    <a:cs typeface="Arial"/>
                    <a:sym typeface="Arial"/>
                  </a:rPr>
                  <a:t>"Hiểu &gt; Làm &gt; Học"</a:t>
                </a:r>
                <a:r>
                  <a:rPr lang="en-US" sz="1100">
                    <a:solidFill>
                      <a:srgbClr val="262626"/>
                    </a:solidFill>
                    <a:latin typeface="Arial"/>
                    <a:ea typeface="Arial"/>
                    <a:cs typeface="Arial"/>
                    <a:sym typeface="Arial"/>
                  </a:rPr>
                  <a:t>, bạn càng có cơ hội đạt được kết quả tốt cao hơn.</a:t>
                </a:r>
                <a:endParaRPr/>
              </a:p>
            </p:txBody>
          </p:sp>
        </p:grpSp>
        <p:grpSp>
          <p:nvGrpSpPr>
            <p:cNvPr id="713" name="Google Shape;713;p25"/>
            <p:cNvGrpSpPr/>
            <p:nvPr/>
          </p:nvGrpSpPr>
          <p:grpSpPr>
            <a:xfrm>
              <a:off x="3108915" y="2504717"/>
              <a:ext cx="3684995" cy="584013"/>
              <a:chOff x="806777" y="3032465"/>
              <a:chExt cx="8289270" cy="584200"/>
            </a:xfrm>
          </p:grpSpPr>
          <p:sp>
            <p:nvSpPr>
              <p:cNvPr id="714" name="Google Shape;714;p25"/>
              <p:cNvSpPr/>
              <p:nvPr/>
            </p:nvSpPr>
            <p:spPr>
              <a:xfrm>
                <a:off x="806777" y="3121822"/>
                <a:ext cx="8289270" cy="43089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2799">
                    <a:solidFill>
                      <a:srgbClr val="0C0C0C"/>
                    </a:solidFill>
                    <a:latin typeface="Arial"/>
                    <a:ea typeface="Arial"/>
                    <a:cs typeface="Arial"/>
                    <a:sym typeface="Arial"/>
                  </a:rPr>
                  <a:t>CÁC NHÂN TỐ CHÍNH</a:t>
                </a:r>
                <a:endParaRPr/>
              </a:p>
            </p:txBody>
          </p:sp>
          <p:grpSp>
            <p:nvGrpSpPr>
              <p:cNvPr id="715" name="Google Shape;715;p25"/>
              <p:cNvGrpSpPr/>
              <p:nvPr/>
            </p:nvGrpSpPr>
            <p:grpSpPr>
              <a:xfrm>
                <a:off x="1338262" y="3032465"/>
                <a:ext cx="7226300" cy="584200"/>
                <a:chOff x="1384300" y="3124200"/>
                <a:chExt cx="7226300" cy="584200"/>
              </a:xfrm>
            </p:grpSpPr>
            <p:cxnSp>
              <p:nvCxnSpPr>
                <p:cNvPr id="716" name="Google Shape;716;p25"/>
                <p:cNvCxnSpPr/>
                <p:nvPr/>
              </p:nvCxnSpPr>
              <p:spPr>
                <a:xfrm>
                  <a:off x="1384300" y="3124200"/>
                  <a:ext cx="7226300" cy="0"/>
                </a:xfrm>
                <a:prstGeom prst="straightConnector1">
                  <a:avLst/>
                </a:prstGeom>
                <a:noFill/>
                <a:ln cap="flat" cmpd="sng" w="9525">
                  <a:solidFill>
                    <a:srgbClr val="D8D8D8"/>
                  </a:solidFill>
                  <a:prstDash val="solid"/>
                  <a:miter lim="800000"/>
                  <a:headEnd len="sm" w="sm" type="none"/>
                  <a:tailEnd len="sm" w="sm" type="none"/>
                </a:ln>
              </p:spPr>
            </p:cxnSp>
            <p:cxnSp>
              <p:nvCxnSpPr>
                <p:cNvPr id="717" name="Google Shape;717;p25"/>
                <p:cNvCxnSpPr/>
                <p:nvPr/>
              </p:nvCxnSpPr>
              <p:spPr>
                <a:xfrm>
                  <a:off x="1384300" y="3708400"/>
                  <a:ext cx="7226300" cy="0"/>
                </a:xfrm>
                <a:prstGeom prst="straightConnector1">
                  <a:avLst/>
                </a:prstGeom>
                <a:noFill/>
                <a:ln cap="flat" cmpd="sng" w="9525">
                  <a:solidFill>
                    <a:srgbClr val="D8D8D8"/>
                  </a:solidFill>
                  <a:prstDash val="solid"/>
                  <a:miter lim="800000"/>
                  <a:headEnd len="sm" w="sm" type="none"/>
                  <a:tailEnd len="sm" w="sm" type="none"/>
                </a:ln>
              </p:spPr>
            </p:cxnSp>
          </p:grpSp>
        </p:grpSp>
      </p:grpSp>
      <p:grpSp>
        <p:nvGrpSpPr>
          <p:cNvPr id="718" name="Google Shape;718;p25"/>
          <p:cNvGrpSpPr/>
          <p:nvPr/>
        </p:nvGrpSpPr>
        <p:grpSpPr>
          <a:xfrm>
            <a:off x="450000" y="450000"/>
            <a:ext cx="9018000" cy="276999"/>
            <a:chOff x="450000" y="450000"/>
            <a:chExt cx="9018000" cy="276999"/>
          </a:xfrm>
        </p:grpSpPr>
        <p:sp>
          <p:nvSpPr>
            <p:cNvPr id="719" name="Google Shape;719;p2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2.1. Tư duy thiết kế là gì và tại sao cần tư duy thiết kế?</a:t>
              </a:r>
              <a:endParaRPr/>
            </a:p>
          </p:txBody>
        </p:sp>
        <p:sp>
          <p:nvSpPr>
            <p:cNvPr id="720" name="Google Shape;720;p2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26"/>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Tư duy thiết kế</a:t>
            </a:r>
            <a:endParaRPr sz="2400">
              <a:solidFill>
                <a:srgbClr val="0C0C0C"/>
              </a:solidFill>
              <a:latin typeface="Arial"/>
              <a:ea typeface="Arial"/>
              <a:cs typeface="Arial"/>
              <a:sym typeface="Arial"/>
            </a:endParaRPr>
          </a:p>
        </p:txBody>
      </p:sp>
      <p:grpSp>
        <p:nvGrpSpPr>
          <p:cNvPr id="727" name="Google Shape;727;p26"/>
          <p:cNvGrpSpPr/>
          <p:nvPr/>
        </p:nvGrpSpPr>
        <p:grpSpPr>
          <a:xfrm>
            <a:off x="560209" y="2040029"/>
            <a:ext cx="8782409" cy="215375"/>
            <a:chOff x="1027113" y="2045625"/>
            <a:chExt cx="8785225" cy="215444"/>
          </a:xfrm>
        </p:grpSpPr>
        <p:sp>
          <p:nvSpPr>
            <p:cNvPr id="728" name="Google Shape;728;p2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729" name="Google Shape;729;p26"/>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Tư duy thiết kế là gì?</a:t>
              </a:r>
              <a:endParaRPr/>
            </a:p>
          </p:txBody>
        </p:sp>
      </p:grpSp>
      <p:grpSp>
        <p:nvGrpSpPr>
          <p:cNvPr id="730" name="Google Shape;730;p26"/>
          <p:cNvGrpSpPr/>
          <p:nvPr/>
        </p:nvGrpSpPr>
        <p:grpSpPr>
          <a:xfrm>
            <a:off x="1088169" y="3273109"/>
            <a:ext cx="7892614" cy="2601448"/>
            <a:chOff x="1086931" y="3455618"/>
            <a:chExt cx="7895144" cy="2602282"/>
          </a:xfrm>
        </p:grpSpPr>
        <p:grpSp>
          <p:nvGrpSpPr>
            <p:cNvPr id="731" name="Google Shape;731;p26"/>
            <p:cNvGrpSpPr/>
            <p:nvPr/>
          </p:nvGrpSpPr>
          <p:grpSpPr>
            <a:xfrm>
              <a:off x="1086931" y="3672683"/>
              <a:ext cx="7592335" cy="2147545"/>
              <a:chOff x="1086931" y="3672684"/>
              <a:chExt cx="7592335" cy="1816100"/>
            </a:xfrm>
          </p:grpSpPr>
          <p:cxnSp>
            <p:nvCxnSpPr>
              <p:cNvPr id="732" name="Google Shape;732;p26"/>
              <p:cNvCxnSpPr/>
              <p:nvPr/>
            </p:nvCxnSpPr>
            <p:spPr>
              <a:xfrm>
                <a:off x="1086931" y="3672684"/>
                <a:ext cx="7592335" cy="0"/>
              </a:xfrm>
              <a:prstGeom prst="straightConnector1">
                <a:avLst/>
              </a:prstGeom>
              <a:noFill/>
              <a:ln cap="flat" cmpd="sng" w="9525">
                <a:solidFill>
                  <a:srgbClr val="193EB0"/>
                </a:solidFill>
                <a:prstDash val="solid"/>
                <a:miter lim="800000"/>
                <a:headEnd len="sm" w="sm" type="none"/>
                <a:tailEnd len="sm" w="sm" type="none"/>
              </a:ln>
            </p:spPr>
          </p:cxnSp>
          <p:cxnSp>
            <p:nvCxnSpPr>
              <p:cNvPr id="733" name="Google Shape;733;p26"/>
              <p:cNvCxnSpPr/>
              <p:nvPr/>
            </p:nvCxnSpPr>
            <p:spPr>
              <a:xfrm>
                <a:off x="1086931" y="5488784"/>
                <a:ext cx="7592335" cy="0"/>
              </a:xfrm>
              <a:prstGeom prst="straightConnector1">
                <a:avLst/>
              </a:prstGeom>
              <a:noFill/>
              <a:ln cap="flat" cmpd="sng" w="9525">
                <a:solidFill>
                  <a:srgbClr val="193EB0"/>
                </a:solidFill>
                <a:prstDash val="solid"/>
                <a:miter lim="800000"/>
                <a:headEnd len="sm" w="sm" type="none"/>
                <a:tailEnd len="sm" w="sm" type="none"/>
              </a:ln>
            </p:spPr>
          </p:cxnSp>
        </p:grpSp>
        <p:sp>
          <p:nvSpPr>
            <p:cNvPr id="734" name="Google Shape;734;p26"/>
            <p:cNvSpPr/>
            <p:nvPr/>
          </p:nvSpPr>
          <p:spPr>
            <a:xfrm>
              <a:off x="1094981" y="5904012"/>
              <a:ext cx="1054471" cy="15388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Nghiên cứu</a:t>
              </a:r>
              <a:endParaRPr sz="1000">
                <a:solidFill>
                  <a:srgbClr val="3F3F3F"/>
                </a:solidFill>
                <a:latin typeface="Arial"/>
                <a:ea typeface="Arial"/>
                <a:cs typeface="Arial"/>
                <a:sym typeface="Arial"/>
              </a:endParaRPr>
            </a:p>
          </p:txBody>
        </p:sp>
        <p:sp>
          <p:nvSpPr>
            <p:cNvPr id="735" name="Google Shape;735;p26"/>
            <p:cNvSpPr/>
            <p:nvPr/>
          </p:nvSpPr>
          <p:spPr>
            <a:xfrm>
              <a:off x="4133456" y="5904012"/>
              <a:ext cx="1610119" cy="15388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Tạo mẫu thử cho ý tưởng</a:t>
              </a:r>
              <a:endParaRPr/>
            </a:p>
          </p:txBody>
        </p:sp>
        <p:sp>
          <p:nvSpPr>
            <p:cNvPr id="736" name="Google Shape;736;p26"/>
            <p:cNvSpPr/>
            <p:nvPr/>
          </p:nvSpPr>
          <p:spPr>
            <a:xfrm>
              <a:off x="7371956" y="5904012"/>
              <a:ext cx="1610119" cy="15388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Tư duy thiết kế</a:t>
              </a:r>
              <a:endParaRPr sz="1000">
                <a:solidFill>
                  <a:srgbClr val="3F3F3F"/>
                </a:solidFill>
                <a:latin typeface="Arial"/>
                <a:ea typeface="Arial"/>
                <a:cs typeface="Arial"/>
                <a:sym typeface="Arial"/>
              </a:endParaRPr>
            </a:p>
          </p:txBody>
        </p:sp>
        <p:sp>
          <p:nvSpPr>
            <p:cNvPr id="737" name="Google Shape;737;p26"/>
            <p:cNvSpPr/>
            <p:nvPr/>
          </p:nvSpPr>
          <p:spPr>
            <a:xfrm>
              <a:off x="2145964" y="3455618"/>
              <a:ext cx="2187724" cy="15388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Bất định/Kiểu mẫu/Hiểu biết</a:t>
              </a:r>
              <a:endParaRPr sz="1000">
                <a:solidFill>
                  <a:srgbClr val="3F3F3F"/>
                </a:solidFill>
                <a:latin typeface="Arial"/>
                <a:ea typeface="Arial"/>
                <a:cs typeface="Arial"/>
                <a:sym typeface="Arial"/>
              </a:endParaRPr>
            </a:p>
          </p:txBody>
        </p:sp>
        <p:sp>
          <p:nvSpPr>
            <p:cNvPr id="738" name="Google Shape;738;p26"/>
            <p:cNvSpPr/>
            <p:nvPr/>
          </p:nvSpPr>
          <p:spPr>
            <a:xfrm>
              <a:off x="5743575" y="3455618"/>
              <a:ext cx="2187724" cy="15388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Rõ ràng/Tập trung</a:t>
              </a:r>
              <a:endParaRPr sz="1000">
                <a:solidFill>
                  <a:srgbClr val="3F3F3F"/>
                </a:solidFill>
                <a:latin typeface="Arial"/>
                <a:ea typeface="Arial"/>
                <a:cs typeface="Arial"/>
                <a:sym typeface="Arial"/>
              </a:endParaRPr>
            </a:p>
          </p:txBody>
        </p:sp>
        <p:sp>
          <p:nvSpPr>
            <p:cNvPr id="739" name="Google Shape;739;p26"/>
            <p:cNvSpPr/>
            <p:nvPr/>
          </p:nvSpPr>
          <p:spPr>
            <a:xfrm>
              <a:off x="1233714" y="3785329"/>
              <a:ext cx="7445552" cy="1933300"/>
            </a:xfrm>
            <a:custGeom>
              <a:rect b="b" l="l" r="r" t="t"/>
              <a:pathLst>
                <a:path extrusionOk="0" h="1795867" w="6385883">
                  <a:moveTo>
                    <a:pt x="323" y="640080"/>
                  </a:moveTo>
                  <a:cubicBezTo>
                    <a:pt x="80165" y="687985"/>
                    <a:pt x="3081" y="635218"/>
                    <a:pt x="61283" y="693420"/>
                  </a:cubicBezTo>
                  <a:cubicBezTo>
                    <a:pt x="72783" y="704920"/>
                    <a:pt x="86372" y="714142"/>
                    <a:pt x="99383" y="723900"/>
                  </a:cubicBezTo>
                  <a:cubicBezTo>
                    <a:pt x="146023" y="758880"/>
                    <a:pt x="159367" y="769202"/>
                    <a:pt x="213683" y="792480"/>
                  </a:cubicBezTo>
                  <a:cubicBezTo>
                    <a:pt x="228448" y="798808"/>
                    <a:pt x="244306" y="802230"/>
                    <a:pt x="259403" y="807720"/>
                  </a:cubicBezTo>
                  <a:cubicBezTo>
                    <a:pt x="272258" y="812394"/>
                    <a:pt x="284648" y="818286"/>
                    <a:pt x="297503" y="822960"/>
                  </a:cubicBezTo>
                  <a:cubicBezTo>
                    <a:pt x="312600" y="828450"/>
                    <a:pt x="327983" y="833120"/>
                    <a:pt x="343223" y="838200"/>
                  </a:cubicBezTo>
                  <a:lnTo>
                    <a:pt x="366083" y="845820"/>
                  </a:lnTo>
                  <a:cubicBezTo>
                    <a:pt x="381323" y="843280"/>
                    <a:pt x="398388" y="845865"/>
                    <a:pt x="411803" y="838200"/>
                  </a:cubicBezTo>
                  <a:cubicBezTo>
                    <a:pt x="418777" y="834215"/>
                    <a:pt x="420310" y="823323"/>
                    <a:pt x="419423" y="815340"/>
                  </a:cubicBezTo>
                  <a:cubicBezTo>
                    <a:pt x="417649" y="799374"/>
                    <a:pt x="409263" y="784860"/>
                    <a:pt x="404183" y="769620"/>
                  </a:cubicBezTo>
                  <a:cubicBezTo>
                    <a:pt x="397985" y="751027"/>
                    <a:pt x="396095" y="738672"/>
                    <a:pt x="381323" y="723900"/>
                  </a:cubicBezTo>
                  <a:cubicBezTo>
                    <a:pt x="374847" y="717424"/>
                    <a:pt x="366083" y="713740"/>
                    <a:pt x="358463" y="708660"/>
                  </a:cubicBezTo>
                  <a:cubicBezTo>
                    <a:pt x="337449" y="711287"/>
                    <a:pt x="298136" y="712154"/>
                    <a:pt x="274643" y="723900"/>
                  </a:cubicBezTo>
                  <a:cubicBezTo>
                    <a:pt x="266452" y="727996"/>
                    <a:pt x="259403" y="734060"/>
                    <a:pt x="251783" y="739140"/>
                  </a:cubicBezTo>
                  <a:cubicBezTo>
                    <a:pt x="249243" y="746760"/>
                    <a:pt x="247755" y="754816"/>
                    <a:pt x="244163" y="762000"/>
                  </a:cubicBezTo>
                  <a:cubicBezTo>
                    <a:pt x="214620" y="821086"/>
                    <a:pt x="240456" y="750261"/>
                    <a:pt x="221303" y="807720"/>
                  </a:cubicBezTo>
                  <a:cubicBezTo>
                    <a:pt x="223843" y="840740"/>
                    <a:pt x="220390" y="874781"/>
                    <a:pt x="228923" y="906780"/>
                  </a:cubicBezTo>
                  <a:cubicBezTo>
                    <a:pt x="231283" y="915629"/>
                    <a:pt x="243592" y="917924"/>
                    <a:pt x="251783" y="922020"/>
                  </a:cubicBezTo>
                  <a:cubicBezTo>
                    <a:pt x="262715" y="927486"/>
                    <a:pt x="295357" y="934819"/>
                    <a:pt x="305123" y="937260"/>
                  </a:cubicBezTo>
                  <a:cubicBezTo>
                    <a:pt x="340683" y="934720"/>
                    <a:pt x="376695" y="935836"/>
                    <a:pt x="411803" y="929640"/>
                  </a:cubicBezTo>
                  <a:cubicBezTo>
                    <a:pt x="420822" y="928048"/>
                    <a:pt x="426472" y="918496"/>
                    <a:pt x="434663" y="914400"/>
                  </a:cubicBezTo>
                  <a:cubicBezTo>
                    <a:pt x="441847" y="910808"/>
                    <a:pt x="449903" y="909320"/>
                    <a:pt x="457523" y="906780"/>
                  </a:cubicBezTo>
                  <a:cubicBezTo>
                    <a:pt x="467683" y="899160"/>
                    <a:pt x="477669" y="891302"/>
                    <a:pt x="488003" y="883920"/>
                  </a:cubicBezTo>
                  <a:cubicBezTo>
                    <a:pt x="495455" y="878597"/>
                    <a:pt x="504387" y="875156"/>
                    <a:pt x="510863" y="868680"/>
                  </a:cubicBezTo>
                  <a:cubicBezTo>
                    <a:pt x="517339" y="862204"/>
                    <a:pt x="520240" y="852855"/>
                    <a:pt x="526103" y="845820"/>
                  </a:cubicBezTo>
                  <a:cubicBezTo>
                    <a:pt x="533002" y="837541"/>
                    <a:pt x="541343" y="830580"/>
                    <a:pt x="548963" y="822960"/>
                  </a:cubicBezTo>
                  <a:lnTo>
                    <a:pt x="564203" y="777240"/>
                  </a:lnTo>
                  <a:lnTo>
                    <a:pt x="571823" y="754380"/>
                  </a:lnTo>
                  <a:cubicBezTo>
                    <a:pt x="566743" y="716280"/>
                    <a:pt x="562902" y="677994"/>
                    <a:pt x="556583" y="640080"/>
                  </a:cubicBezTo>
                  <a:cubicBezTo>
                    <a:pt x="555263" y="632157"/>
                    <a:pt x="553981" y="623492"/>
                    <a:pt x="548963" y="617220"/>
                  </a:cubicBezTo>
                  <a:cubicBezTo>
                    <a:pt x="543242" y="610069"/>
                    <a:pt x="534294" y="606076"/>
                    <a:pt x="526103" y="601980"/>
                  </a:cubicBezTo>
                  <a:cubicBezTo>
                    <a:pt x="513869" y="595863"/>
                    <a:pt x="500810" y="591543"/>
                    <a:pt x="488003" y="586740"/>
                  </a:cubicBezTo>
                  <a:cubicBezTo>
                    <a:pt x="480482" y="583920"/>
                    <a:pt x="472763" y="581660"/>
                    <a:pt x="465143" y="579120"/>
                  </a:cubicBezTo>
                  <a:cubicBezTo>
                    <a:pt x="416883" y="584200"/>
                    <a:pt x="367782" y="584052"/>
                    <a:pt x="320363" y="594360"/>
                  </a:cubicBezTo>
                  <a:cubicBezTo>
                    <a:pt x="307953" y="597058"/>
                    <a:pt x="299526" y="608955"/>
                    <a:pt x="289883" y="617220"/>
                  </a:cubicBezTo>
                  <a:cubicBezTo>
                    <a:pt x="202500" y="692120"/>
                    <a:pt x="322332" y="592391"/>
                    <a:pt x="251783" y="662940"/>
                  </a:cubicBezTo>
                  <a:cubicBezTo>
                    <a:pt x="245307" y="669416"/>
                    <a:pt x="236543" y="673100"/>
                    <a:pt x="228923" y="678180"/>
                  </a:cubicBezTo>
                  <a:cubicBezTo>
                    <a:pt x="213618" y="701138"/>
                    <a:pt x="210044" y="704450"/>
                    <a:pt x="198443" y="731520"/>
                  </a:cubicBezTo>
                  <a:cubicBezTo>
                    <a:pt x="195279" y="738903"/>
                    <a:pt x="195278" y="747697"/>
                    <a:pt x="190823" y="754380"/>
                  </a:cubicBezTo>
                  <a:cubicBezTo>
                    <a:pt x="184845" y="763346"/>
                    <a:pt x="175583" y="769620"/>
                    <a:pt x="167963" y="777240"/>
                  </a:cubicBezTo>
                  <a:cubicBezTo>
                    <a:pt x="152104" y="840675"/>
                    <a:pt x="171415" y="777957"/>
                    <a:pt x="145103" y="830580"/>
                  </a:cubicBezTo>
                  <a:cubicBezTo>
                    <a:pt x="138986" y="842814"/>
                    <a:pt x="135980" y="856446"/>
                    <a:pt x="129863" y="868680"/>
                  </a:cubicBezTo>
                  <a:cubicBezTo>
                    <a:pt x="125767" y="876871"/>
                    <a:pt x="118342" y="883171"/>
                    <a:pt x="114623" y="891540"/>
                  </a:cubicBezTo>
                  <a:cubicBezTo>
                    <a:pt x="108099" y="906220"/>
                    <a:pt x="106567" y="922892"/>
                    <a:pt x="99383" y="937260"/>
                  </a:cubicBezTo>
                  <a:lnTo>
                    <a:pt x="84143" y="967740"/>
                  </a:lnTo>
                  <a:cubicBezTo>
                    <a:pt x="79816" y="989373"/>
                    <a:pt x="68903" y="1040277"/>
                    <a:pt x="68903" y="1059180"/>
                  </a:cubicBezTo>
                  <a:cubicBezTo>
                    <a:pt x="68903" y="1084707"/>
                    <a:pt x="70783" y="1110507"/>
                    <a:pt x="76523" y="1135380"/>
                  </a:cubicBezTo>
                  <a:cubicBezTo>
                    <a:pt x="78582" y="1144304"/>
                    <a:pt x="85803" y="1151287"/>
                    <a:pt x="91763" y="1158240"/>
                  </a:cubicBezTo>
                  <a:cubicBezTo>
                    <a:pt x="129027" y="1201715"/>
                    <a:pt x="112690" y="1176551"/>
                    <a:pt x="152723" y="1211580"/>
                  </a:cubicBezTo>
                  <a:cubicBezTo>
                    <a:pt x="163536" y="1221042"/>
                    <a:pt x="171861" y="1233239"/>
                    <a:pt x="183203" y="1242060"/>
                  </a:cubicBezTo>
                  <a:cubicBezTo>
                    <a:pt x="207024" y="1260588"/>
                    <a:pt x="226478" y="1266102"/>
                    <a:pt x="251783" y="1280160"/>
                  </a:cubicBezTo>
                  <a:cubicBezTo>
                    <a:pt x="264730" y="1287353"/>
                    <a:pt x="276212" y="1297324"/>
                    <a:pt x="289883" y="1303020"/>
                  </a:cubicBezTo>
                  <a:cubicBezTo>
                    <a:pt x="306952" y="1310132"/>
                    <a:pt x="325383" y="1313395"/>
                    <a:pt x="343223" y="1318260"/>
                  </a:cubicBezTo>
                  <a:cubicBezTo>
                    <a:pt x="384107" y="1329410"/>
                    <a:pt x="366106" y="1323345"/>
                    <a:pt x="411803" y="1333500"/>
                  </a:cubicBezTo>
                  <a:cubicBezTo>
                    <a:pt x="422026" y="1335772"/>
                    <a:pt x="432123" y="1338580"/>
                    <a:pt x="442283" y="1341120"/>
                  </a:cubicBezTo>
                  <a:cubicBezTo>
                    <a:pt x="500703" y="1338580"/>
                    <a:pt x="559378" y="1339517"/>
                    <a:pt x="617543" y="1333500"/>
                  </a:cubicBezTo>
                  <a:cubicBezTo>
                    <a:pt x="633522" y="1331847"/>
                    <a:pt x="648677" y="1324992"/>
                    <a:pt x="663263" y="1318260"/>
                  </a:cubicBezTo>
                  <a:cubicBezTo>
                    <a:pt x="709484" y="1296927"/>
                    <a:pt x="722043" y="1286422"/>
                    <a:pt x="754703" y="1249680"/>
                  </a:cubicBezTo>
                  <a:cubicBezTo>
                    <a:pt x="763140" y="1240188"/>
                    <a:pt x="771395" y="1230302"/>
                    <a:pt x="777563" y="1219200"/>
                  </a:cubicBezTo>
                  <a:cubicBezTo>
                    <a:pt x="797866" y="1182654"/>
                    <a:pt x="789881" y="1181655"/>
                    <a:pt x="800423" y="1143000"/>
                  </a:cubicBezTo>
                  <a:cubicBezTo>
                    <a:pt x="804650" y="1127502"/>
                    <a:pt x="811767" y="1112865"/>
                    <a:pt x="815663" y="1097280"/>
                  </a:cubicBezTo>
                  <a:cubicBezTo>
                    <a:pt x="819410" y="1082291"/>
                    <a:pt x="819809" y="1066615"/>
                    <a:pt x="823283" y="1051560"/>
                  </a:cubicBezTo>
                  <a:cubicBezTo>
                    <a:pt x="827441" y="1033542"/>
                    <a:pt x="833443" y="1016000"/>
                    <a:pt x="838523" y="998220"/>
                  </a:cubicBezTo>
                  <a:cubicBezTo>
                    <a:pt x="843575" y="957807"/>
                    <a:pt x="847453" y="923881"/>
                    <a:pt x="853763" y="883920"/>
                  </a:cubicBezTo>
                  <a:cubicBezTo>
                    <a:pt x="858582" y="853398"/>
                    <a:pt x="862943" y="822780"/>
                    <a:pt x="869003" y="792480"/>
                  </a:cubicBezTo>
                  <a:lnTo>
                    <a:pt x="884243" y="716280"/>
                  </a:lnTo>
                  <a:cubicBezTo>
                    <a:pt x="881703" y="662940"/>
                    <a:pt x="882985" y="609280"/>
                    <a:pt x="876623" y="556260"/>
                  </a:cubicBezTo>
                  <a:cubicBezTo>
                    <a:pt x="875270" y="544982"/>
                    <a:pt x="865858" y="536221"/>
                    <a:pt x="861383" y="525780"/>
                  </a:cubicBezTo>
                  <a:cubicBezTo>
                    <a:pt x="841990" y="480529"/>
                    <a:pt x="870848" y="525700"/>
                    <a:pt x="830903" y="472440"/>
                  </a:cubicBezTo>
                  <a:cubicBezTo>
                    <a:pt x="828363" y="464820"/>
                    <a:pt x="827268" y="456554"/>
                    <a:pt x="823283" y="449580"/>
                  </a:cubicBezTo>
                  <a:cubicBezTo>
                    <a:pt x="816982" y="438553"/>
                    <a:pt x="809403" y="428080"/>
                    <a:pt x="800423" y="419100"/>
                  </a:cubicBezTo>
                  <a:cubicBezTo>
                    <a:pt x="776076" y="394753"/>
                    <a:pt x="764084" y="390967"/>
                    <a:pt x="739463" y="373380"/>
                  </a:cubicBezTo>
                  <a:cubicBezTo>
                    <a:pt x="729129" y="365998"/>
                    <a:pt x="720010" y="356821"/>
                    <a:pt x="708983" y="350520"/>
                  </a:cubicBezTo>
                  <a:cubicBezTo>
                    <a:pt x="693535" y="341692"/>
                    <a:pt x="651595" y="337145"/>
                    <a:pt x="640403" y="335280"/>
                  </a:cubicBezTo>
                  <a:cubicBezTo>
                    <a:pt x="579443" y="337820"/>
                    <a:pt x="518369" y="338393"/>
                    <a:pt x="457523" y="342900"/>
                  </a:cubicBezTo>
                  <a:cubicBezTo>
                    <a:pt x="449513" y="343493"/>
                    <a:pt x="441684" y="346619"/>
                    <a:pt x="434663" y="350520"/>
                  </a:cubicBezTo>
                  <a:cubicBezTo>
                    <a:pt x="410426" y="363985"/>
                    <a:pt x="355514" y="402138"/>
                    <a:pt x="343223" y="426720"/>
                  </a:cubicBezTo>
                  <a:cubicBezTo>
                    <a:pt x="338143" y="436880"/>
                    <a:pt x="334585" y="447957"/>
                    <a:pt x="327983" y="457200"/>
                  </a:cubicBezTo>
                  <a:cubicBezTo>
                    <a:pt x="321719" y="465969"/>
                    <a:pt x="312022" y="471781"/>
                    <a:pt x="305123" y="480060"/>
                  </a:cubicBezTo>
                  <a:cubicBezTo>
                    <a:pt x="299260" y="487095"/>
                    <a:pt x="295843" y="495967"/>
                    <a:pt x="289883" y="502920"/>
                  </a:cubicBezTo>
                  <a:cubicBezTo>
                    <a:pt x="280532" y="513829"/>
                    <a:pt x="268754" y="522491"/>
                    <a:pt x="259403" y="533400"/>
                  </a:cubicBezTo>
                  <a:cubicBezTo>
                    <a:pt x="253443" y="540353"/>
                    <a:pt x="250026" y="549225"/>
                    <a:pt x="244163" y="556260"/>
                  </a:cubicBezTo>
                  <a:cubicBezTo>
                    <a:pt x="225828" y="578262"/>
                    <a:pt x="220920" y="579375"/>
                    <a:pt x="198443" y="594360"/>
                  </a:cubicBezTo>
                  <a:cubicBezTo>
                    <a:pt x="167039" y="641465"/>
                    <a:pt x="201907" y="595515"/>
                    <a:pt x="160343" y="632460"/>
                  </a:cubicBezTo>
                  <a:cubicBezTo>
                    <a:pt x="144234" y="646779"/>
                    <a:pt x="129863" y="662940"/>
                    <a:pt x="114623" y="678180"/>
                  </a:cubicBezTo>
                  <a:cubicBezTo>
                    <a:pt x="107003" y="685800"/>
                    <a:pt x="97741" y="692074"/>
                    <a:pt x="91763" y="701040"/>
                  </a:cubicBezTo>
                  <a:lnTo>
                    <a:pt x="61283" y="746760"/>
                  </a:lnTo>
                  <a:cubicBezTo>
                    <a:pt x="56203" y="754380"/>
                    <a:pt x="48939" y="760932"/>
                    <a:pt x="46043" y="769620"/>
                  </a:cubicBezTo>
                  <a:lnTo>
                    <a:pt x="23183" y="838200"/>
                  </a:lnTo>
                  <a:lnTo>
                    <a:pt x="15563" y="861060"/>
                  </a:lnTo>
                  <a:lnTo>
                    <a:pt x="7943" y="883920"/>
                  </a:lnTo>
                  <a:cubicBezTo>
                    <a:pt x="1341" y="989544"/>
                    <a:pt x="-6016" y="1028360"/>
                    <a:pt x="7943" y="1135380"/>
                  </a:cubicBezTo>
                  <a:cubicBezTo>
                    <a:pt x="10021" y="1151309"/>
                    <a:pt x="18103" y="1165860"/>
                    <a:pt x="23183" y="1181100"/>
                  </a:cubicBezTo>
                  <a:cubicBezTo>
                    <a:pt x="36595" y="1221336"/>
                    <a:pt x="26348" y="1197277"/>
                    <a:pt x="61283" y="1249680"/>
                  </a:cubicBezTo>
                  <a:cubicBezTo>
                    <a:pt x="66363" y="1257300"/>
                    <a:pt x="68903" y="1267460"/>
                    <a:pt x="76523" y="1272540"/>
                  </a:cubicBezTo>
                  <a:cubicBezTo>
                    <a:pt x="84143" y="1277620"/>
                    <a:pt x="92348" y="1281917"/>
                    <a:pt x="99383" y="1287780"/>
                  </a:cubicBezTo>
                  <a:cubicBezTo>
                    <a:pt x="125682" y="1309696"/>
                    <a:pt x="129445" y="1328281"/>
                    <a:pt x="167963" y="1341120"/>
                  </a:cubicBezTo>
                  <a:cubicBezTo>
                    <a:pt x="183203" y="1346200"/>
                    <a:pt x="199315" y="1349176"/>
                    <a:pt x="213683" y="1356360"/>
                  </a:cubicBezTo>
                  <a:cubicBezTo>
                    <a:pt x="223843" y="1361440"/>
                    <a:pt x="233616" y="1367381"/>
                    <a:pt x="244163" y="1371600"/>
                  </a:cubicBezTo>
                  <a:cubicBezTo>
                    <a:pt x="275083" y="1383968"/>
                    <a:pt x="290424" y="1386975"/>
                    <a:pt x="320363" y="1394460"/>
                  </a:cubicBezTo>
                  <a:cubicBezTo>
                    <a:pt x="371163" y="1391920"/>
                    <a:pt x="422062" y="1390896"/>
                    <a:pt x="472763" y="1386840"/>
                  </a:cubicBezTo>
                  <a:cubicBezTo>
                    <a:pt x="485673" y="1385807"/>
                    <a:pt x="498220" y="1382030"/>
                    <a:pt x="510863" y="1379220"/>
                  </a:cubicBezTo>
                  <a:cubicBezTo>
                    <a:pt x="545412" y="1371543"/>
                    <a:pt x="549073" y="1369023"/>
                    <a:pt x="587063" y="1356360"/>
                  </a:cubicBezTo>
                  <a:cubicBezTo>
                    <a:pt x="644522" y="1337207"/>
                    <a:pt x="573697" y="1363043"/>
                    <a:pt x="632783" y="1333500"/>
                  </a:cubicBezTo>
                  <a:cubicBezTo>
                    <a:pt x="645017" y="1327383"/>
                    <a:pt x="658875" y="1324810"/>
                    <a:pt x="670883" y="1318260"/>
                  </a:cubicBezTo>
                  <a:cubicBezTo>
                    <a:pt x="686963" y="1309489"/>
                    <a:pt x="716603" y="1287780"/>
                    <a:pt x="716603" y="1287780"/>
                  </a:cubicBezTo>
                  <a:cubicBezTo>
                    <a:pt x="742003" y="1249680"/>
                    <a:pt x="724223" y="1270000"/>
                    <a:pt x="777563" y="1234440"/>
                  </a:cubicBezTo>
                  <a:lnTo>
                    <a:pt x="800423" y="1219200"/>
                  </a:lnTo>
                  <a:cubicBezTo>
                    <a:pt x="808043" y="1214120"/>
                    <a:pt x="814595" y="1206856"/>
                    <a:pt x="823283" y="1203960"/>
                  </a:cubicBezTo>
                  <a:cubicBezTo>
                    <a:pt x="838523" y="1198880"/>
                    <a:pt x="855637" y="1197631"/>
                    <a:pt x="869003" y="1188720"/>
                  </a:cubicBezTo>
                  <a:cubicBezTo>
                    <a:pt x="876623" y="1183640"/>
                    <a:pt x="883494" y="1177199"/>
                    <a:pt x="891863" y="1173480"/>
                  </a:cubicBezTo>
                  <a:cubicBezTo>
                    <a:pt x="906543" y="1166956"/>
                    <a:pt x="924217" y="1167151"/>
                    <a:pt x="937583" y="1158240"/>
                  </a:cubicBezTo>
                  <a:cubicBezTo>
                    <a:pt x="973809" y="1134089"/>
                    <a:pt x="951755" y="1145896"/>
                    <a:pt x="1006163" y="1127760"/>
                  </a:cubicBezTo>
                  <a:lnTo>
                    <a:pt x="1051883" y="1112520"/>
                  </a:lnTo>
                  <a:cubicBezTo>
                    <a:pt x="1059503" y="1109980"/>
                    <a:pt x="1067559" y="1108492"/>
                    <a:pt x="1074743" y="1104900"/>
                  </a:cubicBezTo>
                  <a:cubicBezTo>
                    <a:pt x="1175832" y="1054355"/>
                    <a:pt x="1049598" y="1115676"/>
                    <a:pt x="1128083" y="1082040"/>
                  </a:cubicBezTo>
                  <a:cubicBezTo>
                    <a:pt x="1183869" y="1058132"/>
                    <a:pt x="1132848" y="1073229"/>
                    <a:pt x="1189043" y="1059180"/>
                  </a:cubicBezTo>
                  <a:cubicBezTo>
                    <a:pt x="1240568" y="1024830"/>
                    <a:pt x="1176756" y="1066006"/>
                    <a:pt x="1257623" y="1021080"/>
                  </a:cubicBezTo>
                  <a:cubicBezTo>
                    <a:pt x="1265629" y="1016632"/>
                    <a:pt x="1273031" y="1011163"/>
                    <a:pt x="1280483" y="1005840"/>
                  </a:cubicBezTo>
                  <a:cubicBezTo>
                    <a:pt x="1306052" y="987576"/>
                    <a:pt x="1333668" y="965338"/>
                    <a:pt x="1356683" y="944880"/>
                  </a:cubicBezTo>
                  <a:cubicBezTo>
                    <a:pt x="1364737" y="937721"/>
                    <a:pt x="1373279" y="930789"/>
                    <a:pt x="1379543" y="922020"/>
                  </a:cubicBezTo>
                  <a:cubicBezTo>
                    <a:pt x="1386145" y="912777"/>
                    <a:pt x="1388939" y="901280"/>
                    <a:pt x="1394783" y="891540"/>
                  </a:cubicBezTo>
                  <a:cubicBezTo>
                    <a:pt x="1404207" y="875834"/>
                    <a:pt x="1419471" y="863196"/>
                    <a:pt x="1425263" y="845820"/>
                  </a:cubicBezTo>
                  <a:cubicBezTo>
                    <a:pt x="1427803" y="838200"/>
                    <a:pt x="1429559" y="830272"/>
                    <a:pt x="1432883" y="822960"/>
                  </a:cubicBezTo>
                  <a:cubicBezTo>
                    <a:pt x="1442284" y="802278"/>
                    <a:pt x="1453203" y="782320"/>
                    <a:pt x="1463363" y="762000"/>
                  </a:cubicBezTo>
                  <a:cubicBezTo>
                    <a:pt x="1468443" y="751840"/>
                    <a:pt x="1475848" y="742540"/>
                    <a:pt x="1478603" y="731520"/>
                  </a:cubicBezTo>
                  <a:cubicBezTo>
                    <a:pt x="1496984" y="657995"/>
                    <a:pt x="1489735" y="691099"/>
                    <a:pt x="1501463" y="632460"/>
                  </a:cubicBezTo>
                  <a:cubicBezTo>
                    <a:pt x="1498923" y="571500"/>
                    <a:pt x="1500121" y="510269"/>
                    <a:pt x="1493843" y="449580"/>
                  </a:cubicBezTo>
                  <a:cubicBezTo>
                    <a:pt x="1491341" y="425390"/>
                    <a:pt x="1475385" y="407855"/>
                    <a:pt x="1463363" y="388620"/>
                  </a:cubicBezTo>
                  <a:cubicBezTo>
                    <a:pt x="1455513" y="376061"/>
                    <a:pt x="1450142" y="361765"/>
                    <a:pt x="1440503" y="350520"/>
                  </a:cubicBezTo>
                  <a:cubicBezTo>
                    <a:pt x="1434543" y="343567"/>
                    <a:pt x="1424119" y="341756"/>
                    <a:pt x="1417643" y="335280"/>
                  </a:cubicBezTo>
                  <a:cubicBezTo>
                    <a:pt x="1406143" y="323780"/>
                    <a:pt x="1398195" y="309131"/>
                    <a:pt x="1387163" y="297180"/>
                  </a:cubicBezTo>
                  <a:cubicBezTo>
                    <a:pt x="1367671" y="276064"/>
                    <a:pt x="1346523" y="256540"/>
                    <a:pt x="1326203" y="236220"/>
                  </a:cubicBezTo>
                  <a:cubicBezTo>
                    <a:pt x="1316043" y="226060"/>
                    <a:pt x="1308044" y="213132"/>
                    <a:pt x="1295723" y="205740"/>
                  </a:cubicBezTo>
                  <a:cubicBezTo>
                    <a:pt x="1256968" y="182487"/>
                    <a:pt x="1257442" y="179025"/>
                    <a:pt x="1211903" y="167640"/>
                  </a:cubicBezTo>
                  <a:cubicBezTo>
                    <a:pt x="1196914" y="163893"/>
                    <a:pt x="1181172" y="163767"/>
                    <a:pt x="1166183" y="160020"/>
                  </a:cubicBezTo>
                  <a:cubicBezTo>
                    <a:pt x="1150598" y="156124"/>
                    <a:pt x="1136048" y="148676"/>
                    <a:pt x="1120463" y="144780"/>
                  </a:cubicBezTo>
                  <a:cubicBezTo>
                    <a:pt x="1105474" y="141033"/>
                    <a:pt x="1089825" y="140512"/>
                    <a:pt x="1074743" y="137160"/>
                  </a:cubicBezTo>
                  <a:cubicBezTo>
                    <a:pt x="1066902" y="135418"/>
                    <a:pt x="1059806" y="130860"/>
                    <a:pt x="1051883" y="129540"/>
                  </a:cubicBezTo>
                  <a:cubicBezTo>
                    <a:pt x="1029195" y="125759"/>
                    <a:pt x="1006163" y="124460"/>
                    <a:pt x="983303" y="121920"/>
                  </a:cubicBezTo>
                  <a:cubicBezTo>
                    <a:pt x="876623" y="124460"/>
                    <a:pt x="769774" y="123019"/>
                    <a:pt x="663263" y="129540"/>
                  </a:cubicBezTo>
                  <a:cubicBezTo>
                    <a:pt x="644806" y="130670"/>
                    <a:pt x="627763" y="139915"/>
                    <a:pt x="609923" y="144780"/>
                  </a:cubicBezTo>
                  <a:cubicBezTo>
                    <a:pt x="599819" y="147536"/>
                    <a:pt x="589603" y="149860"/>
                    <a:pt x="579443" y="152400"/>
                  </a:cubicBezTo>
                  <a:cubicBezTo>
                    <a:pt x="566743" y="160020"/>
                    <a:pt x="555094" y="169759"/>
                    <a:pt x="541343" y="175260"/>
                  </a:cubicBezTo>
                  <a:cubicBezTo>
                    <a:pt x="529318" y="180070"/>
                    <a:pt x="514827" y="177088"/>
                    <a:pt x="503243" y="182880"/>
                  </a:cubicBezTo>
                  <a:cubicBezTo>
                    <a:pt x="493604" y="187699"/>
                    <a:pt x="489349" y="199762"/>
                    <a:pt x="480383" y="205740"/>
                  </a:cubicBezTo>
                  <a:cubicBezTo>
                    <a:pt x="466206" y="215191"/>
                    <a:pt x="449274" y="219834"/>
                    <a:pt x="434663" y="228600"/>
                  </a:cubicBezTo>
                  <a:cubicBezTo>
                    <a:pt x="423773" y="235134"/>
                    <a:pt x="414587" y="244177"/>
                    <a:pt x="404183" y="251460"/>
                  </a:cubicBezTo>
                  <a:cubicBezTo>
                    <a:pt x="389178" y="261964"/>
                    <a:pt x="373116" y="270950"/>
                    <a:pt x="358463" y="281940"/>
                  </a:cubicBezTo>
                  <a:cubicBezTo>
                    <a:pt x="328357" y="304520"/>
                    <a:pt x="291819" y="337864"/>
                    <a:pt x="267023" y="365760"/>
                  </a:cubicBezTo>
                  <a:cubicBezTo>
                    <a:pt x="260939" y="372605"/>
                    <a:pt x="257406" y="381391"/>
                    <a:pt x="251783" y="388620"/>
                  </a:cubicBezTo>
                  <a:cubicBezTo>
                    <a:pt x="239604" y="404279"/>
                    <a:pt x="225778" y="418616"/>
                    <a:pt x="213683" y="434340"/>
                  </a:cubicBezTo>
                  <a:cubicBezTo>
                    <a:pt x="200361" y="451659"/>
                    <a:pt x="189233" y="470618"/>
                    <a:pt x="175583" y="487680"/>
                  </a:cubicBezTo>
                  <a:cubicBezTo>
                    <a:pt x="168851" y="496095"/>
                    <a:pt x="158987" y="501771"/>
                    <a:pt x="152723" y="510540"/>
                  </a:cubicBezTo>
                  <a:cubicBezTo>
                    <a:pt x="146121" y="519783"/>
                    <a:pt x="143052" y="531120"/>
                    <a:pt x="137483" y="541020"/>
                  </a:cubicBezTo>
                  <a:cubicBezTo>
                    <a:pt x="120183" y="571775"/>
                    <a:pt x="84143" y="632460"/>
                    <a:pt x="84143" y="632460"/>
                  </a:cubicBezTo>
                  <a:cubicBezTo>
                    <a:pt x="81603" y="645160"/>
                    <a:pt x="80619" y="658273"/>
                    <a:pt x="76523" y="670560"/>
                  </a:cubicBezTo>
                  <a:cubicBezTo>
                    <a:pt x="72931" y="681336"/>
                    <a:pt x="63837" y="689972"/>
                    <a:pt x="61283" y="701040"/>
                  </a:cubicBezTo>
                  <a:cubicBezTo>
                    <a:pt x="56111" y="723452"/>
                    <a:pt x="56203" y="746760"/>
                    <a:pt x="53663" y="769620"/>
                  </a:cubicBezTo>
                  <a:cubicBezTo>
                    <a:pt x="54176" y="778854"/>
                    <a:pt x="54516" y="901719"/>
                    <a:pt x="68903" y="944880"/>
                  </a:cubicBezTo>
                  <a:cubicBezTo>
                    <a:pt x="77554" y="970833"/>
                    <a:pt x="87149" y="996611"/>
                    <a:pt x="99383" y="1021080"/>
                  </a:cubicBezTo>
                  <a:cubicBezTo>
                    <a:pt x="109543" y="1041400"/>
                    <a:pt x="122679" y="1060487"/>
                    <a:pt x="129863" y="1082040"/>
                  </a:cubicBezTo>
                  <a:cubicBezTo>
                    <a:pt x="149119" y="1139808"/>
                    <a:pt x="135464" y="1114909"/>
                    <a:pt x="167963" y="1158240"/>
                  </a:cubicBezTo>
                  <a:cubicBezTo>
                    <a:pt x="170503" y="1165860"/>
                    <a:pt x="171128" y="1174417"/>
                    <a:pt x="175583" y="1181100"/>
                  </a:cubicBezTo>
                  <a:cubicBezTo>
                    <a:pt x="181561" y="1190066"/>
                    <a:pt x="191347" y="1195850"/>
                    <a:pt x="198443" y="1203960"/>
                  </a:cubicBezTo>
                  <a:cubicBezTo>
                    <a:pt x="209153" y="1216200"/>
                    <a:pt x="219165" y="1229049"/>
                    <a:pt x="228923" y="1242060"/>
                  </a:cubicBezTo>
                  <a:cubicBezTo>
                    <a:pt x="262507" y="1286839"/>
                    <a:pt x="225036" y="1257249"/>
                    <a:pt x="305123" y="1310640"/>
                  </a:cubicBezTo>
                  <a:cubicBezTo>
                    <a:pt x="335603" y="1330960"/>
                    <a:pt x="361810" y="1360016"/>
                    <a:pt x="396563" y="1371600"/>
                  </a:cubicBezTo>
                  <a:cubicBezTo>
                    <a:pt x="423541" y="1380593"/>
                    <a:pt x="421655" y="1378767"/>
                    <a:pt x="449903" y="1394460"/>
                  </a:cubicBezTo>
                  <a:cubicBezTo>
                    <a:pt x="462850" y="1401653"/>
                    <a:pt x="474756" y="1410696"/>
                    <a:pt x="488003" y="1417320"/>
                  </a:cubicBezTo>
                  <a:cubicBezTo>
                    <a:pt x="499684" y="1423160"/>
                    <a:pt x="530601" y="1429630"/>
                    <a:pt x="541343" y="1432560"/>
                  </a:cubicBezTo>
                  <a:cubicBezTo>
                    <a:pt x="559183" y="1437425"/>
                    <a:pt x="576971" y="1442487"/>
                    <a:pt x="594683" y="1447800"/>
                  </a:cubicBezTo>
                  <a:cubicBezTo>
                    <a:pt x="632707" y="1459207"/>
                    <a:pt x="608646" y="1456213"/>
                    <a:pt x="663263" y="1463040"/>
                  </a:cubicBezTo>
                  <a:cubicBezTo>
                    <a:pt x="708909" y="1468746"/>
                    <a:pt x="800423" y="1478280"/>
                    <a:pt x="800423" y="1478280"/>
                  </a:cubicBezTo>
                  <a:lnTo>
                    <a:pt x="1257623" y="1470660"/>
                  </a:lnTo>
                  <a:cubicBezTo>
                    <a:pt x="1274137" y="1470152"/>
                    <a:pt x="1301708" y="1461748"/>
                    <a:pt x="1318583" y="1455420"/>
                  </a:cubicBezTo>
                  <a:cubicBezTo>
                    <a:pt x="1331390" y="1450617"/>
                    <a:pt x="1344640" y="1446665"/>
                    <a:pt x="1356683" y="1440180"/>
                  </a:cubicBezTo>
                  <a:cubicBezTo>
                    <a:pt x="1424321" y="1403760"/>
                    <a:pt x="1407633" y="1407325"/>
                    <a:pt x="1463363" y="1363980"/>
                  </a:cubicBezTo>
                  <a:cubicBezTo>
                    <a:pt x="1470592" y="1358357"/>
                    <a:pt x="1479747" y="1355216"/>
                    <a:pt x="1486223" y="1348740"/>
                  </a:cubicBezTo>
                  <a:cubicBezTo>
                    <a:pt x="1498675" y="1336288"/>
                    <a:pt x="1513506" y="1310543"/>
                    <a:pt x="1524323" y="1295400"/>
                  </a:cubicBezTo>
                  <a:cubicBezTo>
                    <a:pt x="1531705" y="1285066"/>
                    <a:pt x="1539563" y="1275080"/>
                    <a:pt x="1547183" y="1264920"/>
                  </a:cubicBezTo>
                  <a:cubicBezTo>
                    <a:pt x="1560266" y="1225670"/>
                    <a:pt x="1556078" y="1234642"/>
                    <a:pt x="1585283" y="1181100"/>
                  </a:cubicBezTo>
                  <a:cubicBezTo>
                    <a:pt x="1589668" y="1173060"/>
                    <a:pt x="1597001" y="1166694"/>
                    <a:pt x="1600523" y="1158240"/>
                  </a:cubicBezTo>
                  <a:cubicBezTo>
                    <a:pt x="1609791" y="1135997"/>
                    <a:pt x="1614434" y="1112033"/>
                    <a:pt x="1623383" y="1089660"/>
                  </a:cubicBezTo>
                  <a:cubicBezTo>
                    <a:pt x="1628463" y="1076960"/>
                    <a:pt x="1634763" y="1064683"/>
                    <a:pt x="1638623" y="1051560"/>
                  </a:cubicBezTo>
                  <a:cubicBezTo>
                    <a:pt x="1647488" y="1021419"/>
                    <a:pt x="1651548" y="989926"/>
                    <a:pt x="1661483" y="960120"/>
                  </a:cubicBezTo>
                  <a:lnTo>
                    <a:pt x="1669103" y="937260"/>
                  </a:lnTo>
                  <a:cubicBezTo>
                    <a:pt x="1671643" y="916940"/>
                    <a:pt x="1673356" y="896500"/>
                    <a:pt x="1676723" y="876300"/>
                  </a:cubicBezTo>
                  <a:cubicBezTo>
                    <a:pt x="1678445" y="865970"/>
                    <a:pt x="1684598" y="856290"/>
                    <a:pt x="1684343" y="845820"/>
                  </a:cubicBezTo>
                  <a:cubicBezTo>
                    <a:pt x="1682048" y="751731"/>
                    <a:pt x="1675228" y="657798"/>
                    <a:pt x="1669103" y="563880"/>
                  </a:cubicBezTo>
                  <a:cubicBezTo>
                    <a:pt x="1667606" y="540928"/>
                    <a:pt x="1665722" y="517907"/>
                    <a:pt x="1661483" y="495300"/>
                  </a:cubicBezTo>
                  <a:cubicBezTo>
                    <a:pt x="1659907" y="486892"/>
                    <a:pt x="1645197" y="436631"/>
                    <a:pt x="1638623" y="419100"/>
                  </a:cubicBezTo>
                  <a:cubicBezTo>
                    <a:pt x="1633820" y="406293"/>
                    <a:pt x="1627708" y="393976"/>
                    <a:pt x="1623383" y="381000"/>
                  </a:cubicBezTo>
                  <a:cubicBezTo>
                    <a:pt x="1612623" y="348720"/>
                    <a:pt x="1599526" y="287566"/>
                    <a:pt x="1585283" y="259080"/>
                  </a:cubicBezTo>
                  <a:cubicBezTo>
                    <a:pt x="1580203" y="248920"/>
                    <a:pt x="1576557" y="237906"/>
                    <a:pt x="1570043" y="228600"/>
                  </a:cubicBezTo>
                  <a:cubicBezTo>
                    <a:pt x="1558667" y="212348"/>
                    <a:pt x="1544122" y="198539"/>
                    <a:pt x="1531943" y="182880"/>
                  </a:cubicBezTo>
                  <a:cubicBezTo>
                    <a:pt x="1526320" y="175651"/>
                    <a:pt x="1522663" y="166973"/>
                    <a:pt x="1516703" y="160020"/>
                  </a:cubicBezTo>
                  <a:cubicBezTo>
                    <a:pt x="1507352" y="149111"/>
                    <a:pt x="1495574" y="140449"/>
                    <a:pt x="1486223" y="129540"/>
                  </a:cubicBezTo>
                  <a:cubicBezTo>
                    <a:pt x="1480263" y="122587"/>
                    <a:pt x="1477459" y="113156"/>
                    <a:pt x="1470983" y="106680"/>
                  </a:cubicBezTo>
                  <a:cubicBezTo>
                    <a:pt x="1443531" y="79228"/>
                    <a:pt x="1443603" y="90213"/>
                    <a:pt x="1417643" y="68580"/>
                  </a:cubicBezTo>
                  <a:cubicBezTo>
                    <a:pt x="1409364" y="61681"/>
                    <a:pt x="1404203" y="50953"/>
                    <a:pt x="1394783" y="45720"/>
                  </a:cubicBezTo>
                  <a:cubicBezTo>
                    <a:pt x="1380740" y="37918"/>
                    <a:pt x="1364057" y="36247"/>
                    <a:pt x="1349063" y="30480"/>
                  </a:cubicBezTo>
                  <a:cubicBezTo>
                    <a:pt x="1264683" y="-1974"/>
                    <a:pt x="1327852" y="11636"/>
                    <a:pt x="1234763" y="0"/>
                  </a:cubicBezTo>
                  <a:cubicBezTo>
                    <a:pt x="1125543" y="2540"/>
                    <a:pt x="1016018" y="-922"/>
                    <a:pt x="907103" y="7620"/>
                  </a:cubicBezTo>
                  <a:cubicBezTo>
                    <a:pt x="885468" y="9317"/>
                    <a:pt x="866731" y="23617"/>
                    <a:pt x="846143" y="30480"/>
                  </a:cubicBezTo>
                  <a:cubicBezTo>
                    <a:pt x="836208" y="33792"/>
                    <a:pt x="825823" y="35560"/>
                    <a:pt x="815663" y="38100"/>
                  </a:cubicBezTo>
                  <a:cubicBezTo>
                    <a:pt x="785617" y="56128"/>
                    <a:pt x="750092" y="76065"/>
                    <a:pt x="724223" y="99060"/>
                  </a:cubicBezTo>
                  <a:cubicBezTo>
                    <a:pt x="717378" y="105144"/>
                    <a:pt x="715459" y="115444"/>
                    <a:pt x="708983" y="121920"/>
                  </a:cubicBezTo>
                  <a:cubicBezTo>
                    <a:pt x="694955" y="135948"/>
                    <a:pt x="678090" y="146840"/>
                    <a:pt x="663263" y="160020"/>
                  </a:cubicBezTo>
                  <a:cubicBezTo>
                    <a:pt x="655209" y="167179"/>
                    <a:pt x="648457" y="175721"/>
                    <a:pt x="640403" y="182880"/>
                  </a:cubicBezTo>
                  <a:cubicBezTo>
                    <a:pt x="625576" y="196060"/>
                    <a:pt x="608279" y="206534"/>
                    <a:pt x="594683" y="220980"/>
                  </a:cubicBezTo>
                  <a:cubicBezTo>
                    <a:pt x="567490" y="249872"/>
                    <a:pt x="541819" y="280333"/>
                    <a:pt x="518483" y="312420"/>
                  </a:cubicBezTo>
                  <a:cubicBezTo>
                    <a:pt x="499364" y="338708"/>
                    <a:pt x="453626" y="396414"/>
                    <a:pt x="434663" y="434340"/>
                  </a:cubicBezTo>
                  <a:cubicBezTo>
                    <a:pt x="411207" y="481251"/>
                    <a:pt x="413160" y="486929"/>
                    <a:pt x="396563" y="533400"/>
                  </a:cubicBezTo>
                  <a:cubicBezTo>
                    <a:pt x="383547" y="569844"/>
                    <a:pt x="372441" y="589869"/>
                    <a:pt x="366083" y="624840"/>
                  </a:cubicBezTo>
                  <a:cubicBezTo>
                    <a:pt x="362870" y="642511"/>
                    <a:pt x="361416" y="660464"/>
                    <a:pt x="358463" y="678180"/>
                  </a:cubicBezTo>
                  <a:cubicBezTo>
                    <a:pt x="356334" y="690955"/>
                    <a:pt x="353383" y="703580"/>
                    <a:pt x="350843" y="716280"/>
                  </a:cubicBezTo>
                  <a:cubicBezTo>
                    <a:pt x="353383" y="838200"/>
                    <a:pt x="354032" y="960174"/>
                    <a:pt x="358463" y="1082040"/>
                  </a:cubicBezTo>
                  <a:cubicBezTo>
                    <a:pt x="361354" y="1161549"/>
                    <a:pt x="363026" y="1110194"/>
                    <a:pt x="373703" y="1158240"/>
                  </a:cubicBezTo>
                  <a:cubicBezTo>
                    <a:pt x="385585" y="1211708"/>
                    <a:pt x="374908" y="1189394"/>
                    <a:pt x="388943" y="1226820"/>
                  </a:cubicBezTo>
                  <a:cubicBezTo>
                    <a:pt x="394187" y="1240804"/>
                    <a:pt x="407479" y="1270484"/>
                    <a:pt x="411803" y="1287780"/>
                  </a:cubicBezTo>
                  <a:cubicBezTo>
                    <a:pt x="414944" y="1300345"/>
                    <a:pt x="414442" y="1313925"/>
                    <a:pt x="419423" y="1325880"/>
                  </a:cubicBezTo>
                  <a:cubicBezTo>
                    <a:pt x="441782" y="1379541"/>
                    <a:pt x="454195" y="1379863"/>
                    <a:pt x="488003" y="1424940"/>
                  </a:cubicBezTo>
                  <a:cubicBezTo>
                    <a:pt x="498993" y="1439593"/>
                    <a:pt x="506230" y="1457046"/>
                    <a:pt x="518483" y="1470660"/>
                  </a:cubicBezTo>
                  <a:cubicBezTo>
                    <a:pt x="529363" y="1482749"/>
                    <a:pt x="545083" y="1489640"/>
                    <a:pt x="556583" y="1501140"/>
                  </a:cubicBezTo>
                  <a:cubicBezTo>
                    <a:pt x="606875" y="1551432"/>
                    <a:pt x="593820" y="1586139"/>
                    <a:pt x="686123" y="1623060"/>
                  </a:cubicBezTo>
                  <a:cubicBezTo>
                    <a:pt x="776572" y="1659240"/>
                    <a:pt x="675623" y="1615030"/>
                    <a:pt x="754703" y="1661160"/>
                  </a:cubicBezTo>
                  <a:cubicBezTo>
                    <a:pt x="774327" y="1672607"/>
                    <a:pt x="795343" y="1681480"/>
                    <a:pt x="815663" y="1691640"/>
                  </a:cubicBezTo>
                  <a:cubicBezTo>
                    <a:pt x="825823" y="1696720"/>
                    <a:pt x="837056" y="1700064"/>
                    <a:pt x="846143" y="1706880"/>
                  </a:cubicBezTo>
                  <a:cubicBezTo>
                    <a:pt x="856303" y="1714500"/>
                    <a:pt x="865521" y="1723572"/>
                    <a:pt x="876623" y="1729740"/>
                  </a:cubicBezTo>
                  <a:cubicBezTo>
                    <a:pt x="888580" y="1736383"/>
                    <a:pt x="901868" y="1740306"/>
                    <a:pt x="914723" y="1744980"/>
                  </a:cubicBezTo>
                  <a:lnTo>
                    <a:pt x="983303" y="1767840"/>
                  </a:lnTo>
                  <a:cubicBezTo>
                    <a:pt x="990923" y="1770380"/>
                    <a:pt x="998171" y="1774661"/>
                    <a:pt x="1006163" y="1775460"/>
                  </a:cubicBezTo>
                  <a:lnTo>
                    <a:pt x="1082363" y="1783080"/>
                  </a:lnTo>
                  <a:cubicBezTo>
                    <a:pt x="1178643" y="1807150"/>
                    <a:pt x="1108404" y="1792975"/>
                    <a:pt x="1318583" y="1775460"/>
                  </a:cubicBezTo>
                  <a:cubicBezTo>
                    <a:pt x="1341504" y="1773550"/>
                    <a:pt x="1364303" y="1770380"/>
                    <a:pt x="1387163" y="1767840"/>
                  </a:cubicBezTo>
                  <a:cubicBezTo>
                    <a:pt x="1394783" y="1762760"/>
                    <a:pt x="1401448" y="1755816"/>
                    <a:pt x="1410023" y="1752600"/>
                  </a:cubicBezTo>
                  <a:cubicBezTo>
                    <a:pt x="1422150" y="1748052"/>
                    <a:pt x="1435480" y="1747790"/>
                    <a:pt x="1448123" y="1744980"/>
                  </a:cubicBezTo>
                  <a:cubicBezTo>
                    <a:pt x="1458346" y="1742708"/>
                    <a:pt x="1468533" y="1740237"/>
                    <a:pt x="1478603" y="1737360"/>
                  </a:cubicBezTo>
                  <a:cubicBezTo>
                    <a:pt x="1486326" y="1735153"/>
                    <a:pt x="1494525" y="1733787"/>
                    <a:pt x="1501463" y="1729740"/>
                  </a:cubicBezTo>
                  <a:cubicBezTo>
                    <a:pt x="1525710" y="1715596"/>
                    <a:pt x="1653504" y="1627409"/>
                    <a:pt x="1661483" y="1615440"/>
                  </a:cubicBezTo>
                  <a:cubicBezTo>
                    <a:pt x="1711030" y="1541119"/>
                    <a:pt x="1633422" y="1656616"/>
                    <a:pt x="1699583" y="1562100"/>
                  </a:cubicBezTo>
                  <a:cubicBezTo>
                    <a:pt x="1710087" y="1547095"/>
                    <a:pt x="1719903" y="1531620"/>
                    <a:pt x="1730063" y="1516380"/>
                  </a:cubicBezTo>
                  <a:cubicBezTo>
                    <a:pt x="1735143" y="1498600"/>
                    <a:pt x="1741895" y="1481215"/>
                    <a:pt x="1745303" y="1463040"/>
                  </a:cubicBezTo>
                  <a:cubicBezTo>
                    <a:pt x="1767178" y="1346372"/>
                    <a:pt x="1740981" y="1430285"/>
                    <a:pt x="1760543" y="1371600"/>
                  </a:cubicBezTo>
                  <a:cubicBezTo>
                    <a:pt x="1763083" y="1353820"/>
                    <a:pt x="1764950" y="1335931"/>
                    <a:pt x="1768163" y="1318260"/>
                  </a:cubicBezTo>
                  <a:cubicBezTo>
                    <a:pt x="1771573" y="1299505"/>
                    <a:pt x="1784906" y="1255824"/>
                    <a:pt x="1791023" y="1242060"/>
                  </a:cubicBezTo>
                  <a:cubicBezTo>
                    <a:pt x="1794742" y="1233691"/>
                    <a:pt x="1801183" y="1226820"/>
                    <a:pt x="1806263" y="1219200"/>
                  </a:cubicBezTo>
                  <a:cubicBezTo>
                    <a:pt x="1821776" y="1126123"/>
                    <a:pt x="1802544" y="1213879"/>
                    <a:pt x="1829123" y="1143000"/>
                  </a:cubicBezTo>
                  <a:cubicBezTo>
                    <a:pt x="1838563" y="1117827"/>
                    <a:pt x="1841597" y="1073688"/>
                    <a:pt x="1844363" y="1051560"/>
                  </a:cubicBezTo>
                  <a:cubicBezTo>
                    <a:pt x="1841823" y="993140"/>
                    <a:pt x="1844733" y="934227"/>
                    <a:pt x="1836743" y="876300"/>
                  </a:cubicBezTo>
                  <a:cubicBezTo>
                    <a:pt x="1834415" y="859421"/>
                    <a:pt x="1820934" y="846092"/>
                    <a:pt x="1813883" y="830580"/>
                  </a:cubicBezTo>
                  <a:cubicBezTo>
                    <a:pt x="1808223" y="818128"/>
                    <a:pt x="1806230" y="803861"/>
                    <a:pt x="1798643" y="792480"/>
                  </a:cubicBezTo>
                  <a:cubicBezTo>
                    <a:pt x="1794986" y="786994"/>
                    <a:pt x="1731407" y="703088"/>
                    <a:pt x="1707203" y="685800"/>
                  </a:cubicBezTo>
                  <a:cubicBezTo>
                    <a:pt x="1700667" y="681131"/>
                    <a:pt x="1691963" y="680720"/>
                    <a:pt x="1684343" y="678180"/>
                  </a:cubicBezTo>
                  <a:cubicBezTo>
                    <a:pt x="1676723" y="670560"/>
                    <a:pt x="1670449" y="661298"/>
                    <a:pt x="1661483" y="655320"/>
                  </a:cubicBezTo>
                  <a:cubicBezTo>
                    <a:pt x="1642072" y="642380"/>
                    <a:pt x="1616138" y="631479"/>
                    <a:pt x="1592903" y="624840"/>
                  </a:cubicBezTo>
                  <a:cubicBezTo>
                    <a:pt x="1582833" y="621963"/>
                    <a:pt x="1572583" y="619760"/>
                    <a:pt x="1562423" y="617220"/>
                  </a:cubicBezTo>
                  <a:cubicBezTo>
                    <a:pt x="1554803" y="612140"/>
                    <a:pt x="1548138" y="605196"/>
                    <a:pt x="1539563" y="601980"/>
                  </a:cubicBezTo>
                  <a:cubicBezTo>
                    <a:pt x="1485101" y="581557"/>
                    <a:pt x="1397361" y="605318"/>
                    <a:pt x="1356683" y="609600"/>
                  </a:cubicBezTo>
                  <a:cubicBezTo>
                    <a:pt x="1319212" y="622090"/>
                    <a:pt x="1293784" y="627748"/>
                    <a:pt x="1265243" y="670560"/>
                  </a:cubicBezTo>
                  <a:cubicBezTo>
                    <a:pt x="1260163" y="678180"/>
                    <a:pt x="1255326" y="685968"/>
                    <a:pt x="1250003" y="693420"/>
                  </a:cubicBezTo>
                  <a:cubicBezTo>
                    <a:pt x="1222471" y="731965"/>
                    <a:pt x="1203122" y="749469"/>
                    <a:pt x="1181423" y="800100"/>
                  </a:cubicBezTo>
                  <a:cubicBezTo>
                    <a:pt x="1173803" y="817880"/>
                    <a:pt x="1165174" y="835261"/>
                    <a:pt x="1158563" y="853440"/>
                  </a:cubicBezTo>
                  <a:cubicBezTo>
                    <a:pt x="1154984" y="863282"/>
                    <a:pt x="1153952" y="873889"/>
                    <a:pt x="1150943" y="883920"/>
                  </a:cubicBezTo>
                  <a:cubicBezTo>
                    <a:pt x="1128301" y="959392"/>
                    <a:pt x="1140764" y="899277"/>
                    <a:pt x="1128083" y="975360"/>
                  </a:cubicBezTo>
                  <a:cubicBezTo>
                    <a:pt x="1135624" y="1163887"/>
                    <a:pt x="1123694" y="1114897"/>
                    <a:pt x="1150943" y="1242060"/>
                  </a:cubicBezTo>
                  <a:cubicBezTo>
                    <a:pt x="1153137" y="1252300"/>
                    <a:pt x="1154674" y="1262816"/>
                    <a:pt x="1158563" y="1272540"/>
                  </a:cubicBezTo>
                  <a:cubicBezTo>
                    <a:pt x="1185953" y="1341014"/>
                    <a:pt x="1171738" y="1296255"/>
                    <a:pt x="1196663" y="1341120"/>
                  </a:cubicBezTo>
                  <a:cubicBezTo>
                    <a:pt x="1247872" y="1433295"/>
                    <a:pt x="1182892" y="1338458"/>
                    <a:pt x="1272863" y="1455420"/>
                  </a:cubicBezTo>
                  <a:cubicBezTo>
                    <a:pt x="1280606" y="1465486"/>
                    <a:pt x="1285806" y="1477966"/>
                    <a:pt x="1295723" y="1485900"/>
                  </a:cubicBezTo>
                  <a:cubicBezTo>
                    <a:pt x="1308423" y="1496060"/>
                    <a:pt x="1321583" y="1505670"/>
                    <a:pt x="1333823" y="1516380"/>
                  </a:cubicBezTo>
                  <a:cubicBezTo>
                    <a:pt x="1378317" y="1555312"/>
                    <a:pt x="1345070" y="1544464"/>
                    <a:pt x="1425263" y="1592580"/>
                  </a:cubicBezTo>
                  <a:lnTo>
                    <a:pt x="1463363" y="1615440"/>
                  </a:lnTo>
                  <a:cubicBezTo>
                    <a:pt x="1483771" y="1627999"/>
                    <a:pt x="1501590" y="1645962"/>
                    <a:pt x="1524323" y="1653540"/>
                  </a:cubicBezTo>
                  <a:cubicBezTo>
                    <a:pt x="1531943" y="1656080"/>
                    <a:pt x="1539999" y="1657568"/>
                    <a:pt x="1547183" y="1661160"/>
                  </a:cubicBezTo>
                  <a:cubicBezTo>
                    <a:pt x="1560430" y="1667784"/>
                    <a:pt x="1571749" y="1678005"/>
                    <a:pt x="1585283" y="1684020"/>
                  </a:cubicBezTo>
                  <a:cubicBezTo>
                    <a:pt x="1594853" y="1688273"/>
                    <a:pt x="1605753" y="1688560"/>
                    <a:pt x="1615763" y="1691640"/>
                  </a:cubicBezTo>
                  <a:cubicBezTo>
                    <a:pt x="1638794" y="1698726"/>
                    <a:pt x="1660574" y="1710539"/>
                    <a:pt x="1684343" y="1714500"/>
                  </a:cubicBezTo>
                  <a:cubicBezTo>
                    <a:pt x="1699583" y="1717040"/>
                    <a:pt x="1714754" y="1720032"/>
                    <a:pt x="1730063" y="1722120"/>
                  </a:cubicBezTo>
                  <a:cubicBezTo>
                    <a:pt x="1770644" y="1727654"/>
                    <a:pt x="1851983" y="1737360"/>
                    <a:pt x="1851983" y="1737360"/>
                  </a:cubicBezTo>
                  <a:cubicBezTo>
                    <a:pt x="1859603" y="1739900"/>
                    <a:pt x="1866904" y="1743759"/>
                    <a:pt x="1874843" y="1744980"/>
                  </a:cubicBezTo>
                  <a:cubicBezTo>
                    <a:pt x="1980793" y="1761280"/>
                    <a:pt x="2000175" y="1748506"/>
                    <a:pt x="2133923" y="1737360"/>
                  </a:cubicBezTo>
                  <a:cubicBezTo>
                    <a:pt x="2143571" y="1735430"/>
                    <a:pt x="2182266" y="1729330"/>
                    <a:pt x="2194883" y="1722120"/>
                  </a:cubicBezTo>
                  <a:cubicBezTo>
                    <a:pt x="2205910" y="1715819"/>
                    <a:pt x="2215805" y="1707623"/>
                    <a:pt x="2225363" y="1699260"/>
                  </a:cubicBezTo>
                  <a:cubicBezTo>
                    <a:pt x="2253143" y="1674953"/>
                    <a:pt x="2267825" y="1656357"/>
                    <a:pt x="2286323" y="1623060"/>
                  </a:cubicBezTo>
                  <a:cubicBezTo>
                    <a:pt x="2291697" y="1613388"/>
                    <a:pt x="2299242" y="1577844"/>
                    <a:pt x="2301563" y="1569720"/>
                  </a:cubicBezTo>
                  <a:cubicBezTo>
                    <a:pt x="2315378" y="1521366"/>
                    <a:pt x="2305343" y="1575628"/>
                    <a:pt x="2316803" y="1501140"/>
                  </a:cubicBezTo>
                  <a:cubicBezTo>
                    <a:pt x="2319534" y="1483388"/>
                    <a:pt x="2320901" y="1465412"/>
                    <a:pt x="2324423" y="1447800"/>
                  </a:cubicBezTo>
                  <a:cubicBezTo>
                    <a:pt x="2328531" y="1427261"/>
                    <a:pt x="2335555" y="1407379"/>
                    <a:pt x="2339663" y="1386840"/>
                  </a:cubicBezTo>
                  <a:cubicBezTo>
                    <a:pt x="2349079" y="1339760"/>
                    <a:pt x="2340099" y="1359516"/>
                    <a:pt x="2362523" y="1325880"/>
                  </a:cubicBezTo>
                  <a:cubicBezTo>
                    <a:pt x="2365063" y="1308100"/>
                    <a:pt x="2366930" y="1290211"/>
                    <a:pt x="2370143" y="1272540"/>
                  </a:cubicBezTo>
                  <a:cubicBezTo>
                    <a:pt x="2372016" y="1262236"/>
                    <a:pt x="2377938" y="1252531"/>
                    <a:pt x="2377763" y="1242060"/>
                  </a:cubicBezTo>
                  <a:cubicBezTo>
                    <a:pt x="2375391" y="1099749"/>
                    <a:pt x="2371991" y="957355"/>
                    <a:pt x="2362523" y="815340"/>
                  </a:cubicBezTo>
                  <a:cubicBezTo>
                    <a:pt x="2361767" y="804006"/>
                    <a:pt x="2351361" y="795462"/>
                    <a:pt x="2347283" y="784860"/>
                  </a:cubicBezTo>
                  <a:cubicBezTo>
                    <a:pt x="2338633" y="762370"/>
                    <a:pt x="2336821" y="736943"/>
                    <a:pt x="2324423" y="716280"/>
                  </a:cubicBezTo>
                  <a:cubicBezTo>
                    <a:pt x="2316803" y="703580"/>
                    <a:pt x="2308187" y="691427"/>
                    <a:pt x="2301563" y="678180"/>
                  </a:cubicBezTo>
                  <a:cubicBezTo>
                    <a:pt x="2297971" y="670996"/>
                    <a:pt x="2297928" y="662294"/>
                    <a:pt x="2293943" y="655320"/>
                  </a:cubicBezTo>
                  <a:cubicBezTo>
                    <a:pt x="2287642" y="644293"/>
                    <a:pt x="2278703" y="635000"/>
                    <a:pt x="2271083" y="624840"/>
                  </a:cubicBezTo>
                  <a:cubicBezTo>
                    <a:pt x="2264885" y="606247"/>
                    <a:pt x="2262995" y="593892"/>
                    <a:pt x="2248223" y="579120"/>
                  </a:cubicBezTo>
                  <a:cubicBezTo>
                    <a:pt x="2241747" y="572644"/>
                    <a:pt x="2231839" y="570356"/>
                    <a:pt x="2225363" y="563880"/>
                  </a:cubicBezTo>
                  <a:cubicBezTo>
                    <a:pt x="2216383" y="554900"/>
                    <a:pt x="2211483" y="542380"/>
                    <a:pt x="2202503" y="533400"/>
                  </a:cubicBezTo>
                  <a:cubicBezTo>
                    <a:pt x="2196027" y="526924"/>
                    <a:pt x="2187095" y="523483"/>
                    <a:pt x="2179643" y="518160"/>
                  </a:cubicBezTo>
                  <a:cubicBezTo>
                    <a:pt x="2169309" y="510778"/>
                    <a:pt x="2160768" y="500458"/>
                    <a:pt x="2149163" y="495300"/>
                  </a:cubicBezTo>
                  <a:cubicBezTo>
                    <a:pt x="2137328" y="490040"/>
                    <a:pt x="2123706" y="490490"/>
                    <a:pt x="2111063" y="487680"/>
                  </a:cubicBezTo>
                  <a:cubicBezTo>
                    <a:pt x="2100840" y="485408"/>
                    <a:pt x="2090743" y="482600"/>
                    <a:pt x="2080583" y="480060"/>
                  </a:cubicBezTo>
                  <a:cubicBezTo>
                    <a:pt x="2024703" y="482600"/>
                    <a:pt x="1967705" y="476271"/>
                    <a:pt x="1912943" y="487680"/>
                  </a:cubicBezTo>
                  <a:cubicBezTo>
                    <a:pt x="1901823" y="489997"/>
                    <a:pt x="1901922" y="507613"/>
                    <a:pt x="1897703" y="518160"/>
                  </a:cubicBezTo>
                  <a:cubicBezTo>
                    <a:pt x="1891737" y="533075"/>
                    <a:pt x="1882463" y="563880"/>
                    <a:pt x="1882463" y="563880"/>
                  </a:cubicBezTo>
                  <a:cubicBezTo>
                    <a:pt x="1885003" y="624840"/>
                    <a:pt x="1885576" y="685914"/>
                    <a:pt x="1890083" y="746760"/>
                  </a:cubicBezTo>
                  <a:cubicBezTo>
                    <a:pt x="1891192" y="761733"/>
                    <a:pt x="1919353" y="813457"/>
                    <a:pt x="1920563" y="815340"/>
                  </a:cubicBezTo>
                  <a:cubicBezTo>
                    <a:pt x="1934298" y="836706"/>
                    <a:pt x="1944503" y="863232"/>
                    <a:pt x="1966283" y="876300"/>
                  </a:cubicBezTo>
                  <a:cubicBezTo>
                    <a:pt x="1991683" y="891540"/>
                    <a:pt x="2014382" y="912653"/>
                    <a:pt x="2042483" y="922020"/>
                  </a:cubicBezTo>
                  <a:cubicBezTo>
                    <a:pt x="2096094" y="939890"/>
                    <a:pt x="2029911" y="916632"/>
                    <a:pt x="2095823" y="944880"/>
                  </a:cubicBezTo>
                  <a:cubicBezTo>
                    <a:pt x="2127112" y="958290"/>
                    <a:pt x="2117027" y="948193"/>
                    <a:pt x="2156783" y="960120"/>
                  </a:cubicBezTo>
                  <a:cubicBezTo>
                    <a:pt x="2173733" y="965205"/>
                    <a:pt x="2198706" y="978749"/>
                    <a:pt x="2217743" y="982980"/>
                  </a:cubicBezTo>
                  <a:cubicBezTo>
                    <a:pt x="2232825" y="986332"/>
                    <a:pt x="2248223" y="988060"/>
                    <a:pt x="2263463" y="990600"/>
                  </a:cubicBezTo>
                  <a:cubicBezTo>
                    <a:pt x="2321883" y="988060"/>
                    <a:pt x="2380796" y="990970"/>
                    <a:pt x="2438723" y="982980"/>
                  </a:cubicBezTo>
                  <a:cubicBezTo>
                    <a:pt x="2455602" y="980652"/>
                    <a:pt x="2468931" y="967171"/>
                    <a:pt x="2484443" y="960120"/>
                  </a:cubicBezTo>
                  <a:cubicBezTo>
                    <a:pt x="2496895" y="954460"/>
                    <a:pt x="2509843" y="949960"/>
                    <a:pt x="2522543" y="944880"/>
                  </a:cubicBezTo>
                  <a:cubicBezTo>
                    <a:pt x="2530163" y="937260"/>
                    <a:pt x="2537124" y="928919"/>
                    <a:pt x="2545403" y="922020"/>
                  </a:cubicBezTo>
                  <a:cubicBezTo>
                    <a:pt x="2552438" y="916157"/>
                    <a:pt x="2561787" y="913256"/>
                    <a:pt x="2568263" y="906780"/>
                  </a:cubicBezTo>
                  <a:cubicBezTo>
                    <a:pt x="2574739" y="900304"/>
                    <a:pt x="2577640" y="890955"/>
                    <a:pt x="2583503" y="883920"/>
                  </a:cubicBezTo>
                  <a:cubicBezTo>
                    <a:pt x="2604569" y="858641"/>
                    <a:pt x="2607414" y="866579"/>
                    <a:pt x="2621603" y="838200"/>
                  </a:cubicBezTo>
                  <a:cubicBezTo>
                    <a:pt x="2625099" y="831208"/>
                    <a:pt x="2641166" y="790430"/>
                    <a:pt x="2644463" y="777240"/>
                  </a:cubicBezTo>
                  <a:cubicBezTo>
                    <a:pt x="2647604" y="764675"/>
                    <a:pt x="2649543" y="751840"/>
                    <a:pt x="2652083" y="739140"/>
                  </a:cubicBezTo>
                  <a:cubicBezTo>
                    <a:pt x="2649543" y="668020"/>
                    <a:pt x="2648411" y="596836"/>
                    <a:pt x="2644463" y="525780"/>
                  </a:cubicBezTo>
                  <a:cubicBezTo>
                    <a:pt x="2641239" y="467750"/>
                    <a:pt x="2638897" y="477874"/>
                    <a:pt x="2629223" y="434340"/>
                  </a:cubicBezTo>
                  <a:cubicBezTo>
                    <a:pt x="2626413" y="421697"/>
                    <a:pt x="2624744" y="408805"/>
                    <a:pt x="2621603" y="396240"/>
                  </a:cubicBezTo>
                  <a:cubicBezTo>
                    <a:pt x="2616698" y="376620"/>
                    <a:pt x="2608656" y="360743"/>
                    <a:pt x="2598743" y="342900"/>
                  </a:cubicBezTo>
                  <a:cubicBezTo>
                    <a:pt x="2591550" y="329953"/>
                    <a:pt x="2584098" y="317123"/>
                    <a:pt x="2575883" y="304800"/>
                  </a:cubicBezTo>
                  <a:cubicBezTo>
                    <a:pt x="2561980" y="283945"/>
                    <a:pt x="2546606" y="262155"/>
                    <a:pt x="2522543" y="251460"/>
                  </a:cubicBezTo>
                  <a:cubicBezTo>
                    <a:pt x="2510708" y="246200"/>
                    <a:pt x="2497143" y="246380"/>
                    <a:pt x="2484443" y="243840"/>
                  </a:cubicBezTo>
                  <a:cubicBezTo>
                    <a:pt x="2448883" y="248920"/>
                    <a:pt x="2412729" y="250853"/>
                    <a:pt x="2377763" y="259080"/>
                  </a:cubicBezTo>
                  <a:cubicBezTo>
                    <a:pt x="2361462" y="262915"/>
                    <a:pt x="2319207" y="309749"/>
                    <a:pt x="2316803" y="312420"/>
                  </a:cubicBezTo>
                  <a:cubicBezTo>
                    <a:pt x="2305332" y="325166"/>
                    <a:pt x="2281420" y="355291"/>
                    <a:pt x="2271083" y="373380"/>
                  </a:cubicBezTo>
                  <a:cubicBezTo>
                    <a:pt x="2242200" y="423925"/>
                    <a:pt x="2266542" y="383976"/>
                    <a:pt x="2248223" y="426720"/>
                  </a:cubicBezTo>
                  <a:cubicBezTo>
                    <a:pt x="2243748" y="437161"/>
                    <a:pt x="2238063" y="447040"/>
                    <a:pt x="2232983" y="457200"/>
                  </a:cubicBezTo>
                  <a:cubicBezTo>
                    <a:pt x="2227903" y="482600"/>
                    <a:pt x="2224025" y="508270"/>
                    <a:pt x="2217743" y="533400"/>
                  </a:cubicBezTo>
                  <a:lnTo>
                    <a:pt x="2202503" y="594360"/>
                  </a:lnTo>
                  <a:cubicBezTo>
                    <a:pt x="2199963" y="617220"/>
                    <a:pt x="2197923" y="640141"/>
                    <a:pt x="2194883" y="662940"/>
                  </a:cubicBezTo>
                  <a:cubicBezTo>
                    <a:pt x="2192841" y="678255"/>
                    <a:pt x="2187263" y="693210"/>
                    <a:pt x="2187263" y="708660"/>
                  </a:cubicBezTo>
                  <a:cubicBezTo>
                    <a:pt x="2187263" y="753494"/>
                    <a:pt x="2188054" y="911133"/>
                    <a:pt x="2202503" y="990600"/>
                  </a:cubicBezTo>
                  <a:cubicBezTo>
                    <a:pt x="2203940" y="998503"/>
                    <a:pt x="2207815" y="1005767"/>
                    <a:pt x="2210123" y="1013460"/>
                  </a:cubicBezTo>
                  <a:cubicBezTo>
                    <a:pt x="2215436" y="1031172"/>
                    <a:pt x="2220498" y="1048960"/>
                    <a:pt x="2225363" y="1066800"/>
                  </a:cubicBezTo>
                  <a:cubicBezTo>
                    <a:pt x="2234695" y="1101019"/>
                    <a:pt x="2239178" y="1132531"/>
                    <a:pt x="2255843" y="1165860"/>
                  </a:cubicBezTo>
                  <a:cubicBezTo>
                    <a:pt x="2260923" y="1176020"/>
                    <a:pt x="2266864" y="1185793"/>
                    <a:pt x="2271083" y="1196340"/>
                  </a:cubicBezTo>
                  <a:cubicBezTo>
                    <a:pt x="2277049" y="1211255"/>
                    <a:pt x="2279139" y="1227692"/>
                    <a:pt x="2286323" y="1242060"/>
                  </a:cubicBezTo>
                  <a:cubicBezTo>
                    <a:pt x="2305739" y="1280892"/>
                    <a:pt x="2322684" y="1314271"/>
                    <a:pt x="2354903" y="1341120"/>
                  </a:cubicBezTo>
                  <a:cubicBezTo>
                    <a:pt x="2361938" y="1346983"/>
                    <a:pt x="2369345" y="1352752"/>
                    <a:pt x="2377763" y="1356360"/>
                  </a:cubicBezTo>
                  <a:cubicBezTo>
                    <a:pt x="2387389" y="1360485"/>
                    <a:pt x="2397939" y="1362107"/>
                    <a:pt x="2408243" y="1363980"/>
                  </a:cubicBezTo>
                  <a:cubicBezTo>
                    <a:pt x="2454593" y="1372407"/>
                    <a:pt x="2497998" y="1374910"/>
                    <a:pt x="2545403" y="1379220"/>
                  </a:cubicBezTo>
                  <a:cubicBezTo>
                    <a:pt x="2697398" y="1372612"/>
                    <a:pt x="2677085" y="1403815"/>
                    <a:pt x="2743523" y="1356360"/>
                  </a:cubicBezTo>
                  <a:cubicBezTo>
                    <a:pt x="2753857" y="1348978"/>
                    <a:pt x="2765023" y="1342480"/>
                    <a:pt x="2774003" y="1333500"/>
                  </a:cubicBezTo>
                  <a:cubicBezTo>
                    <a:pt x="2785503" y="1322000"/>
                    <a:pt x="2794323" y="1308100"/>
                    <a:pt x="2804483" y="1295400"/>
                  </a:cubicBezTo>
                  <a:cubicBezTo>
                    <a:pt x="2821637" y="1243939"/>
                    <a:pt x="2801842" y="1307284"/>
                    <a:pt x="2819723" y="1226820"/>
                  </a:cubicBezTo>
                  <a:cubicBezTo>
                    <a:pt x="2821465" y="1218979"/>
                    <a:pt x="2825395" y="1211752"/>
                    <a:pt x="2827343" y="1203960"/>
                  </a:cubicBezTo>
                  <a:cubicBezTo>
                    <a:pt x="2836070" y="1169052"/>
                    <a:pt x="2837956" y="1141915"/>
                    <a:pt x="2842583" y="1104900"/>
                  </a:cubicBezTo>
                  <a:cubicBezTo>
                    <a:pt x="2840043" y="1013460"/>
                    <a:pt x="2839420" y="921947"/>
                    <a:pt x="2834963" y="830580"/>
                  </a:cubicBezTo>
                  <a:cubicBezTo>
                    <a:pt x="2833632" y="803301"/>
                    <a:pt x="2820553" y="762553"/>
                    <a:pt x="2796863" y="746760"/>
                  </a:cubicBezTo>
                  <a:lnTo>
                    <a:pt x="2774003" y="731520"/>
                  </a:lnTo>
                  <a:cubicBezTo>
                    <a:pt x="2753683" y="739140"/>
                    <a:pt x="2731789" y="743445"/>
                    <a:pt x="2713043" y="754380"/>
                  </a:cubicBezTo>
                  <a:cubicBezTo>
                    <a:pt x="2692885" y="766139"/>
                    <a:pt x="2679826" y="788965"/>
                    <a:pt x="2667323" y="807720"/>
                  </a:cubicBezTo>
                  <a:cubicBezTo>
                    <a:pt x="2669863" y="866140"/>
                    <a:pt x="2666051" y="925185"/>
                    <a:pt x="2674943" y="982980"/>
                  </a:cubicBezTo>
                  <a:cubicBezTo>
                    <a:pt x="2676582" y="993631"/>
                    <a:pt x="2690790" y="997658"/>
                    <a:pt x="2697803" y="1005840"/>
                  </a:cubicBezTo>
                  <a:cubicBezTo>
                    <a:pt x="2706068" y="1015483"/>
                    <a:pt x="2709847" y="1029664"/>
                    <a:pt x="2720663" y="1036320"/>
                  </a:cubicBezTo>
                  <a:cubicBezTo>
                    <a:pt x="2743962" y="1050658"/>
                    <a:pt x="2796863" y="1066800"/>
                    <a:pt x="2796863" y="1066800"/>
                  </a:cubicBezTo>
                  <a:cubicBezTo>
                    <a:pt x="2861445" y="1063212"/>
                    <a:pt x="2926404" y="1077806"/>
                    <a:pt x="2979743" y="1036320"/>
                  </a:cubicBezTo>
                  <a:cubicBezTo>
                    <a:pt x="2989768" y="1028523"/>
                    <a:pt x="2994983" y="1016000"/>
                    <a:pt x="3002603" y="1005840"/>
                  </a:cubicBezTo>
                  <a:cubicBezTo>
                    <a:pt x="3005143" y="998220"/>
                    <a:pt x="3007403" y="990501"/>
                    <a:pt x="3010223" y="982980"/>
                  </a:cubicBezTo>
                  <a:cubicBezTo>
                    <a:pt x="3015026" y="970173"/>
                    <a:pt x="3021533" y="957981"/>
                    <a:pt x="3025463" y="944880"/>
                  </a:cubicBezTo>
                  <a:cubicBezTo>
                    <a:pt x="3029185" y="932475"/>
                    <a:pt x="3030543" y="919480"/>
                    <a:pt x="3033083" y="906780"/>
                  </a:cubicBezTo>
                  <a:cubicBezTo>
                    <a:pt x="3035623" y="868680"/>
                    <a:pt x="3021758" y="825633"/>
                    <a:pt x="3040703" y="792480"/>
                  </a:cubicBezTo>
                  <a:cubicBezTo>
                    <a:pt x="3060214" y="758335"/>
                    <a:pt x="3139302" y="837831"/>
                    <a:pt x="3139763" y="838200"/>
                  </a:cubicBezTo>
                  <a:cubicBezTo>
                    <a:pt x="3182002" y="871991"/>
                    <a:pt x="3186675" y="866360"/>
                    <a:pt x="3231203" y="922020"/>
                  </a:cubicBezTo>
                  <a:cubicBezTo>
                    <a:pt x="3256021" y="953042"/>
                    <a:pt x="3282295" y="992391"/>
                    <a:pt x="3322643" y="1005840"/>
                  </a:cubicBezTo>
                  <a:cubicBezTo>
                    <a:pt x="3360160" y="1018346"/>
                    <a:pt x="3337580" y="1012140"/>
                    <a:pt x="3391223" y="1021080"/>
                  </a:cubicBezTo>
                  <a:cubicBezTo>
                    <a:pt x="3401383" y="1016000"/>
                    <a:pt x="3412252" y="1012141"/>
                    <a:pt x="3421703" y="1005840"/>
                  </a:cubicBezTo>
                  <a:cubicBezTo>
                    <a:pt x="3442837" y="991751"/>
                    <a:pt x="3482663" y="960120"/>
                    <a:pt x="3482663" y="960120"/>
                  </a:cubicBezTo>
                  <a:cubicBezTo>
                    <a:pt x="3485203" y="952500"/>
                    <a:pt x="3487119" y="944643"/>
                    <a:pt x="3490283" y="937260"/>
                  </a:cubicBezTo>
                  <a:cubicBezTo>
                    <a:pt x="3494758" y="926819"/>
                    <a:pt x="3501535" y="917416"/>
                    <a:pt x="3505523" y="906780"/>
                  </a:cubicBezTo>
                  <a:cubicBezTo>
                    <a:pt x="3509200" y="896974"/>
                    <a:pt x="3510603" y="886460"/>
                    <a:pt x="3513143" y="876300"/>
                  </a:cubicBezTo>
                  <a:cubicBezTo>
                    <a:pt x="3510603" y="861060"/>
                    <a:pt x="3508287" y="845781"/>
                    <a:pt x="3505523" y="830580"/>
                  </a:cubicBezTo>
                  <a:cubicBezTo>
                    <a:pt x="3500944" y="805395"/>
                    <a:pt x="3489782" y="779565"/>
                    <a:pt x="3505523" y="754380"/>
                  </a:cubicBezTo>
                  <a:cubicBezTo>
                    <a:pt x="3512254" y="743610"/>
                    <a:pt x="3525233" y="738251"/>
                    <a:pt x="3536003" y="731520"/>
                  </a:cubicBezTo>
                  <a:cubicBezTo>
                    <a:pt x="3545636" y="725500"/>
                    <a:pt x="3555344" y="718508"/>
                    <a:pt x="3566483" y="716280"/>
                  </a:cubicBezTo>
                  <a:cubicBezTo>
                    <a:pt x="3593993" y="710778"/>
                    <a:pt x="3622363" y="711200"/>
                    <a:pt x="3650303" y="708660"/>
                  </a:cubicBezTo>
                  <a:cubicBezTo>
                    <a:pt x="3665543" y="711200"/>
                    <a:pt x="3683366" y="707420"/>
                    <a:pt x="3696023" y="716280"/>
                  </a:cubicBezTo>
                  <a:cubicBezTo>
                    <a:pt x="3711028" y="726784"/>
                    <a:pt x="3715513" y="747347"/>
                    <a:pt x="3726503" y="762000"/>
                  </a:cubicBezTo>
                  <a:cubicBezTo>
                    <a:pt x="3751060" y="794743"/>
                    <a:pt x="3753223" y="800620"/>
                    <a:pt x="3787463" y="830580"/>
                  </a:cubicBezTo>
                  <a:cubicBezTo>
                    <a:pt x="3794355" y="836611"/>
                    <a:pt x="3802132" y="841724"/>
                    <a:pt x="3810323" y="845820"/>
                  </a:cubicBezTo>
                  <a:cubicBezTo>
                    <a:pt x="3817507" y="849412"/>
                    <a:pt x="3825563" y="850900"/>
                    <a:pt x="3833183" y="853440"/>
                  </a:cubicBezTo>
                  <a:cubicBezTo>
                    <a:pt x="3857153" y="850444"/>
                    <a:pt x="3921944" y="842707"/>
                    <a:pt x="3947483" y="838200"/>
                  </a:cubicBezTo>
                  <a:cubicBezTo>
                    <a:pt x="3972992" y="833698"/>
                    <a:pt x="3998132" y="827218"/>
                    <a:pt x="4023683" y="822960"/>
                  </a:cubicBezTo>
                  <a:lnTo>
                    <a:pt x="4069403" y="815340"/>
                  </a:lnTo>
                  <a:cubicBezTo>
                    <a:pt x="4082146" y="813023"/>
                    <a:pt x="4094605" y="808893"/>
                    <a:pt x="4107503" y="807720"/>
                  </a:cubicBezTo>
                  <a:cubicBezTo>
                    <a:pt x="4150580" y="803804"/>
                    <a:pt x="4193863" y="802640"/>
                    <a:pt x="4237043" y="800100"/>
                  </a:cubicBezTo>
                  <a:cubicBezTo>
                    <a:pt x="4259903" y="795020"/>
                    <a:pt x="4282499" y="788560"/>
                    <a:pt x="4305623" y="784860"/>
                  </a:cubicBezTo>
                  <a:cubicBezTo>
                    <a:pt x="4346065" y="778389"/>
                    <a:pt x="4427543" y="769620"/>
                    <a:pt x="4427543" y="769620"/>
                  </a:cubicBezTo>
                  <a:lnTo>
                    <a:pt x="4778063" y="784860"/>
                  </a:lnTo>
                  <a:cubicBezTo>
                    <a:pt x="4795995" y="785875"/>
                    <a:pt x="4814049" y="787852"/>
                    <a:pt x="4831403" y="792480"/>
                  </a:cubicBezTo>
                  <a:cubicBezTo>
                    <a:pt x="4852372" y="798072"/>
                    <a:pt x="4871201" y="810530"/>
                    <a:pt x="4892363" y="815340"/>
                  </a:cubicBezTo>
                  <a:cubicBezTo>
                    <a:pt x="4927391" y="823301"/>
                    <a:pt x="4999043" y="830580"/>
                    <a:pt x="4999043" y="830580"/>
                  </a:cubicBezTo>
                  <a:lnTo>
                    <a:pt x="5585783" y="807720"/>
                  </a:lnTo>
                  <a:cubicBezTo>
                    <a:pt x="5614135" y="806109"/>
                    <a:pt x="5641706" y="797794"/>
                    <a:pt x="5669603" y="792480"/>
                  </a:cubicBezTo>
                  <a:cubicBezTo>
                    <a:pt x="5818704" y="764080"/>
                    <a:pt x="5669434" y="789968"/>
                    <a:pt x="5837243" y="762000"/>
                  </a:cubicBezTo>
                  <a:cubicBezTo>
                    <a:pt x="5885503" y="764540"/>
                    <a:pt x="5933828" y="766050"/>
                    <a:pt x="5982023" y="769620"/>
                  </a:cubicBezTo>
                  <a:cubicBezTo>
                    <a:pt x="6074753" y="776489"/>
                    <a:pt x="6020453" y="782327"/>
                    <a:pt x="6134423" y="784860"/>
                  </a:cubicBezTo>
                  <a:cubicBezTo>
                    <a:pt x="6218222" y="786722"/>
                    <a:pt x="6302063" y="784860"/>
                    <a:pt x="6385883" y="784860"/>
                  </a:cubicBezTo>
                </a:path>
              </a:pathLst>
            </a:custGeom>
            <a:no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740" name="Google Shape;740;p26"/>
            <p:cNvSpPr/>
            <p:nvPr/>
          </p:nvSpPr>
          <p:spPr>
            <a:xfrm>
              <a:off x="1520616" y="5602015"/>
              <a:ext cx="203200" cy="175172"/>
            </a:xfrm>
            <a:prstGeom prst="triangle">
              <a:avLst>
                <a:gd fmla="val 50000" name="adj"/>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741" name="Google Shape;741;p26"/>
            <p:cNvSpPr/>
            <p:nvPr/>
          </p:nvSpPr>
          <p:spPr>
            <a:xfrm>
              <a:off x="4867497" y="5602015"/>
              <a:ext cx="203200" cy="175172"/>
            </a:xfrm>
            <a:prstGeom prst="triangle">
              <a:avLst>
                <a:gd fmla="val 50000" name="adj"/>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742" name="Google Shape;742;p26"/>
            <p:cNvSpPr/>
            <p:nvPr/>
          </p:nvSpPr>
          <p:spPr>
            <a:xfrm>
              <a:off x="8063458" y="5602015"/>
              <a:ext cx="203200" cy="175172"/>
            </a:xfrm>
            <a:prstGeom prst="triangle">
              <a:avLst>
                <a:gd fmla="val 50000" name="adj"/>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grpSp>
      <p:sp>
        <p:nvSpPr>
          <p:cNvPr id="743" name="Google Shape;743;p26"/>
          <p:cNvSpPr/>
          <p:nvPr/>
        </p:nvSpPr>
        <p:spPr>
          <a:xfrm>
            <a:off x="560208" y="6006259"/>
            <a:ext cx="3573510" cy="1384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900">
                <a:solidFill>
                  <a:srgbClr val="3F3F3F"/>
                </a:solidFill>
                <a:latin typeface="Arial"/>
                <a:ea typeface="Arial"/>
                <a:cs typeface="Arial"/>
                <a:sym typeface="Arial"/>
              </a:rPr>
              <a:t>Nguồn: Designing Better (</a:t>
            </a:r>
            <a:r>
              <a:rPr lang="en-US" sz="900" u="sng">
                <a:solidFill>
                  <a:srgbClr val="FFFFFF"/>
                </a:solidFill>
                <a:latin typeface="Calibri"/>
                <a:ea typeface="Calibri"/>
                <a:cs typeface="Calibri"/>
                <a:sym typeface="Calibri"/>
                <a:hlinkClick r:id="rId3">
                  <a:extLst>
                    <a:ext uri="{A12FA001-AC4F-418D-AE19-62706E023703}">
                      <ahyp:hlinkClr val="tx"/>
                    </a:ext>
                  </a:extLst>
                </a:hlinkClick>
              </a:rPr>
              <a:t>http://designingbetter.ca/</a:t>
            </a:r>
            <a:r>
              <a:rPr lang="en-US" sz="900">
                <a:solidFill>
                  <a:srgbClr val="3F3F3F"/>
                </a:solidFill>
                <a:latin typeface="Arial"/>
                <a:ea typeface="Arial"/>
                <a:cs typeface="Arial"/>
                <a:sym typeface="Arial"/>
              </a:rPr>
              <a:t>)]</a:t>
            </a:r>
            <a:endParaRPr/>
          </a:p>
        </p:txBody>
      </p:sp>
      <p:grpSp>
        <p:nvGrpSpPr>
          <p:cNvPr id="744" name="Google Shape;744;p26"/>
          <p:cNvGrpSpPr/>
          <p:nvPr/>
        </p:nvGrpSpPr>
        <p:grpSpPr>
          <a:xfrm>
            <a:off x="3108915" y="2514877"/>
            <a:ext cx="3840525" cy="584013"/>
            <a:chOff x="806777" y="3032465"/>
            <a:chExt cx="8639129" cy="584200"/>
          </a:xfrm>
        </p:grpSpPr>
        <p:sp>
          <p:nvSpPr>
            <p:cNvPr id="745" name="Google Shape;745;p26"/>
            <p:cNvSpPr/>
            <p:nvPr/>
          </p:nvSpPr>
          <p:spPr>
            <a:xfrm>
              <a:off x="806777" y="3121822"/>
              <a:ext cx="8639129" cy="43089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2799">
                  <a:solidFill>
                    <a:srgbClr val="0C0C0C"/>
                  </a:solidFill>
                  <a:latin typeface="Arial"/>
                  <a:ea typeface="Arial"/>
                  <a:cs typeface="Arial"/>
                  <a:sym typeface="Arial"/>
                </a:rPr>
                <a:t>CẢM GIÁC KHI THIẾT KẾ</a:t>
              </a:r>
              <a:endParaRPr/>
            </a:p>
          </p:txBody>
        </p:sp>
        <p:grpSp>
          <p:nvGrpSpPr>
            <p:cNvPr id="746" name="Google Shape;746;p26"/>
            <p:cNvGrpSpPr/>
            <p:nvPr/>
          </p:nvGrpSpPr>
          <p:grpSpPr>
            <a:xfrm>
              <a:off x="1338262" y="3032465"/>
              <a:ext cx="7226300" cy="584200"/>
              <a:chOff x="1384300" y="3124200"/>
              <a:chExt cx="7226300" cy="584200"/>
            </a:xfrm>
          </p:grpSpPr>
          <p:cxnSp>
            <p:nvCxnSpPr>
              <p:cNvPr id="747" name="Google Shape;747;p26"/>
              <p:cNvCxnSpPr/>
              <p:nvPr/>
            </p:nvCxnSpPr>
            <p:spPr>
              <a:xfrm>
                <a:off x="1384300" y="3124200"/>
                <a:ext cx="7226300" cy="0"/>
              </a:xfrm>
              <a:prstGeom prst="straightConnector1">
                <a:avLst/>
              </a:prstGeom>
              <a:noFill/>
              <a:ln cap="flat" cmpd="sng" w="9525">
                <a:solidFill>
                  <a:srgbClr val="D8D8D8"/>
                </a:solidFill>
                <a:prstDash val="solid"/>
                <a:miter lim="800000"/>
                <a:headEnd len="sm" w="sm" type="none"/>
                <a:tailEnd len="sm" w="sm" type="none"/>
              </a:ln>
            </p:spPr>
          </p:cxnSp>
          <p:cxnSp>
            <p:nvCxnSpPr>
              <p:cNvPr id="748" name="Google Shape;748;p26"/>
              <p:cNvCxnSpPr/>
              <p:nvPr/>
            </p:nvCxnSpPr>
            <p:spPr>
              <a:xfrm>
                <a:off x="1384300" y="3708400"/>
                <a:ext cx="7226300" cy="0"/>
              </a:xfrm>
              <a:prstGeom prst="straightConnector1">
                <a:avLst/>
              </a:prstGeom>
              <a:noFill/>
              <a:ln cap="flat" cmpd="sng" w="9525">
                <a:solidFill>
                  <a:srgbClr val="D8D8D8"/>
                </a:solidFill>
                <a:prstDash val="solid"/>
                <a:miter lim="800000"/>
                <a:headEnd len="sm" w="sm" type="none"/>
                <a:tailEnd len="sm" w="sm" type="none"/>
              </a:ln>
            </p:spPr>
          </p:cxnSp>
        </p:grpSp>
      </p:grpSp>
      <p:grpSp>
        <p:nvGrpSpPr>
          <p:cNvPr id="749" name="Google Shape;749;p26"/>
          <p:cNvGrpSpPr/>
          <p:nvPr/>
        </p:nvGrpSpPr>
        <p:grpSpPr>
          <a:xfrm>
            <a:off x="450000" y="450000"/>
            <a:ext cx="9018000" cy="276999"/>
            <a:chOff x="450000" y="450000"/>
            <a:chExt cx="9018000" cy="276999"/>
          </a:xfrm>
        </p:grpSpPr>
        <p:sp>
          <p:nvSpPr>
            <p:cNvPr id="750" name="Google Shape;750;p2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2.1. Tư duy thiết kế là gì và tại sao cần tư duy thiết kế?</a:t>
              </a:r>
              <a:endParaRPr/>
            </a:p>
          </p:txBody>
        </p:sp>
        <p:sp>
          <p:nvSpPr>
            <p:cNvPr id="751" name="Google Shape;751;p2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27"/>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Tư duy thiết kế</a:t>
            </a:r>
            <a:endParaRPr sz="2400">
              <a:solidFill>
                <a:srgbClr val="0C0C0C"/>
              </a:solidFill>
              <a:latin typeface="Arial"/>
              <a:ea typeface="Arial"/>
              <a:cs typeface="Arial"/>
              <a:sym typeface="Arial"/>
            </a:endParaRPr>
          </a:p>
        </p:txBody>
      </p:sp>
      <p:grpSp>
        <p:nvGrpSpPr>
          <p:cNvPr id="758" name="Google Shape;758;p27"/>
          <p:cNvGrpSpPr/>
          <p:nvPr/>
        </p:nvGrpSpPr>
        <p:grpSpPr>
          <a:xfrm>
            <a:off x="560209" y="2040029"/>
            <a:ext cx="8782409" cy="215375"/>
            <a:chOff x="1027113" y="2045625"/>
            <a:chExt cx="8785225" cy="215444"/>
          </a:xfrm>
        </p:grpSpPr>
        <p:sp>
          <p:nvSpPr>
            <p:cNvPr id="759" name="Google Shape;759;p2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799">
                <a:solidFill>
                  <a:srgbClr val="FFFFFF"/>
                </a:solidFill>
                <a:latin typeface="Calibri"/>
                <a:ea typeface="Calibri"/>
                <a:cs typeface="Calibri"/>
                <a:sym typeface="Calibri"/>
              </a:endParaRPr>
            </a:p>
          </p:txBody>
        </p:sp>
        <p:sp>
          <p:nvSpPr>
            <p:cNvPr id="760" name="Google Shape;760;p27"/>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Tư duy thiết kế là gì?</a:t>
              </a:r>
              <a:endParaRPr/>
            </a:p>
          </p:txBody>
        </p:sp>
      </p:grpSp>
      <p:grpSp>
        <p:nvGrpSpPr>
          <p:cNvPr id="761" name="Google Shape;761;p27"/>
          <p:cNvGrpSpPr/>
          <p:nvPr/>
        </p:nvGrpSpPr>
        <p:grpSpPr>
          <a:xfrm>
            <a:off x="560208" y="2565677"/>
            <a:ext cx="7770002" cy="3614454"/>
            <a:chOff x="560208" y="2565677"/>
            <a:chExt cx="7770002" cy="3614454"/>
          </a:xfrm>
        </p:grpSpPr>
        <p:grpSp>
          <p:nvGrpSpPr>
            <p:cNvPr id="762" name="Google Shape;762;p27"/>
            <p:cNvGrpSpPr/>
            <p:nvPr/>
          </p:nvGrpSpPr>
          <p:grpSpPr>
            <a:xfrm>
              <a:off x="3268408" y="2565677"/>
              <a:ext cx="3518360" cy="3478976"/>
              <a:chOff x="3360517" y="2565400"/>
              <a:chExt cx="3403600" cy="3365500"/>
            </a:xfrm>
          </p:grpSpPr>
          <p:sp>
            <p:nvSpPr>
              <p:cNvPr id="763" name="Google Shape;763;p27"/>
              <p:cNvSpPr/>
              <p:nvPr/>
            </p:nvSpPr>
            <p:spPr>
              <a:xfrm>
                <a:off x="4351117" y="2565400"/>
                <a:ext cx="2032000" cy="2032000"/>
              </a:xfrm>
              <a:prstGeom prst="ellipse">
                <a:avLst/>
              </a:prstGeom>
              <a:solidFill>
                <a:srgbClr val="A6A6A6">
                  <a:alpha val="27450"/>
                </a:srgbClr>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764" name="Google Shape;764;p27"/>
              <p:cNvSpPr/>
              <p:nvPr/>
            </p:nvSpPr>
            <p:spPr>
              <a:xfrm>
                <a:off x="3360517" y="3492500"/>
                <a:ext cx="2032000" cy="2032000"/>
              </a:xfrm>
              <a:prstGeom prst="ellipse">
                <a:avLst/>
              </a:prstGeom>
              <a:solidFill>
                <a:srgbClr val="A6A6A6">
                  <a:alpha val="27450"/>
                </a:srgbClr>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765" name="Google Shape;765;p27"/>
              <p:cNvSpPr/>
              <p:nvPr/>
            </p:nvSpPr>
            <p:spPr>
              <a:xfrm>
                <a:off x="4732117" y="3898900"/>
                <a:ext cx="2032000" cy="2032000"/>
              </a:xfrm>
              <a:prstGeom prst="ellipse">
                <a:avLst/>
              </a:prstGeom>
              <a:solidFill>
                <a:srgbClr val="A6A6A6">
                  <a:alpha val="27450"/>
                </a:srgbClr>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766" name="Google Shape;766;p27"/>
              <p:cNvSpPr/>
              <p:nvPr/>
            </p:nvSpPr>
            <p:spPr>
              <a:xfrm>
                <a:off x="4844645" y="4019876"/>
                <a:ext cx="547872" cy="577524"/>
              </a:xfrm>
              <a:custGeom>
                <a:rect b="b" l="l" r="r" t="t"/>
                <a:pathLst>
                  <a:path extrusionOk="0" h="577524" w="547872">
                    <a:moveTo>
                      <a:pt x="422611" y="0"/>
                    </a:moveTo>
                    <a:lnTo>
                      <a:pt x="425246" y="4338"/>
                    </a:lnTo>
                    <a:cubicBezTo>
                      <a:pt x="503450" y="148299"/>
                      <a:pt x="547872" y="313274"/>
                      <a:pt x="547872" y="488624"/>
                    </a:cubicBezTo>
                    <a:lnTo>
                      <a:pt x="543437" y="576466"/>
                    </a:lnTo>
                    <a:lnTo>
                      <a:pt x="522472" y="577524"/>
                    </a:lnTo>
                    <a:cubicBezTo>
                      <a:pt x="347122" y="577524"/>
                      <a:pt x="182147" y="533102"/>
                      <a:pt x="38186" y="454898"/>
                    </a:cubicBezTo>
                    <a:lnTo>
                      <a:pt x="0" y="431700"/>
                    </a:lnTo>
                    <a:lnTo>
                      <a:pt x="10098" y="410738"/>
                    </a:lnTo>
                    <a:cubicBezTo>
                      <a:pt x="103943" y="237986"/>
                      <a:pt x="246434" y="95495"/>
                      <a:pt x="419186" y="1650"/>
                    </a:cubicBezTo>
                    <a:lnTo>
                      <a:pt x="422611" y="0"/>
                    </a:lnTo>
                    <a:close/>
                  </a:path>
                </a:pathLst>
              </a:custGeom>
              <a:solidFill>
                <a:srgbClr val="193EB0"/>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grpSp>
        <p:sp>
          <p:nvSpPr>
            <p:cNvPr id="767" name="Google Shape;767;p27"/>
            <p:cNvSpPr/>
            <p:nvPr/>
          </p:nvSpPr>
          <p:spPr>
            <a:xfrm>
              <a:off x="924774" y="4001086"/>
              <a:ext cx="3707080" cy="171579"/>
            </a:xfrm>
            <a:prstGeom prst="rightArrow">
              <a:avLst>
                <a:gd fmla="val 50000" name="adj1"/>
                <a:gd fmla="val 50000" name="adj2"/>
              </a:avLst>
            </a:prstGeom>
            <a:gradFill>
              <a:gsLst>
                <a:gs pos="0">
                  <a:srgbClr val="FF0000"/>
                </a:gs>
                <a:gs pos="24000">
                  <a:srgbClr val="FF0000"/>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768" name="Google Shape;768;p27"/>
            <p:cNvSpPr/>
            <p:nvPr/>
          </p:nvSpPr>
          <p:spPr>
            <a:xfrm>
              <a:off x="924774" y="4913288"/>
              <a:ext cx="3707080" cy="171579"/>
            </a:xfrm>
            <a:prstGeom prst="rightArrow">
              <a:avLst>
                <a:gd fmla="val 50000" name="adj1"/>
                <a:gd fmla="val 50000" name="adj2"/>
              </a:avLst>
            </a:prstGeom>
            <a:gradFill>
              <a:gsLst>
                <a:gs pos="0">
                  <a:srgbClr val="FF0000"/>
                </a:gs>
                <a:gs pos="24000">
                  <a:srgbClr val="FF0000"/>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cxnSp>
          <p:nvCxnSpPr>
            <p:cNvPr id="769" name="Google Shape;769;p27"/>
            <p:cNvCxnSpPr/>
            <p:nvPr/>
          </p:nvCxnSpPr>
          <p:spPr>
            <a:xfrm>
              <a:off x="4051589" y="3238561"/>
              <a:ext cx="507837" cy="622101"/>
            </a:xfrm>
            <a:prstGeom prst="straightConnector1">
              <a:avLst/>
            </a:prstGeom>
            <a:noFill/>
            <a:ln cap="flat" cmpd="sng" w="9525">
              <a:solidFill>
                <a:srgbClr val="A5A5A5"/>
              </a:solidFill>
              <a:prstDash val="solid"/>
              <a:miter lim="800000"/>
              <a:headEnd len="sm" w="sm" type="none"/>
              <a:tailEnd len="med" w="med" type="triangle"/>
            </a:ln>
          </p:spPr>
        </p:cxnSp>
        <p:cxnSp>
          <p:nvCxnSpPr>
            <p:cNvPr id="770" name="Google Shape;770;p27"/>
            <p:cNvCxnSpPr/>
            <p:nvPr/>
          </p:nvCxnSpPr>
          <p:spPr>
            <a:xfrm flipH="1">
              <a:off x="5156137" y="3505176"/>
              <a:ext cx="1904388" cy="723668"/>
            </a:xfrm>
            <a:prstGeom prst="straightConnector1">
              <a:avLst/>
            </a:prstGeom>
            <a:noFill/>
            <a:ln cap="flat" cmpd="sng" w="9525">
              <a:solidFill>
                <a:srgbClr val="A5A5A5"/>
              </a:solidFill>
              <a:prstDash val="solid"/>
              <a:miter lim="800000"/>
              <a:headEnd len="sm" w="sm" type="none"/>
              <a:tailEnd len="med" w="med" type="triangle"/>
            </a:ln>
          </p:spPr>
        </p:cxnSp>
        <p:cxnSp>
          <p:nvCxnSpPr>
            <p:cNvPr id="771" name="Google Shape;771;p27"/>
            <p:cNvCxnSpPr/>
            <p:nvPr/>
          </p:nvCxnSpPr>
          <p:spPr>
            <a:xfrm rot="10800000">
              <a:off x="5829021" y="4292323"/>
              <a:ext cx="1307680" cy="457053"/>
            </a:xfrm>
            <a:prstGeom prst="straightConnector1">
              <a:avLst/>
            </a:prstGeom>
            <a:noFill/>
            <a:ln cap="flat" cmpd="sng" w="9525">
              <a:solidFill>
                <a:srgbClr val="A5A5A5"/>
              </a:solidFill>
              <a:prstDash val="solid"/>
              <a:miter lim="800000"/>
              <a:headEnd len="sm" w="sm" type="none"/>
              <a:tailEnd len="med" w="med" type="triangle"/>
            </a:ln>
          </p:spPr>
        </p:cxnSp>
        <p:cxnSp>
          <p:nvCxnSpPr>
            <p:cNvPr id="772" name="Google Shape;772;p27"/>
            <p:cNvCxnSpPr/>
            <p:nvPr/>
          </p:nvCxnSpPr>
          <p:spPr>
            <a:xfrm flipH="1" rot="10800000">
              <a:off x="3518361" y="5092167"/>
              <a:ext cx="1421945" cy="609405"/>
            </a:xfrm>
            <a:prstGeom prst="straightConnector1">
              <a:avLst/>
            </a:prstGeom>
            <a:noFill/>
            <a:ln cap="flat" cmpd="sng" w="9525">
              <a:solidFill>
                <a:srgbClr val="A5A5A5"/>
              </a:solidFill>
              <a:prstDash val="solid"/>
              <a:miter lim="800000"/>
              <a:headEnd len="sm" w="sm" type="none"/>
              <a:tailEnd len="med" w="med" type="triangle"/>
            </a:ln>
          </p:spPr>
        </p:cxnSp>
        <p:cxnSp>
          <p:nvCxnSpPr>
            <p:cNvPr id="773" name="Google Shape;773;p27"/>
            <p:cNvCxnSpPr/>
            <p:nvPr/>
          </p:nvCxnSpPr>
          <p:spPr>
            <a:xfrm>
              <a:off x="1905976" y="4546242"/>
              <a:ext cx="1599687" cy="0"/>
            </a:xfrm>
            <a:prstGeom prst="straightConnector1">
              <a:avLst/>
            </a:prstGeom>
            <a:noFill/>
            <a:ln cap="flat" cmpd="sng" w="9525">
              <a:solidFill>
                <a:srgbClr val="A5A5A5"/>
              </a:solidFill>
              <a:prstDash val="solid"/>
              <a:miter lim="800000"/>
              <a:headEnd len="sm" w="sm" type="none"/>
              <a:tailEnd len="med" w="med" type="triangle"/>
            </a:ln>
          </p:spPr>
        </p:cxnSp>
        <p:pic>
          <p:nvPicPr>
            <p:cNvPr descr="구름 9" id="774" name="Google Shape;774;p27"/>
            <p:cNvPicPr preferRelativeResize="0"/>
            <p:nvPr/>
          </p:nvPicPr>
          <p:blipFill rotWithShape="1">
            <a:blip r:embed="rId3">
              <a:alphaModFix/>
            </a:blip>
            <a:srcRect b="32324" l="10829" r="4204" t="36703"/>
            <a:stretch/>
          </p:blipFill>
          <p:spPr>
            <a:xfrm>
              <a:off x="1383730" y="4104649"/>
              <a:ext cx="1195131" cy="820577"/>
            </a:xfrm>
            <a:prstGeom prst="rect">
              <a:avLst/>
            </a:prstGeom>
            <a:noFill/>
            <a:ln>
              <a:noFill/>
            </a:ln>
          </p:spPr>
        </p:pic>
        <p:grpSp>
          <p:nvGrpSpPr>
            <p:cNvPr id="775" name="Google Shape;775;p27"/>
            <p:cNvGrpSpPr/>
            <p:nvPr/>
          </p:nvGrpSpPr>
          <p:grpSpPr>
            <a:xfrm>
              <a:off x="1491369" y="3094725"/>
              <a:ext cx="6817596" cy="2972952"/>
              <a:chOff x="1464860" y="3043816"/>
              <a:chExt cx="6819782" cy="2973905"/>
            </a:xfrm>
          </p:grpSpPr>
          <p:sp>
            <p:nvSpPr>
              <p:cNvPr id="776" name="Google Shape;776;p27"/>
              <p:cNvSpPr/>
              <p:nvPr/>
            </p:nvSpPr>
            <p:spPr>
              <a:xfrm>
                <a:off x="3638402" y="4307877"/>
                <a:ext cx="926178" cy="21551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3F3F3F"/>
                    </a:solidFill>
                    <a:latin typeface="Arial"/>
                    <a:ea typeface="Arial"/>
                    <a:cs typeface="Arial"/>
                    <a:sym typeface="Arial"/>
                  </a:rPr>
                  <a:t>CON NGƯỜI</a:t>
                </a:r>
                <a:endParaRPr/>
              </a:p>
            </p:txBody>
          </p:sp>
          <p:sp>
            <p:nvSpPr>
              <p:cNvPr id="777" name="Google Shape;777;p27"/>
              <p:cNvSpPr/>
              <p:nvPr/>
            </p:nvSpPr>
            <p:spPr>
              <a:xfrm>
                <a:off x="3638403" y="4507902"/>
                <a:ext cx="898671" cy="16158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50">
                    <a:solidFill>
                      <a:srgbClr val="3F3F3F"/>
                    </a:solidFill>
                    <a:latin typeface="Arial"/>
                    <a:ea typeface="Arial"/>
                    <a:cs typeface="Arial"/>
                    <a:sym typeface="Arial"/>
                  </a:rPr>
                  <a:t>(mong muốn)</a:t>
                </a:r>
                <a:endParaRPr/>
              </a:p>
            </p:txBody>
          </p:sp>
          <p:sp>
            <p:nvSpPr>
              <p:cNvPr id="778" name="Google Shape;778;p27"/>
              <p:cNvSpPr/>
              <p:nvPr/>
            </p:nvSpPr>
            <p:spPr>
              <a:xfrm>
                <a:off x="1464860" y="4268113"/>
                <a:ext cx="1006936" cy="43102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3F3F3F"/>
                    </a:solidFill>
                    <a:latin typeface="Arial"/>
                    <a:ea typeface="Arial"/>
                    <a:cs typeface="Arial"/>
                    <a:sym typeface="Arial"/>
                  </a:rPr>
                  <a:t>TƯ DUY THIẾT KẾ</a:t>
                </a:r>
                <a:endParaRPr/>
              </a:p>
            </p:txBody>
          </p:sp>
          <p:sp>
            <p:nvSpPr>
              <p:cNvPr id="779" name="Google Shape;779;p27"/>
              <p:cNvSpPr/>
              <p:nvPr/>
            </p:nvSpPr>
            <p:spPr>
              <a:xfrm>
                <a:off x="4877011" y="3043816"/>
                <a:ext cx="1079238" cy="21551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3F3F3F"/>
                    </a:solidFill>
                    <a:latin typeface="Arial"/>
                    <a:ea typeface="Arial"/>
                    <a:cs typeface="Arial"/>
                    <a:sym typeface="Arial"/>
                  </a:rPr>
                  <a:t>THỰC TIỄN</a:t>
                </a:r>
                <a:endParaRPr/>
              </a:p>
            </p:txBody>
          </p:sp>
          <p:sp>
            <p:nvSpPr>
              <p:cNvPr id="780" name="Google Shape;780;p27"/>
              <p:cNvSpPr/>
              <p:nvPr/>
            </p:nvSpPr>
            <p:spPr>
              <a:xfrm>
                <a:off x="4954186" y="3287605"/>
                <a:ext cx="881120" cy="32326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50">
                    <a:solidFill>
                      <a:srgbClr val="3F3F3F"/>
                    </a:solidFill>
                    <a:latin typeface="Arial"/>
                    <a:ea typeface="Arial"/>
                    <a:cs typeface="Arial"/>
                    <a:sym typeface="Arial"/>
                  </a:rPr>
                  <a:t>(khả năng tồn tại)</a:t>
                </a:r>
                <a:endParaRPr/>
              </a:p>
            </p:txBody>
          </p:sp>
          <p:sp>
            <p:nvSpPr>
              <p:cNvPr id="781" name="Google Shape;781;p27"/>
              <p:cNvSpPr/>
              <p:nvPr/>
            </p:nvSpPr>
            <p:spPr>
              <a:xfrm>
                <a:off x="5391088" y="4971063"/>
                <a:ext cx="1141358"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3F3F3F"/>
                    </a:solidFill>
                    <a:latin typeface="Arial"/>
                    <a:ea typeface="Arial"/>
                    <a:cs typeface="Arial"/>
                    <a:sym typeface="Arial"/>
                  </a:rPr>
                  <a:t>CÔNG NGHỆ</a:t>
                </a:r>
                <a:endParaRPr/>
              </a:p>
            </p:txBody>
          </p:sp>
          <p:sp>
            <p:nvSpPr>
              <p:cNvPr id="782" name="Google Shape;782;p27"/>
              <p:cNvSpPr/>
              <p:nvPr/>
            </p:nvSpPr>
            <p:spPr>
              <a:xfrm>
                <a:off x="5512432" y="5171088"/>
                <a:ext cx="898671" cy="32326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50">
                    <a:solidFill>
                      <a:srgbClr val="3F3F3F"/>
                    </a:solidFill>
                    <a:latin typeface="Arial"/>
                    <a:ea typeface="Arial"/>
                    <a:cs typeface="Arial"/>
                    <a:sym typeface="Arial"/>
                  </a:rPr>
                  <a:t>(khả năng thục hiện)</a:t>
                </a:r>
                <a:endParaRPr/>
              </a:p>
            </p:txBody>
          </p:sp>
          <p:sp>
            <p:nvSpPr>
              <p:cNvPr id="783" name="Google Shape;783;p27"/>
              <p:cNvSpPr/>
              <p:nvPr/>
            </p:nvSpPr>
            <p:spPr>
              <a:xfrm>
                <a:off x="7027764" y="3302000"/>
                <a:ext cx="1256878" cy="43102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3F3F3F"/>
                    </a:solidFill>
                    <a:latin typeface="Arial"/>
                    <a:ea typeface="Arial"/>
                    <a:cs typeface="Arial"/>
                    <a:sym typeface="Arial"/>
                  </a:rPr>
                  <a:t>CẢI TIẾN VỀ KINH NGHIỆM</a:t>
                </a:r>
                <a:endParaRPr/>
              </a:p>
            </p:txBody>
          </p:sp>
          <p:sp>
            <p:nvSpPr>
              <p:cNvPr id="784" name="Google Shape;784;p27"/>
              <p:cNvSpPr/>
              <p:nvPr/>
            </p:nvSpPr>
            <p:spPr>
              <a:xfrm>
                <a:off x="7027764" y="4444019"/>
                <a:ext cx="1256878" cy="43102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3F3F3F"/>
                    </a:solidFill>
                    <a:latin typeface="Arial"/>
                    <a:ea typeface="Arial"/>
                    <a:cs typeface="Arial"/>
                    <a:sym typeface="Arial"/>
                  </a:rPr>
                  <a:t>CẢI TIẾN VỀ QUY TRÌNH</a:t>
                </a:r>
                <a:endParaRPr/>
              </a:p>
            </p:txBody>
          </p:sp>
          <p:sp>
            <p:nvSpPr>
              <p:cNvPr id="785" name="Google Shape;785;p27"/>
              <p:cNvSpPr/>
              <p:nvPr/>
            </p:nvSpPr>
            <p:spPr>
              <a:xfrm>
                <a:off x="2319112" y="5586696"/>
                <a:ext cx="1256878" cy="43102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3F3F3F"/>
                    </a:solidFill>
                    <a:latin typeface="Arial"/>
                    <a:ea typeface="Arial"/>
                    <a:cs typeface="Arial"/>
                    <a:sym typeface="Arial"/>
                  </a:rPr>
                  <a:t>CẢI TIẾN VỀ CHỨC NĂNG</a:t>
                </a:r>
                <a:endParaRPr/>
              </a:p>
            </p:txBody>
          </p:sp>
        </p:grpSp>
        <p:sp>
          <p:nvSpPr>
            <p:cNvPr id="786" name="Google Shape;786;p27"/>
            <p:cNvSpPr/>
            <p:nvPr/>
          </p:nvSpPr>
          <p:spPr>
            <a:xfrm>
              <a:off x="2809662" y="2795282"/>
              <a:ext cx="2187023" cy="7691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3F3F3F"/>
                  </a:solidFill>
                  <a:latin typeface="Arial"/>
                  <a:ea typeface="Arial"/>
                  <a:cs typeface="Arial"/>
                  <a:sym typeface="Arial"/>
                </a:rPr>
                <a:t>CẢI TIẾN VỀ CẢM XÚC</a:t>
              </a:r>
              <a:endParaRPr/>
            </a:p>
            <a:p>
              <a:pPr indent="-79351" lvl="0" marL="171399" marR="0" rtl="0" algn="l">
                <a:spcBef>
                  <a:spcPts val="0"/>
                </a:spcBef>
                <a:spcAft>
                  <a:spcPts val="0"/>
                </a:spcAft>
                <a:buClr>
                  <a:srgbClr val="3F3F3F"/>
                </a:buClr>
                <a:buSzPts val="1000"/>
                <a:buFont typeface="Arial"/>
                <a:buChar char="-"/>
              </a:pPr>
              <a:r>
                <a:rPr lang="en-US" sz="1000">
                  <a:solidFill>
                    <a:srgbClr val="3F3F3F"/>
                  </a:solidFill>
                  <a:latin typeface="Arial"/>
                  <a:ea typeface="Arial"/>
                  <a:cs typeface="Arial"/>
                  <a:sym typeface="Arial"/>
                </a:rPr>
                <a:t>THƯƠNG HIỆU</a:t>
              </a:r>
              <a:endParaRPr/>
            </a:p>
            <a:p>
              <a:pPr indent="-79351" lvl="0" marL="171399" marR="0" rtl="0" algn="l">
                <a:spcBef>
                  <a:spcPts val="0"/>
                </a:spcBef>
                <a:spcAft>
                  <a:spcPts val="0"/>
                </a:spcAft>
                <a:buClr>
                  <a:srgbClr val="3F3F3F"/>
                </a:buClr>
                <a:buSzPts val="1000"/>
                <a:buFont typeface="Arial"/>
                <a:buChar char="-"/>
              </a:pPr>
              <a:r>
                <a:rPr lang="en-US" sz="1000">
                  <a:solidFill>
                    <a:srgbClr val="3F3F3F"/>
                  </a:solidFill>
                  <a:latin typeface="Arial"/>
                  <a:ea typeface="Arial"/>
                  <a:cs typeface="Arial"/>
                  <a:sym typeface="Arial"/>
                </a:rPr>
                <a:t>TIẾP THỊ</a:t>
              </a:r>
              <a:endParaRPr/>
            </a:p>
            <a:p>
              <a:pPr indent="-79351" lvl="0" marL="171399" marR="0" rtl="0" algn="l">
                <a:spcBef>
                  <a:spcPts val="0"/>
                </a:spcBef>
                <a:spcAft>
                  <a:spcPts val="0"/>
                </a:spcAft>
                <a:buClr>
                  <a:srgbClr val="3F3F3F"/>
                </a:buClr>
                <a:buSzPts val="1000"/>
                <a:buFont typeface="Arial"/>
                <a:buChar char="-"/>
              </a:pPr>
              <a:r>
                <a:rPr lang="en-US" sz="1000">
                  <a:solidFill>
                    <a:srgbClr val="3F3F3F"/>
                  </a:solidFill>
                  <a:latin typeface="Arial"/>
                  <a:ea typeface="Arial"/>
                  <a:cs typeface="Arial"/>
                  <a:sym typeface="Arial"/>
                </a:rPr>
                <a:t>QUAN HỆ</a:t>
              </a:r>
              <a:endParaRPr/>
            </a:p>
            <a:p>
              <a:pPr indent="0" lvl="0" marL="0" marR="0" rtl="0" algn="l">
                <a:spcBef>
                  <a:spcPts val="0"/>
                </a:spcBef>
                <a:spcAft>
                  <a:spcPts val="0"/>
                </a:spcAft>
                <a:buNone/>
              </a:pPr>
              <a:r>
                <a:t/>
              </a:r>
              <a:endParaRPr sz="1000">
                <a:solidFill>
                  <a:srgbClr val="3F3F3F"/>
                </a:solidFill>
                <a:latin typeface="Arial"/>
                <a:ea typeface="Arial"/>
                <a:cs typeface="Arial"/>
                <a:sym typeface="Arial"/>
              </a:endParaRPr>
            </a:p>
          </p:txBody>
        </p:sp>
        <p:sp>
          <p:nvSpPr>
            <p:cNvPr id="787" name="Google Shape;787;p27"/>
            <p:cNvSpPr/>
            <p:nvPr/>
          </p:nvSpPr>
          <p:spPr>
            <a:xfrm>
              <a:off x="7046258" y="2882060"/>
              <a:ext cx="1283952" cy="1283952"/>
            </a:xfrm>
            <a:prstGeom prst="ellipse">
              <a:avLst/>
            </a:prstGeom>
            <a:noFill/>
            <a:ln cap="flat" cmpd="sng" w="12700">
              <a:solidFill>
                <a:srgbClr val="BFBFBF"/>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788" name="Google Shape;788;p27"/>
            <p:cNvSpPr/>
            <p:nvPr/>
          </p:nvSpPr>
          <p:spPr>
            <a:xfrm>
              <a:off x="560208" y="6057059"/>
              <a:ext cx="2487852" cy="12307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800">
                  <a:solidFill>
                    <a:srgbClr val="3F3F3F"/>
                  </a:solidFill>
                  <a:latin typeface="Arial"/>
                  <a:ea typeface="Arial"/>
                  <a:cs typeface="Arial"/>
                  <a:sym typeface="Arial"/>
                </a:rPr>
                <a:t>Nguồn: IDEO</a:t>
              </a:r>
              <a:endParaRPr/>
            </a:p>
          </p:txBody>
        </p:sp>
      </p:grpSp>
      <p:grpSp>
        <p:nvGrpSpPr>
          <p:cNvPr id="789" name="Google Shape;789;p27"/>
          <p:cNvGrpSpPr/>
          <p:nvPr/>
        </p:nvGrpSpPr>
        <p:grpSpPr>
          <a:xfrm>
            <a:off x="450000" y="450000"/>
            <a:ext cx="9018000" cy="276999"/>
            <a:chOff x="450000" y="450000"/>
            <a:chExt cx="9018000" cy="276999"/>
          </a:xfrm>
        </p:grpSpPr>
        <p:sp>
          <p:nvSpPr>
            <p:cNvPr id="790" name="Google Shape;790;p2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2.1. Tư duy thiết kế là gì và tại sao cần tư duy thiết kế?</a:t>
              </a:r>
              <a:endParaRPr/>
            </a:p>
          </p:txBody>
        </p:sp>
        <p:sp>
          <p:nvSpPr>
            <p:cNvPr id="791" name="Google Shape;791;p2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28"/>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Tư duy thiết kế</a:t>
            </a:r>
            <a:endParaRPr sz="2400">
              <a:solidFill>
                <a:srgbClr val="0C0C0C"/>
              </a:solidFill>
              <a:latin typeface="Arial"/>
              <a:ea typeface="Arial"/>
              <a:cs typeface="Arial"/>
              <a:sym typeface="Arial"/>
            </a:endParaRPr>
          </a:p>
        </p:txBody>
      </p:sp>
      <p:grpSp>
        <p:nvGrpSpPr>
          <p:cNvPr id="798" name="Google Shape;798;p28"/>
          <p:cNvGrpSpPr/>
          <p:nvPr/>
        </p:nvGrpSpPr>
        <p:grpSpPr>
          <a:xfrm>
            <a:off x="560209" y="2040029"/>
            <a:ext cx="8782409" cy="215375"/>
            <a:chOff x="1027113" y="2045625"/>
            <a:chExt cx="8785225" cy="215444"/>
          </a:xfrm>
        </p:grpSpPr>
        <p:sp>
          <p:nvSpPr>
            <p:cNvPr id="799" name="Google Shape;799;p2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00" name="Google Shape;800;p28"/>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So sánh giữa Tư duy thiết kế và Tư duy phân tích:</a:t>
              </a:r>
              <a:endParaRPr/>
            </a:p>
          </p:txBody>
        </p:sp>
      </p:grpSp>
      <p:graphicFrame>
        <p:nvGraphicFramePr>
          <p:cNvPr id="801" name="Google Shape;801;p28"/>
          <p:cNvGraphicFramePr/>
          <p:nvPr/>
        </p:nvGraphicFramePr>
        <p:xfrm>
          <a:off x="712561" y="2565678"/>
          <a:ext cx="3000000" cy="3000000"/>
        </p:xfrm>
        <a:graphic>
          <a:graphicData uri="http://schemas.openxmlformats.org/drawingml/2006/table">
            <a:tbl>
              <a:tblPr>
                <a:noFill/>
                <a:tableStyleId>{393B4991-F22D-4818-A82A-C40C3FA4372A}</a:tableStyleId>
              </a:tblPr>
              <a:tblGrid>
                <a:gridCol w="1958150"/>
                <a:gridCol w="2784500"/>
                <a:gridCol w="3887400"/>
              </a:tblGrid>
              <a:tr h="378525">
                <a:tc>
                  <a:txBody>
                    <a:bodyPr/>
                    <a:lstStyle/>
                    <a:p>
                      <a:pPr indent="0" lvl="0" marL="0" marR="0" rtl="0" algn="ctr">
                        <a:spcBef>
                          <a:spcPts val="0"/>
                        </a:spcBef>
                        <a:spcAft>
                          <a:spcPts val="0"/>
                        </a:spcAft>
                        <a:buNone/>
                      </a:pPr>
                      <a:r>
                        <a:t/>
                      </a:r>
                      <a:endParaRPr b="1" sz="1500" u="none" cap="none" strike="noStrike">
                        <a:solidFill>
                          <a:srgbClr val="FF0000"/>
                        </a:solidFill>
                      </a:endParaRPr>
                    </a:p>
                  </a:txBody>
                  <a:tcPr marT="37125" marB="37125" marR="74250" marL="742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u="none" cap="none" strike="noStrike">
                          <a:solidFill>
                            <a:srgbClr val="FF0000"/>
                          </a:solidFill>
                          <a:latin typeface="Arial"/>
                          <a:ea typeface="Arial"/>
                          <a:cs typeface="Arial"/>
                          <a:sym typeface="Arial"/>
                        </a:rPr>
                        <a:t>Tư duy thiết kế</a:t>
                      </a:r>
                      <a:endParaRPr b="0" sz="1400" u="none" cap="none" strike="noStrike">
                        <a:solidFill>
                          <a:srgbClr val="FF0000"/>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u="none" cap="none" strike="noStrike">
                          <a:solidFill>
                            <a:srgbClr val="FF0000"/>
                          </a:solidFill>
                          <a:latin typeface="Arial"/>
                          <a:ea typeface="Arial"/>
                          <a:cs typeface="Arial"/>
                          <a:sym typeface="Arial"/>
                        </a:rPr>
                        <a:t>Tư duy phân tích</a:t>
                      </a:r>
                      <a:endParaRPr b="0" sz="1400" u="none" cap="none" strike="noStrike">
                        <a:solidFill>
                          <a:srgbClr val="FF0000"/>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444700">
                <a:tc>
                  <a:txBody>
                    <a:bodyPr/>
                    <a:lstStyle/>
                    <a:p>
                      <a:pPr indent="0" lvl="0" marL="0" marR="0" rtl="0" algn="ctr">
                        <a:spcBef>
                          <a:spcPts val="0"/>
                        </a:spcBef>
                        <a:spcAft>
                          <a:spcPts val="0"/>
                        </a:spcAft>
                        <a:buNone/>
                      </a:pPr>
                      <a:r>
                        <a:rPr b="0" lang="en-US" sz="1300" u="none" cap="none" strike="noStrike">
                          <a:solidFill>
                            <a:srgbClr val="193EB0"/>
                          </a:solidFill>
                          <a:latin typeface="Arial"/>
                          <a:ea typeface="Arial"/>
                          <a:cs typeface="Arial"/>
                          <a:sym typeface="Arial"/>
                        </a:rPr>
                        <a:t>Nền tảng</a:t>
                      </a:r>
                      <a:endParaRPr b="0" sz="1300" u="none" cap="none" strike="noStrike">
                        <a:solidFill>
                          <a:srgbClr val="193EB0"/>
                        </a:solidFill>
                        <a:latin typeface="Arial"/>
                        <a:ea typeface="Arial"/>
                        <a:cs typeface="Arial"/>
                        <a:sym typeface="Arial"/>
                      </a:endParaRPr>
                    </a:p>
                  </a:txBody>
                  <a:tcPr marT="37125" marB="37125" marR="74250" marL="742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Câu chuyện</a:t>
                      </a:r>
                      <a:endParaRPr b="0" sz="1300" u="none" cap="none" strike="noStrike">
                        <a:solidFill>
                          <a:srgbClr val="262626"/>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Dữ liệu</a:t>
                      </a:r>
                      <a:endParaRPr b="0" sz="1300" u="none" cap="none" strike="noStrike">
                        <a:solidFill>
                          <a:srgbClr val="262626"/>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444700">
                <a:tc>
                  <a:txBody>
                    <a:bodyPr/>
                    <a:lstStyle/>
                    <a:p>
                      <a:pPr indent="0" lvl="0" marL="0" marR="0" rtl="0" algn="ctr">
                        <a:spcBef>
                          <a:spcPts val="0"/>
                        </a:spcBef>
                        <a:spcAft>
                          <a:spcPts val="0"/>
                        </a:spcAft>
                        <a:buNone/>
                      </a:pPr>
                      <a:r>
                        <a:rPr b="0" lang="en-US" sz="1300" u="none" cap="none" strike="noStrike">
                          <a:solidFill>
                            <a:srgbClr val="193EB0"/>
                          </a:solidFill>
                          <a:latin typeface="Arial"/>
                          <a:ea typeface="Arial"/>
                          <a:cs typeface="Arial"/>
                          <a:sym typeface="Arial"/>
                        </a:rPr>
                        <a:t>Kết quả</a:t>
                      </a:r>
                      <a:endParaRPr b="0" sz="1300" u="none" cap="none" strike="noStrike">
                        <a:solidFill>
                          <a:srgbClr val="193EB0"/>
                        </a:solidFill>
                        <a:latin typeface="Arial"/>
                        <a:ea typeface="Arial"/>
                        <a:cs typeface="Arial"/>
                        <a:sym typeface="Arial"/>
                      </a:endParaRPr>
                    </a:p>
                  </a:txBody>
                  <a:tcPr marT="37125" marB="37125" marR="74250" marL="742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Hiểu biết</a:t>
                      </a:r>
                      <a:endParaRPr b="0" sz="1300" u="none" cap="none" strike="noStrike">
                        <a:solidFill>
                          <a:srgbClr val="262626"/>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Thông tin </a:t>
                      </a:r>
                      <a:endParaRPr b="0" sz="1300" u="none" cap="none" strike="noStrike">
                        <a:solidFill>
                          <a:srgbClr val="262626"/>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444700">
                <a:tc>
                  <a:txBody>
                    <a:bodyPr/>
                    <a:lstStyle/>
                    <a:p>
                      <a:pPr indent="0" lvl="0" marL="0" marR="0" rtl="0" algn="ctr">
                        <a:spcBef>
                          <a:spcPts val="0"/>
                        </a:spcBef>
                        <a:spcAft>
                          <a:spcPts val="0"/>
                        </a:spcAft>
                        <a:buNone/>
                      </a:pPr>
                      <a:r>
                        <a:rPr b="0" lang="en-US" sz="1300" u="none" cap="none" strike="noStrike">
                          <a:solidFill>
                            <a:srgbClr val="193EB0"/>
                          </a:solidFill>
                          <a:latin typeface="Arial"/>
                          <a:ea typeface="Arial"/>
                          <a:cs typeface="Arial"/>
                          <a:sym typeface="Arial"/>
                        </a:rPr>
                        <a:t>Phương hướng</a:t>
                      </a:r>
                      <a:endParaRPr b="0" sz="1300" u="none" cap="none" strike="noStrike">
                        <a:solidFill>
                          <a:srgbClr val="193EB0"/>
                        </a:solidFill>
                        <a:latin typeface="Arial"/>
                        <a:ea typeface="Arial"/>
                        <a:cs typeface="Arial"/>
                        <a:sym typeface="Arial"/>
                      </a:endParaRPr>
                    </a:p>
                  </a:txBody>
                  <a:tcPr marT="37125" marB="37125" marR="74250" marL="742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Cải tiến </a:t>
                      </a:r>
                      <a:endParaRPr b="0" sz="1300" u="none" cap="none" strike="noStrike">
                        <a:solidFill>
                          <a:srgbClr val="262626"/>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Cải thiện</a:t>
                      </a:r>
                      <a:endParaRPr b="0" sz="1300" u="none" cap="none" strike="noStrike">
                        <a:solidFill>
                          <a:srgbClr val="262626"/>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444700">
                <a:tc>
                  <a:txBody>
                    <a:bodyPr/>
                    <a:lstStyle/>
                    <a:p>
                      <a:pPr indent="0" lvl="0" marL="0" marR="0" rtl="0" algn="ctr">
                        <a:spcBef>
                          <a:spcPts val="0"/>
                        </a:spcBef>
                        <a:spcAft>
                          <a:spcPts val="0"/>
                        </a:spcAft>
                        <a:buNone/>
                      </a:pPr>
                      <a:r>
                        <a:rPr b="0" lang="en-US" sz="1300" u="none" cap="none" strike="noStrike">
                          <a:solidFill>
                            <a:srgbClr val="193EB0"/>
                          </a:solidFill>
                          <a:latin typeface="Arial"/>
                          <a:ea typeface="Arial"/>
                          <a:cs typeface="Arial"/>
                          <a:sym typeface="Arial"/>
                        </a:rPr>
                        <a:t>Điểm khởi đầu</a:t>
                      </a:r>
                      <a:endParaRPr b="0" sz="1300" u="none" cap="none" strike="noStrike">
                        <a:solidFill>
                          <a:srgbClr val="193EB0"/>
                        </a:solidFill>
                        <a:latin typeface="Arial"/>
                        <a:ea typeface="Arial"/>
                        <a:cs typeface="Arial"/>
                        <a:sym typeface="Arial"/>
                      </a:endParaRPr>
                    </a:p>
                  </a:txBody>
                  <a:tcPr marT="37125" marB="37125" marR="74250" marL="742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Đồng cảm</a:t>
                      </a:r>
                      <a:endParaRPr b="0" sz="1300" u="none" cap="none" strike="noStrike">
                        <a:solidFill>
                          <a:srgbClr val="262626"/>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Gải thuyết</a:t>
                      </a:r>
                      <a:endParaRPr b="0" sz="1300" u="none" cap="none" strike="noStrike">
                        <a:solidFill>
                          <a:srgbClr val="262626"/>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444700">
                <a:tc>
                  <a:txBody>
                    <a:bodyPr/>
                    <a:lstStyle/>
                    <a:p>
                      <a:pPr indent="0" lvl="0" marL="0" marR="0" rtl="0" algn="ctr">
                        <a:spcBef>
                          <a:spcPts val="0"/>
                        </a:spcBef>
                        <a:spcAft>
                          <a:spcPts val="0"/>
                        </a:spcAft>
                        <a:buNone/>
                      </a:pPr>
                      <a:r>
                        <a:rPr b="0" lang="en-US" sz="1300" u="none" cap="none" strike="noStrike">
                          <a:solidFill>
                            <a:srgbClr val="193EB0"/>
                          </a:solidFill>
                          <a:latin typeface="Arial"/>
                          <a:ea typeface="Arial"/>
                          <a:cs typeface="Arial"/>
                          <a:sym typeface="Arial"/>
                        </a:rPr>
                        <a:t>Phương pháp quy trình</a:t>
                      </a:r>
                      <a:endParaRPr b="0" sz="1300" u="none" cap="none" strike="noStrike">
                        <a:solidFill>
                          <a:srgbClr val="193EB0"/>
                        </a:solidFill>
                        <a:latin typeface="Arial"/>
                        <a:ea typeface="Arial"/>
                        <a:cs typeface="Arial"/>
                        <a:sym typeface="Arial"/>
                      </a:endParaRPr>
                    </a:p>
                  </a:txBody>
                  <a:tcPr marT="37125" marB="37125" marR="74250" marL="742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Lặp lại</a:t>
                      </a:r>
                      <a:endParaRPr b="0" sz="1300" u="none" cap="none" strike="noStrike">
                        <a:solidFill>
                          <a:srgbClr val="262626"/>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Tối ưu hóa</a:t>
                      </a:r>
                      <a:endParaRPr b="0" sz="1300" u="none" cap="none" strike="noStrike">
                        <a:solidFill>
                          <a:srgbClr val="262626"/>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444700">
                <a:tc>
                  <a:txBody>
                    <a:bodyPr/>
                    <a:lstStyle/>
                    <a:p>
                      <a:pPr indent="0" lvl="0" marL="0" marR="0" rtl="0" algn="ctr">
                        <a:spcBef>
                          <a:spcPts val="0"/>
                        </a:spcBef>
                        <a:spcAft>
                          <a:spcPts val="0"/>
                        </a:spcAft>
                        <a:buNone/>
                      </a:pPr>
                      <a:r>
                        <a:rPr b="0" lang="en-US" sz="1300" u="none" cap="none" strike="noStrike">
                          <a:solidFill>
                            <a:srgbClr val="193EB0"/>
                          </a:solidFill>
                          <a:latin typeface="Arial"/>
                          <a:ea typeface="Arial"/>
                          <a:cs typeface="Arial"/>
                          <a:sym typeface="Arial"/>
                        </a:rPr>
                        <a:t>Quy trình</a:t>
                      </a:r>
                      <a:endParaRPr b="0" sz="1300" u="none" cap="none" strike="noStrike">
                        <a:solidFill>
                          <a:srgbClr val="193EB0"/>
                        </a:solidFill>
                        <a:latin typeface="Arial"/>
                        <a:ea typeface="Arial"/>
                        <a:cs typeface="Arial"/>
                        <a:sym typeface="Arial"/>
                      </a:endParaRPr>
                    </a:p>
                  </a:txBody>
                  <a:tcPr marT="37125" marB="37125" marR="74250" marL="742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Hành động trước</a:t>
                      </a:r>
                      <a:endParaRPr b="0" sz="1300" u="none" cap="none" strike="noStrike">
                        <a:solidFill>
                          <a:srgbClr val="262626"/>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Lập kế hoạch trước</a:t>
                      </a:r>
                      <a:endParaRPr b="0" sz="1300" u="none" cap="none" strike="noStrike">
                        <a:solidFill>
                          <a:srgbClr val="262626"/>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444700">
                <a:tc>
                  <a:txBody>
                    <a:bodyPr/>
                    <a:lstStyle/>
                    <a:p>
                      <a:pPr indent="0" lvl="0" marL="0" marR="0" rtl="0" algn="ctr">
                        <a:spcBef>
                          <a:spcPts val="0"/>
                        </a:spcBef>
                        <a:spcAft>
                          <a:spcPts val="0"/>
                        </a:spcAft>
                        <a:buNone/>
                      </a:pPr>
                      <a:r>
                        <a:rPr b="0" lang="en-US" sz="1300" u="none" cap="none" strike="noStrike">
                          <a:solidFill>
                            <a:srgbClr val="193EB0"/>
                          </a:solidFill>
                          <a:latin typeface="Arial"/>
                          <a:ea typeface="Arial"/>
                          <a:cs typeface="Arial"/>
                          <a:sym typeface="Arial"/>
                        </a:rPr>
                        <a:t>Giá trị chính</a:t>
                      </a:r>
                      <a:endParaRPr b="0" sz="1300" u="none" cap="none" strike="noStrike">
                        <a:solidFill>
                          <a:srgbClr val="193EB0"/>
                        </a:solidFill>
                        <a:latin typeface="Arial"/>
                        <a:ea typeface="Arial"/>
                        <a:cs typeface="Arial"/>
                        <a:sym typeface="Arial"/>
                      </a:endParaRPr>
                    </a:p>
                  </a:txBody>
                  <a:tcPr marT="37125" marB="37125" marR="74250" marL="742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Con người</a:t>
                      </a:r>
                      <a:endParaRPr b="0" sz="1300" u="none" cap="none" strike="noStrike">
                        <a:solidFill>
                          <a:srgbClr val="262626"/>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Thế giới thực</a:t>
                      </a:r>
                      <a:endParaRPr b="0" sz="1300" u="none" cap="none" strike="noStrike">
                        <a:solidFill>
                          <a:srgbClr val="262626"/>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bl>
          </a:graphicData>
        </a:graphic>
      </p:graphicFrame>
      <p:grpSp>
        <p:nvGrpSpPr>
          <p:cNvPr id="802" name="Google Shape;802;p28"/>
          <p:cNvGrpSpPr/>
          <p:nvPr/>
        </p:nvGrpSpPr>
        <p:grpSpPr>
          <a:xfrm>
            <a:off x="450000" y="450000"/>
            <a:ext cx="9018000" cy="276999"/>
            <a:chOff x="450000" y="450000"/>
            <a:chExt cx="9018000" cy="276999"/>
          </a:xfrm>
        </p:grpSpPr>
        <p:sp>
          <p:nvSpPr>
            <p:cNvPr id="803" name="Google Shape;803;p2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2.1. Tư duy thiết kế là gì và tại sao cần tư duy thiết kế?</a:t>
              </a:r>
              <a:endParaRPr/>
            </a:p>
          </p:txBody>
        </p:sp>
        <p:sp>
          <p:nvSpPr>
            <p:cNvPr id="804" name="Google Shape;804;p2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29"/>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Tư duy thiết kế</a:t>
            </a:r>
            <a:endParaRPr sz="2400">
              <a:solidFill>
                <a:srgbClr val="0C0C0C"/>
              </a:solidFill>
              <a:latin typeface="Arial"/>
              <a:ea typeface="Arial"/>
              <a:cs typeface="Arial"/>
              <a:sym typeface="Arial"/>
            </a:endParaRPr>
          </a:p>
        </p:txBody>
      </p:sp>
      <p:grpSp>
        <p:nvGrpSpPr>
          <p:cNvPr id="811" name="Google Shape;811;p29"/>
          <p:cNvGrpSpPr/>
          <p:nvPr/>
        </p:nvGrpSpPr>
        <p:grpSpPr>
          <a:xfrm>
            <a:off x="560209" y="2042578"/>
            <a:ext cx="8782409" cy="215375"/>
            <a:chOff x="1027113" y="2045625"/>
            <a:chExt cx="8785225" cy="215444"/>
          </a:xfrm>
        </p:grpSpPr>
        <p:sp>
          <p:nvSpPr>
            <p:cNvPr id="812" name="Google Shape;812;p2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13" name="Google Shape;813;p29"/>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Khái niệm Tư duy thiết kế</a:t>
              </a:r>
              <a:endParaRPr/>
            </a:p>
          </p:txBody>
        </p:sp>
      </p:grpSp>
      <p:sp>
        <p:nvSpPr>
          <p:cNvPr id="814" name="Google Shape;814;p29"/>
          <p:cNvSpPr/>
          <p:nvPr/>
        </p:nvSpPr>
        <p:spPr>
          <a:xfrm>
            <a:off x="712561" y="2303171"/>
            <a:ext cx="8630056" cy="2156132"/>
          </a:xfrm>
          <a:prstGeom prst="rect">
            <a:avLst/>
          </a:prstGeom>
          <a:noFill/>
          <a:ln>
            <a:noFill/>
          </a:ln>
        </p:spPr>
        <p:txBody>
          <a:bodyPr anchorCtr="0" anchor="t" bIns="71950" lIns="0" spcFirstLastPara="1" rIns="143900" wrap="square" tIns="71950">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Là phương pháp cải tiến để diễn giải một vấn đề khi lấy con người làm trung tâm bằng cách quan sát đồng cảm với con người và sự vật, xác định rõ vấn đề, sau đó hình dung ra các ý tưởng, nhanh chóng tạo mẫu thử và thử nghiệm lặp lại</a:t>
            </a:r>
            <a:endParaRPr/>
          </a:p>
          <a:p>
            <a:pPr indent="-182471" lvl="0" marL="182471"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Tư duy thiết kế là một cách giải quyết vấn đề rõ ràng và đáng tin cậy mà bất kỳ ai cũng có thể sử dụng để đạt được những kết quả cụ thể và thực tế.</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(Trường hợp ứng dụng) </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 Thiết kế lại không gian với quá nhiều đồ đạc, từ đó giúp giảm bớt căng thẳng.</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 Sử dụng tài nguyên hiệu quả và giảm tiêu thụ năng lượng.</a:t>
            </a:r>
            <a:endParaRPr/>
          </a:p>
        </p:txBody>
      </p:sp>
      <p:grpSp>
        <p:nvGrpSpPr>
          <p:cNvPr id="815" name="Google Shape;815;p29"/>
          <p:cNvGrpSpPr/>
          <p:nvPr/>
        </p:nvGrpSpPr>
        <p:grpSpPr>
          <a:xfrm>
            <a:off x="450000" y="450000"/>
            <a:ext cx="9018000" cy="276999"/>
            <a:chOff x="450000" y="450000"/>
            <a:chExt cx="9018000" cy="276999"/>
          </a:xfrm>
        </p:grpSpPr>
        <p:sp>
          <p:nvSpPr>
            <p:cNvPr id="816" name="Google Shape;816;p2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2.1. Tư duy thiết kế là gì và tại sao cần tư duy thiết kế?</a:t>
              </a:r>
              <a:endParaRPr/>
            </a:p>
          </p:txBody>
        </p:sp>
        <p:sp>
          <p:nvSpPr>
            <p:cNvPr id="817" name="Google Shape;817;p2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3"/>
          <p:cNvSpPr/>
          <p:nvPr/>
        </p:nvSpPr>
        <p:spPr>
          <a:xfrm>
            <a:off x="1007567" y="3133792"/>
            <a:ext cx="84083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3200" u="none" cap="none" strike="noStrike">
                <a:solidFill>
                  <a:srgbClr val="000000"/>
                </a:solidFill>
                <a:latin typeface="Arial"/>
                <a:ea typeface="Arial"/>
                <a:cs typeface="Arial"/>
                <a:sym typeface="Arial"/>
              </a:rPr>
              <a:t>Chuẩn bị Dự án</a:t>
            </a:r>
            <a:endParaRPr b="0" i="0" sz="3200" u="none" cap="none" strike="noStrike">
              <a:solidFill>
                <a:srgbClr val="000000"/>
              </a:solidFill>
              <a:latin typeface="Arial"/>
              <a:ea typeface="Arial"/>
              <a:cs typeface="Arial"/>
              <a:sym typeface="Arial"/>
            </a:endParaRPr>
          </a:p>
        </p:txBody>
      </p:sp>
      <p:sp>
        <p:nvSpPr>
          <p:cNvPr id="94" name="Google Shape;94;p3"/>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0" i="0" lang="en-US" sz="1999" u="none" cap="none" strike="noStrike">
                <a:solidFill>
                  <a:srgbClr val="7F7F7F"/>
                </a:solidFill>
                <a:latin typeface="Arial"/>
                <a:ea typeface="Arial"/>
                <a:cs typeface="Arial"/>
                <a:sym typeface="Arial"/>
              </a:rPr>
              <a:t>Bài 1. </a:t>
            </a:r>
            <a:endParaRPr b="0" i="0" sz="5398" u="none" cap="none" strike="noStrike">
              <a:solidFill>
                <a:srgbClr val="7F7F7F"/>
              </a:solidFill>
              <a:latin typeface="Arial"/>
              <a:ea typeface="Arial"/>
              <a:cs typeface="Arial"/>
              <a:sym typeface="Arial"/>
            </a:endParaRPr>
          </a:p>
        </p:txBody>
      </p:sp>
      <p:grpSp>
        <p:nvGrpSpPr>
          <p:cNvPr id="95" name="Google Shape;95;p3"/>
          <p:cNvGrpSpPr/>
          <p:nvPr/>
        </p:nvGrpSpPr>
        <p:grpSpPr>
          <a:xfrm>
            <a:off x="1079574" y="4005064"/>
            <a:ext cx="5700472" cy="278083"/>
            <a:chOff x="1079574" y="4005064"/>
            <a:chExt cx="5700472" cy="278083"/>
          </a:xfrm>
        </p:grpSpPr>
        <p:sp>
          <p:nvSpPr>
            <p:cNvPr id="96" name="Google Shape;96;p3"/>
            <p:cNvSpPr/>
            <p:nvPr/>
          </p:nvSpPr>
          <p:spPr>
            <a:xfrm>
              <a:off x="1262395" y="4006237"/>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0" i="0" lang="en-US" sz="1799" u="none" cap="none" strike="noStrike">
                  <a:solidFill>
                    <a:srgbClr val="3F3F3F"/>
                  </a:solidFill>
                  <a:latin typeface="Arial"/>
                  <a:ea typeface="Arial"/>
                  <a:cs typeface="Arial"/>
                  <a:sym typeface="Arial"/>
                </a:rPr>
                <a:t>1.1. Lập kế hoạch Dự án </a:t>
              </a:r>
              <a:endParaRPr/>
            </a:p>
          </p:txBody>
        </p:sp>
        <p:sp>
          <p:nvSpPr>
            <p:cNvPr id="97" name="Google Shape;97;p3"/>
            <p:cNvSpPr/>
            <p:nvPr/>
          </p:nvSpPr>
          <p:spPr>
            <a:xfrm>
              <a:off x="1079574" y="4005064"/>
              <a:ext cx="35988" cy="251919"/>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799" u="none" cap="none" strike="noStrike">
                <a:solidFill>
                  <a:srgbClr val="1429A0"/>
                </a:solidFill>
                <a:latin typeface="Calibri"/>
                <a:ea typeface="Calibri"/>
                <a:cs typeface="Calibri"/>
                <a:sym typeface="Calibri"/>
              </a:endParaRPr>
            </a:p>
          </p:txBody>
        </p:sp>
      </p:grpSp>
      <p:grpSp>
        <p:nvGrpSpPr>
          <p:cNvPr id="98" name="Google Shape;98;p3"/>
          <p:cNvGrpSpPr/>
          <p:nvPr/>
        </p:nvGrpSpPr>
        <p:grpSpPr>
          <a:xfrm>
            <a:off x="1079574" y="4434760"/>
            <a:ext cx="5888061" cy="278084"/>
            <a:chOff x="1079574" y="4434760"/>
            <a:chExt cx="5888061" cy="278084"/>
          </a:xfrm>
        </p:grpSpPr>
        <p:sp>
          <p:nvSpPr>
            <p:cNvPr id="99" name="Google Shape;99;p3"/>
            <p:cNvSpPr/>
            <p:nvPr/>
          </p:nvSpPr>
          <p:spPr>
            <a:xfrm>
              <a:off x="1262395" y="4435934"/>
              <a:ext cx="5705240"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0" i="0" lang="en-US" sz="1799" u="none" cap="none" strike="noStrike">
                  <a:solidFill>
                    <a:srgbClr val="A5A5A5"/>
                  </a:solidFill>
                  <a:latin typeface="Arial"/>
                  <a:ea typeface="Arial"/>
                  <a:cs typeface="Arial"/>
                  <a:sym typeface="Arial"/>
                </a:rPr>
                <a:t>1.2. Tìm kiếm Ý tưởng Dự án</a:t>
              </a:r>
              <a:endParaRPr b="0" i="0" sz="1799" u="none" cap="none" strike="noStrike">
                <a:solidFill>
                  <a:srgbClr val="A5A5A5"/>
                </a:solidFill>
                <a:latin typeface="Arial"/>
                <a:ea typeface="Arial"/>
                <a:cs typeface="Arial"/>
                <a:sym typeface="Arial"/>
              </a:endParaRPr>
            </a:p>
          </p:txBody>
        </p:sp>
        <p:sp>
          <p:nvSpPr>
            <p:cNvPr id="100" name="Google Shape;100;p3"/>
            <p:cNvSpPr/>
            <p:nvPr/>
          </p:nvSpPr>
          <p:spPr>
            <a:xfrm>
              <a:off x="1079574" y="4434760"/>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799" u="none" cap="none" strike="noStrike">
                <a:solidFill>
                  <a:srgbClr val="1429A0"/>
                </a:solidFill>
                <a:latin typeface="Calibri"/>
                <a:ea typeface="Calibri"/>
                <a:cs typeface="Calibri"/>
                <a:sym typeface="Calibri"/>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30"/>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Tư duy thiết kế</a:t>
            </a:r>
            <a:endParaRPr sz="2400">
              <a:solidFill>
                <a:srgbClr val="0C0C0C"/>
              </a:solidFill>
              <a:latin typeface="Arial"/>
              <a:ea typeface="Arial"/>
              <a:cs typeface="Arial"/>
              <a:sym typeface="Arial"/>
            </a:endParaRPr>
          </a:p>
        </p:txBody>
      </p:sp>
      <p:grpSp>
        <p:nvGrpSpPr>
          <p:cNvPr id="824" name="Google Shape;824;p30"/>
          <p:cNvGrpSpPr/>
          <p:nvPr/>
        </p:nvGrpSpPr>
        <p:grpSpPr>
          <a:xfrm>
            <a:off x="560209" y="2040029"/>
            <a:ext cx="8782409" cy="215375"/>
            <a:chOff x="1027113" y="2045625"/>
            <a:chExt cx="8785225" cy="215444"/>
          </a:xfrm>
        </p:grpSpPr>
        <p:sp>
          <p:nvSpPr>
            <p:cNvPr id="825" name="Google Shape;825;p3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26" name="Google Shape;826;p30"/>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Lý do để tư duy thiết kế</a:t>
              </a:r>
              <a:endParaRPr sz="1400">
                <a:solidFill>
                  <a:srgbClr val="262626"/>
                </a:solidFill>
                <a:latin typeface="Arial"/>
                <a:ea typeface="Arial"/>
                <a:cs typeface="Arial"/>
                <a:sym typeface="Arial"/>
              </a:endParaRPr>
            </a:p>
          </p:txBody>
        </p:sp>
      </p:grpSp>
      <p:sp>
        <p:nvSpPr>
          <p:cNvPr id="827" name="Google Shape;827;p30"/>
          <p:cNvSpPr/>
          <p:nvPr/>
        </p:nvSpPr>
        <p:spPr>
          <a:xfrm>
            <a:off x="712561" y="2318554"/>
            <a:ext cx="8184115" cy="1653431"/>
          </a:xfrm>
          <a:prstGeom prst="rect">
            <a:avLst/>
          </a:prstGeom>
          <a:noFill/>
          <a:ln>
            <a:noFill/>
          </a:ln>
        </p:spPr>
        <p:txBody>
          <a:bodyPr anchorCtr="0" anchor="t" bIns="71950" lIns="0" spcFirstLastPara="1" rIns="143900" wrap="square" tIns="71950">
            <a:spAutoFit/>
          </a:bodyPr>
          <a:lstStyle/>
          <a:p>
            <a:pPr indent="-182471" lvl="0" marL="182471" marR="0" rtl="0" algn="just">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Giải quyết các vấn đề của con người trong xã hội</a:t>
            </a:r>
            <a:endParaRPr/>
          </a:p>
          <a:p>
            <a:pPr indent="-182471" lvl="0" marL="182471" marR="0" rtl="0" algn="just">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Cần có tư duy thiết kế để giải quyết các vấn đề của con người (những khó khăn thường ngày). </a:t>
            </a:r>
            <a:endParaRPr/>
          </a:p>
          <a:p>
            <a:pPr indent="-182471" lvl="0" marL="182471" marR="0" rtl="0" algn="just">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ví dụ: hàng ngày, chúng ta đều phải đối mặt với các vấn đề xã hội như ga tàu quá đông, mạng yếu ở ngân hàng trực tuyến, tắc đường, và rất nhiều vấn đề khác. </a:t>
            </a:r>
            <a:endParaRPr/>
          </a:p>
          <a:p>
            <a:pPr indent="-182471" lvl="0" marL="182471" marR="0" rtl="0" algn="just">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Tư duy thiết kế có thể đưa ra các giải pháp thay thế hợp lý và khả thi nhất để giải quyết các vấn đề này tốt hơn, nhanh hơn và hiệu quả hơn.</a:t>
            </a:r>
            <a:endParaRPr/>
          </a:p>
        </p:txBody>
      </p:sp>
      <p:grpSp>
        <p:nvGrpSpPr>
          <p:cNvPr id="828" name="Google Shape;828;p30"/>
          <p:cNvGrpSpPr/>
          <p:nvPr/>
        </p:nvGrpSpPr>
        <p:grpSpPr>
          <a:xfrm>
            <a:off x="561919" y="4173842"/>
            <a:ext cx="8782409" cy="215375"/>
            <a:chOff x="1027113" y="2045625"/>
            <a:chExt cx="8785225" cy="215444"/>
          </a:xfrm>
        </p:grpSpPr>
        <p:sp>
          <p:nvSpPr>
            <p:cNvPr id="829" name="Google Shape;829;p3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30" name="Google Shape;830;p30"/>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 loại vấn đề có thể được giải quyết bằng Tư duy thiết kế</a:t>
              </a:r>
              <a:endParaRPr/>
            </a:p>
          </p:txBody>
        </p:sp>
      </p:grpSp>
      <p:sp>
        <p:nvSpPr>
          <p:cNvPr id="831" name="Google Shape;831;p30"/>
          <p:cNvSpPr/>
          <p:nvPr/>
        </p:nvSpPr>
        <p:spPr>
          <a:xfrm>
            <a:off x="714270" y="4479018"/>
            <a:ext cx="8184115" cy="1253321"/>
          </a:xfrm>
          <a:prstGeom prst="rect">
            <a:avLst/>
          </a:prstGeom>
          <a:noFill/>
          <a:ln>
            <a:noFill/>
          </a:ln>
        </p:spPr>
        <p:txBody>
          <a:bodyPr anchorCtr="0" anchor="t" bIns="71950" lIns="0" spcFirstLastPara="1" rIns="143900" wrap="square" tIns="71950">
            <a:spAutoFit/>
          </a:bodyPr>
          <a:lstStyle/>
          <a:p>
            <a:pPr indent="-182471" lvl="0" marL="182471" marR="0" rtl="0" algn="just">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vấn đề không được xác định rõ ràng</a:t>
            </a:r>
            <a:endParaRPr/>
          </a:p>
          <a:p>
            <a:pPr indent="-182471" lvl="0" marL="182471" marR="0" rtl="0" algn="just">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vấn đề không có đủ thông tin để đưa ra giải pháp</a:t>
            </a:r>
            <a:endParaRPr/>
          </a:p>
          <a:p>
            <a:pPr indent="-182471" lvl="0" marL="182471" marR="0" rtl="0" algn="just">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vấn đề gây ảnh hưởng lớn đến nhu cầu của con người</a:t>
            </a:r>
            <a:endParaRPr/>
          </a:p>
          <a:p>
            <a:pPr indent="-182471" lvl="0" marL="182471" marR="0" rtl="0" algn="just">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vấn đề có tình hình hay thay đổi</a:t>
            </a:r>
            <a:endParaRPr/>
          </a:p>
        </p:txBody>
      </p:sp>
      <p:grpSp>
        <p:nvGrpSpPr>
          <p:cNvPr id="832" name="Google Shape;832;p30"/>
          <p:cNvGrpSpPr/>
          <p:nvPr/>
        </p:nvGrpSpPr>
        <p:grpSpPr>
          <a:xfrm>
            <a:off x="450000" y="450000"/>
            <a:ext cx="9018000" cy="276999"/>
            <a:chOff x="450000" y="450000"/>
            <a:chExt cx="9018000" cy="276999"/>
          </a:xfrm>
        </p:grpSpPr>
        <p:sp>
          <p:nvSpPr>
            <p:cNvPr id="833" name="Google Shape;833;p3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2.1. Tư duy thiết kế là gì và tại sao cần tư duy thiết kế?</a:t>
              </a:r>
              <a:endParaRPr/>
            </a:p>
          </p:txBody>
        </p:sp>
        <p:sp>
          <p:nvSpPr>
            <p:cNvPr id="834" name="Google Shape;834;p3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31"/>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Tư duy thiết kế</a:t>
            </a:r>
            <a:endParaRPr sz="2400">
              <a:solidFill>
                <a:srgbClr val="0C0C0C"/>
              </a:solidFill>
              <a:latin typeface="Arial"/>
              <a:ea typeface="Arial"/>
              <a:cs typeface="Arial"/>
              <a:sym typeface="Arial"/>
            </a:endParaRPr>
          </a:p>
        </p:txBody>
      </p:sp>
      <p:grpSp>
        <p:nvGrpSpPr>
          <p:cNvPr id="841" name="Google Shape;841;p31"/>
          <p:cNvGrpSpPr/>
          <p:nvPr/>
        </p:nvGrpSpPr>
        <p:grpSpPr>
          <a:xfrm>
            <a:off x="560209" y="2040029"/>
            <a:ext cx="8782409" cy="215375"/>
            <a:chOff x="1027113" y="2045625"/>
            <a:chExt cx="8785225" cy="215444"/>
          </a:xfrm>
        </p:grpSpPr>
        <p:sp>
          <p:nvSpPr>
            <p:cNvPr id="842" name="Google Shape;842;p3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43" name="Google Shape;843;p31"/>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Nghiên cứu trường hợp - Túi ngủ giữ ấm Embrace</a:t>
              </a:r>
              <a:endParaRPr/>
            </a:p>
          </p:txBody>
        </p:sp>
      </p:grpSp>
      <p:sp>
        <p:nvSpPr>
          <p:cNvPr id="844" name="Google Shape;844;p31"/>
          <p:cNvSpPr/>
          <p:nvPr/>
        </p:nvSpPr>
        <p:spPr>
          <a:xfrm>
            <a:off x="712561" y="2318554"/>
            <a:ext cx="8184115" cy="1253321"/>
          </a:xfrm>
          <a:prstGeom prst="rect">
            <a:avLst/>
          </a:prstGeom>
          <a:noFill/>
          <a:ln>
            <a:noFill/>
          </a:ln>
        </p:spPr>
        <p:txBody>
          <a:bodyPr anchorCtr="0" anchor="t" bIns="71950" lIns="0" spcFirstLastPara="1" rIns="143900" wrap="square" tIns="71950">
            <a:spAutoFit/>
          </a:bodyPr>
          <a:lstStyle/>
          <a:p>
            <a:pPr indent="-182471" lvl="0" marL="182471" marR="0" rtl="0" algn="just">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Bắt nguồn từ một dự án thiết kế học đường của bốn sinh viên Đại học Stanford</a:t>
            </a:r>
            <a:endParaRPr/>
          </a:p>
          <a:p>
            <a:pPr indent="-182471" lvl="0" marL="182471" marR="0" rtl="0" algn="just">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4 triệu trẻ sơ sinh tử vong trong tháng đầu tiên sau sinh</a:t>
            </a:r>
            <a:endParaRPr/>
          </a:p>
          <a:p>
            <a:pPr indent="-182471" lvl="0" marL="182471" marR="0" rtl="0" algn="just">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Hiểu biết chính xác về lồng ấp trẻ sơ sinh: Sản phẩm tối ưu, nhưng lại có giá thành không hề rẻ</a:t>
            </a:r>
            <a:endParaRPr/>
          </a:p>
          <a:p>
            <a:pPr indent="-182471" lvl="0" marL="182471" marR="0" rtl="0" algn="just">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Túi ngủ sơ sinh có giá bằng 1% so với các lồng ấp hiện có</a:t>
            </a:r>
            <a:endParaRPr/>
          </a:p>
        </p:txBody>
      </p:sp>
      <p:pic>
        <p:nvPicPr>
          <p:cNvPr id="845" name="Google Shape;845;p31"/>
          <p:cNvPicPr preferRelativeResize="0"/>
          <p:nvPr/>
        </p:nvPicPr>
        <p:blipFill rotWithShape="1">
          <a:blip r:embed="rId3">
            <a:alphaModFix/>
          </a:blip>
          <a:srcRect b="6879" l="0" r="12274" t="25821"/>
          <a:stretch/>
        </p:blipFill>
        <p:spPr>
          <a:xfrm>
            <a:off x="4314493" y="3759994"/>
            <a:ext cx="4875772" cy="2104023"/>
          </a:xfrm>
          <a:prstGeom prst="rect">
            <a:avLst/>
          </a:prstGeom>
          <a:noFill/>
          <a:ln>
            <a:noFill/>
          </a:ln>
        </p:spPr>
      </p:pic>
      <p:pic>
        <p:nvPicPr>
          <p:cNvPr descr="Embrace Infant Warmer에 대한 이미지 검색결과" id="846" name="Google Shape;846;p31"/>
          <p:cNvPicPr preferRelativeResize="0"/>
          <p:nvPr/>
        </p:nvPicPr>
        <p:blipFill rotWithShape="1">
          <a:blip r:embed="rId4">
            <a:alphaModFix/>
          </a:blip>
          <a:srcRect b="10936" l="0" r="0" t="50567"/>
          <a:stretch/>
        </p:blipFill>
        <p:spPr>
          <a:xfrm>
            <a:off x="2564585" y="3605580"/>
            <a:ext cx="5132103" cy="2389999"/>
          </a:xfrm>
          <a:prstGeom prst="rect">
            <a:avLst/>
          </a:prstGeom>
          <a:noFill/>
          <a:ln>
            <a:noFill/>
          </a:ln>
        </p:spPr>
      </p:pic>
      <p:grpSp>
        <p:nvGrpSpPr>
          <p:cNvPr id="847" name="Google Shape;847;p31"/>
          <p:cNvGrpSpPr/>
          <p:nvPr/>
        </p:nvGrpSpPr>
        <p:grpSpPr>
          <a:xfrm>
            <a:off x="450000" y="450000"/>
            <a:ext cx="9018000" cy="276999"/>
            <a:chOff x="450000" y="450000"/>
            <a:chExt cx="9018000" cy="276999"/>
          </a:xfrm>
        </p:grpSpPr>
        <p:sp>
          <p:nvSpPr>
            <p:cNvPr id="848" name="Google Shape;848;p3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2.1. Tư duy thiết kế là gì và tại sao cần tư duy thiết kế?</a:t>
              </a:r>
              <a:endParaRPr/>
            </a:p>
          </p:txBody>
        </p:sp>
        <p:sp>
          <p:nvSpPr>
            <p:cNvPr id="849" name="Google Shape;849;p3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grpSp>
        <p:nvGrpSpPr>
          <p:cNvPr id="855" name="Google Shape;855;p32"/>
          <p:cNvGrpSpPr/>
          <p:nvPr/>
        </p:nvGrpSpPr>
        <p:grpSpPr>
          <a:xfrm>
            <a:off x="560209" y="2040029"/>
            <a:ext cx="8782409" cy="215375"/>
            <a:chOff x="1027113" y="2045625"/>
            <a:chExt cx="8785225" cy="215444"/>
          </a:xfrm>
        </p:grpSpPr>
        <p:sp>
          <p:nvSpPr>
            <p:cNvPr id="856" name="Google Shape;856;p3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57" name="Google Shape;857;p32"/>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Bốn đặc điểm của Tư duy thiết kế</a:t>
              </a:r>
              <a:endParaRPr/>
            </a:p>
          </p:txBody>
        </p:sp>
      </p:grpSp>
      <p:sp>
        <p:nvSpPr>
          <p:cNvPr id="858" name="Google Shape;858;p32"/>
          <p:cNvSpPr/>
          <p:nvPr/>
        </p:nvSpPr>
        <p:spPr>
          <a:xfrm>
            <a:off x="712561" y="2318554"/>
            <a:ext cx="8184115" cy="3166665"/>
          </a:xfrm>
          <a:prstGeom prst="rect">
            <a:avLst/>
          </a:prstGeom>
          <a:noFill/>
          <a:ln>
            <a:noFill/>
          </a:ln>
        </p:spPr>
        <p:txBody>
          <a:bodyPr anchorCtr="0" anchor="t" bIns="71950" lIns="0" spcFirstLastPara="1" rIns="143900" wrap="square" tIns="71950">
            <a:spAutoFit/>
          </a:bodyPr>
          <a:lstStyle/>
          <a:p>
            <a:pPr indent="-182471" lvl="0" marL="182471" marR="0" rtl="0" algn="just">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1) Lập kế hoạch thiết kế không phải là “động não”, hay “có thể hực hiện trong ngày một ngày hai.”</a:t>
            </a:r>
            <a:endParaRPr/>
          </a:p>
          <a:p>
            <a:pPr indent="-182471" lvl="0" marL="182471" marR="0" rtl="0" algn="just">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Kế hoạch thực hiện thiết kế không thể thực hiện trong chốc lát. Các thành viên cần chuyên tâm và dành thời gian cũng như nỗ lực để cùng tham gia nằm đạt được mục đích chung.</a:t>
            </a:r>
            <a:endParaRPr/>
          </a:p>
          <a:p>
            <a:pPr indent="-182471" lvl="0" marL="182471" marR="0" rtl="0" algn="just">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2) Lặp lại quá trình trong tư duy thiết kế.</a:t>
            </a:r>
            <a:endParaRPr/>
          </a:p>
          <a:p>
            <a:pPr indent="-99921" lvl="0" marL="182471" marR="0" rtl="0" algn="just">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99921" lvl="0" marL="182471" marR="0" rtl="0" algn="just">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99921" lvl="0" marL="182471" marR="0" rtl="0" algn="just">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99921" lvl="0" marL="182471" marR="0" rtl="0" algn="just">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99921" lvl="0" marL="182471" marR="0" rtl="0" algn="just">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471" lvl="0" marL="182471" marR="0" rtl="0" algn="just">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Lập kế hoạch thiết kế là một quá trình lặp lại các bước. Mỗi lần lặp lại sẽ giúp ta phát hiện nhiều điều để tiến tới một thời khắc quyết định hoặc đạt được kết quả mong muốn. </a:t>
            </a:r>
            <a:endParaRPr/>
          </a:p>
        </p:txBody>
      </p:sp>
      <p:grpSp>
        <p:nvGrpSpPr>
          <p:cNvPr id="859" name="Google Shape;859;p32"/>
          <p:cNvGrpSpPr/>
          <p:nvPr/>
        </p:nvGrpSpPr>
        <p:grpSpPr>
          <a:xfrm>
            <a:off x="3945929" y="3134508"/>
            <a:ext cx="3513040" cy="1768927"/>
            <a:chOff x="4696640" y="3327548"/>
            <a:chExt cx="3513040" cy="1768927"/>
          </a:xfrm>
        </p:grpSpPr>
        <p:pic>
          <p:nvPicPr>
            <p:cNvPr descr="Design Thinking에 대한 이미지 검색결과" id="860" name="Google Shape;860;p32"/>
            <p:cNvPicPr preferRelativeResize="0"/>
            <p:nvPr/>
          </p:nvPicPr>
          <p:blipFill rotWithShape="1">
            <a:blip r:embed="rId3">
              <a:alphaModFix/>
            </a:blip>
            <a:srcRect b="0" l="0" r="0" t="0"/>
            <a:stretch/>
          </p:blipFill>
          <p:spPr>
            <a:xfrm>
              <a:off x="4696640" y="3327548"/>
              <a:ext cx="3513040" cy="1768927"/>
            </a:xfrm>
            <a:prstGeom prst="rect">
              <a:avLst/>
            </a:prstGeom>
            <a:noFill/>
            <a:ln>
              <a:noFill/>
            </a:ln>
          </p:spPr>
        </p:pic>
        <p:grpSp>
          <p:nvGrpSpPr>
            <p:cNvPr id="861" name="Google Shape;861;p32"/>
            <p:cNvGrpSpPr/>
            <p:nvPr/>
          </p:nvGrpSpPr>
          <p:grpSpPr>
            <a:xfrm>
              <a:off x="6812706" y="3414193"/>
              <a:ext cx="805982" cy="805982"/>
              <a:chOff x="2221656" y="4290493"/>
              <a:chExt cx="805982" cy="805982"/>
            </a:xfrm>
          </p:grpSpPr>
          <p:sp>
            <p:nvSpPr>
              <p:cNvPr id="862" name="Google Shape;862;p32"/>
              <p:cNvSpPr/>
              <p:nvPr/>
            </p:nvSpPr>
            <p:spPr>
              <a:xfrm>
                <a:off x="2221656" y="4290493"/>
                <a:ext cx="805982" cy="805982"/>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PHÂN TÍCH</a:t>
                </a:r>
                <a:br>
                  <a:rPr lang="en-US" sz="1000">
                    <a:solidFill>
                      <a:schemeClr val="lt1"/>
                    </a:solidFill>
                    <a:latin typeface="Arial"/>
                    <a:ea typeface="Arial"/>
                    <a:cs typeface="Arial"/>
                    <a:sym typeface="Arial"/>
                  </a:rPr>
                </a:br>
                <a:br>
                  <a:rPr lang="en-US" sz="1000">
                    <a:solidFill>
                      <a:schemeClr val="lt1"/>
                    </a:solidFill>
                    <a:latin typeface="Arial"/>
                    <a:ea typeface="Arial"/>
                    <a:cs typeface="Arial"/>
                    <a:sym typeface="Arial"/>
                  </a:rPr>
                </a:br>
                <a:endParaRPr sz="1000">
                  <a:solidFill>
                    <a:schemeClr val="lt1"/>
                  </a:solidFill>
                  <a:latin typeface="Arial"/>
                  <a:ea typeface="Arial"/>
                  <a:cs typeface="Arial"/>
                  <a:sym typeface="Arial"/>
                </a:endParaRPr>
              </a:p>
            </p:txBody>
          </p:sp>
          <p:pic>
            <p:nvPicPr>
              <p:cNvPr descr="Lightning bolt" id="863" name="Google Shape;863;p32"/>
              <p:cNvPicPr preferRelativeResize="0"/>
              <p:nvPr/>
            </p:nvPicPr>
            <p:blipFill rotWithShape="1">
              <a:blip r:embed="rId4">
                <a:alphaModFix/>
              </a:blip>
              <a:srcRect b="0" l="0" r="0" t="0"/>
              <a:stretch/>
            </p:blipFill>
            <p:spPr>
              <a:xfrm>
                <a:off x="2417848" y="4631640"/>
                <a:ext cx="413596" cy="413596"/>
              </a:xfrm>
              <a:prstGeom prst="rect">
                <a:avLst/>
              </a:prstGeom>
              <a:noFill/>
              <a:ln>
                <a:noFill/>
              </a:ln>
            </p:spPr>
          </p:pic>
        </p:grpSp>
        <p:grpSp>
          <p:nvGrpSpPr>
            <p:cNvPr id="864" name="Google Shape;864;p32"/>
            <p:cNvGrpSpPr/>
            <p:nvPr/>
          </p:nvGrpSpPr>
          <p:grpSpPr>
            <a:xfrm>
              <a:off x="7339074" y="4168936"/>
              <a:ext cx="805982" cy="864039"/>
              <a:chOff x="3052824" y="4232436"/>
              <a:chExt cx="805982" cy="864039"/>
            </a:xfrm>
          </p:grpSpPr>
          <p:sp>
            <p:nvSpPr>
              <p:cNvPr id="865" name="Google Shape;865;p32"/>
              <p:cNvSpPr/>
              <p:nvPr/>
            </p:nvSpPr>
            <p:spPr>
              <a:xfrm>
                <a:off x="3052824" y="4232436"/>
                <a:ext cx="805982" cy="864039"/>
              </a:xfrm>
              <a:prstGeom prst="ellipse">
                <a:avLst/>
              </a:prstGeom>
              <a:solidFill>
                <a:schemeClr val="accen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Ý TƯỞNG</a:t>
                </a:r>
                <a:endParaRPr/>
              </a:p>
              <a:p>
                <a:pPr indent="0" lvl="0" marL="0" marR="0" rtl="0" algn="ctr">
                  <a:spcBef>
                    <a:spcPts val="0"/>
                  </a:spcBef>
                  <a:spcAft>
                    <a:spcPts val="0"/>
                  </a:spcAft>
                  <a:buNone/>
                </a:pPr>
                <a:r>
                  <a:rPr lang="en-US" sz="1000">
                    <a:solidFill>
                      <a:schemeClr val="lt1"/>
                    </a:solidFill>
                    <a:latin typeface="Arial"/>
                    <a:ea typeface="Arial"/>
                    <a:cs typeface="Arial"/>
                    <a:sym typeface="Arial"/>
                  </a:rPr>
                  <a:t>&amp;TẠO MẪU</a:t>
                </a:r>
                <a:endParaRPr sz="1000">
                  <a:solidFill>
                    <a:schemeClr val="lt1"/>
                  </a:solidFill>
                  <a:latin typeface="Arial"/>
                  <a:ea typeface="Arial"/>
                  <a:cs typeface="Arial"/>
                  <a:sym typeface="Arial"/>
                </a:endParaRPr>
              </a:p>
            </p:txBody>
          </p:sp>
          <p:pic>
            <p:nvPicPr>
              <p:cNvPr descr="Rocket" id="866" name="Google Shape;866;p32"/>
              <p:cNvPicPr preferRelativeResize="0"/>
              <p:nvPr/>
            </p:nvPicPr>
            <p:blipFill rotWithShape="1">
              <a:blip r:embed="rId5">
                <a:alphaModFix/>
              </a:blip>
              <a:srcRect b="0" l="0" r="0" t="0"/>
              <a:stretch/>
            </p:blipFill>
            <p:spPr>
              <a:xfrm>
                <a:off x="3249017" y="4671944"/>
                <a:ext cx="413596" cy="413596"/>
              </a:xfrm>
              <a:prstGeom prst="rect">
                <a:avLst/>
              </a:prstGeom>
              <a:noFill/>
              <a:ln>
                <a:noFill/>
              </a:ln>
            </p:spPr>
          </p:pic>
        </p:grpSp>
        <p:grpSp>
          <p:nvGrpSpPr>
            <p:cNvPr id="867" name="Google Shape;867;p32"/>
            <p:cNvGrpSpPr/>
            <p:nvPr/>
          </p:nvGrpSpPr>
          <p:grpSpPr>
            <a:xfrm>
              <a:off x="6347792" y="4252393"/>
              <a:ext cx="805982" cy="805982"/>
              <a:chOff x="3883992" y="4290493"/>
              <a:chExt cx="805982" cy="805982"/>
            </a:xfrm>
          </p:grpSpPr>
          <p:sp>
            <p:nvSpPr>
              <p:cNvPr id="868" name="Google Shape;868;p32"/>
              <p:cNvSpPr/>
              <p:nvPr/>
            </p:nvSpPr>
            <p:spPr>
              <a:xfrm>
                <a:off x="3883992" y="4290493"/>
                <a:ext cx="805982" cy="805982"/>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56">
                    <a:solidFill>
                      <a:schemeClr val="lt1"/>
                    </a:solidFill>
                    <a:latin typeface="Arial"/>
                    <a:ea typeface="Arial"/>
                    <a:cs typeface="Arial"/>
                    <a:sym typeface="Arial"/>
                  </a:rPr>
                  <a:t>THỬ NGHIỆM</a:t>
                </a:r>
                <a:br>
                  <a:rPr lang="en-US" sz="956">
                    <a:solidFill>
                      <a:schemeClr val="lt1"/>
                    </a:solidFill>
                    <a:latin typeface="Arial"/>
                    <a:ea typeface="Arial"/>
                    <a:cs typeface="Arial"/>
                    <a:sym typeface="Arial"/>
                  </a:rPr>
                </a:br>
                <a:br>
                  <a:rPr lang="en-US" sz="956">
                    <a:solidFill>
                      <a:schemeClr val="lt1"/>
                    </a:solidFill>
                    <a:latin typeface="Arial"/>
                    <a:ea typeface="Arial"/>
                    <a:cs typeface="Arial"/>
                    <a:sym typeface="Arial"/>
                  </a:rPr>
                </a:br>
                <a:endParaRPr sz="956">
                  <a:solidFill>
                    <a:schemeClr val="lt1"/>
                  </a:solidFill>
                  <a:latin typeface="Arial"/>
                  <a:ea typeface="Arial"/>
                  <a:cs typeface="Arial"/>
                  <a:sym typeface="Arial"/>
                </a:endParaRPr>
              </a:p>
            </p:txBody>
          </p:sp>
          <p:pic>
            <p:nvPicPr>
              <p:cNvPr descr="Checkmark" id="869" name="Google Shape;869;p32"/>
              <p:cNvPicPr preferRelativeResize="0"/>
              <p:nvPr/>
            </p:nvPicPr>
            <p:blipFill rotWithShape="1">
              <a:blip r:embed="rId6">
                <a:alphaModFix/>
              </a:blip>
              <a:srcRect b="0" l="0" r="0" t="0"/>
              <a:stretch/>
            </p:blipFill>
            <p:spPr>
              <a:xfrm>
                <a:off x="4083570" y="4594753"/>
                <a:ext cx="413596" cy="413596"/>
              </a:xfrm>
              <a:prstGeom prst="rect">
                <a:avLst/>
              </a:prstGeom>
              <a:noFill/>
              <a:ln>
                <a:noFill/>
              </a:ln>
            </p:spPr>
          </p:pic>
        </p:grpSp>
        <p:grpSp>
          <p:nvGrpSpPr>
            <p:cNvPr id="870" name="Google Shape;870;p32"/>
            <p:cNvGrpSpPr/>
            <p:nvPr/>
          </p:nvGrpSpPr>
          <p:grpSpPr>
            <a:xfrm>
              <a:off x="4772190" y="3414193"/>
              <a:ext cx="805982" cy="805982"/>
              <a:chOff x="654050" y="4057650"/>
              <a:chExt cx="914400" cy="914400"/>
            </a:xfrm>
          </p:grpSpPr>
          <p:sp>
            <p:nvSpPr>
              <p:cNvPr id="871" name="Google Shape;871;p32"/>
              <p:cNvSpPr/>
              <p:nvPr/>
            </p:nvSpPr>
            <p:spPr>
              <a:xfrm>
                <a:off x="654050" y="4057650"/>
                <a:ext cx="914400" cy="9144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XÁC ĐINH</a:t>
                </a:r>
                <a:br>
                  <a:rPr lang="en-US" sz="1000">
                    <a:solidFill>
                      <a:schemeClr val="lt1"/>
                    </a:solidFill>
                    <a:latin typeface="Arial"/>
                    <a:ea typeface="Arial"/>
                    <a:cs typeface="Arial"/>
                    <a:sym typeface="Arial"/>
                  </a:rPr>
                </a:br>
                <a:br>
                  <a:rPr lang="en-US" sz="1000">
                    <a:solidFill>
                      <a:schemeClr val="lt1"/>
                    </a:solidFill>
                    <a:latin typeface="Arial"/>
                    <a:ea typeface="Arial"/>
                    <a:cs typeface="Arial"/>
                    <a:sym typeface="Arial"/>
                  </a:rPr>
                </a:br>
                <a:endParaRPr sz="1000">
                  <a:solidFill>
                    <a:schemeClr val="lt1"/>
                  </a:solidFill>
                  <a:latin typeface="Arial"/>
                  <a:ea typeface="Arial"/>
                  <a:cs typeface="Arial"/>
                  <a:sym typeface="Arial"/>
                </a:endParaRPr>
              </a:p>
            </p:txBody>
          </p:sp>
          <p:pic>
            <p:nvPicPr>
              <p:cNvPr descr="Pencil" id="872" name="Google Shape;872;p32"/>
              <p:cNvPicPr preferRelativeResize="0"/>
              <p:nvPr/>
            </p:nvPicPr>
            <p:blipFill rotWithShape="1">
              <a:blip r:embed="rId7">
                <a:alphaModFix/>
              </a:blip>
              <a:srcRect b="0" l="0" r="0" t="0"/>
              <a:stretch/>
            </p:blipFill>
            <p:spPr>
              <a:xfrm>
                <a:off x="876634" y="4402838"/>
                <a:ext cx="469232" cy="469232"/>
              </a:xfrm>
              <a:prstGeom prst="rect">
                <a:avLst/>
              </a:prstGeom>
              <a:noFill/>
              <a:ln>
                <a:noFill/>
              </a:ln>
            </p:spPr>
          </p:pic>
        </p:grpSp>
        <p:grpSp>
          <p:nvGrpSpPr>
            <p:cNvPr id="873" name="Google Shape;873;p32"/>
            <p:cNvGrpSpPr/>
            <p:nvPr/>
          </p:nvGrpSpPr>
          <p:grpSpPr>
            <a:xfrm>
              <a:off x="5829137" y="3414193"/>
              <a:ext cx="805982" cy="805982"/>
              <a:chOff x="1390487" y="4290493"/>
              <a:chExt cx="805982" cy="805982"/>
            </a:xfrm>
          </p:grpSpPr>
          <p:sp>
            <p:nvSpPr>
              <p:cNvPr id="874" name="Google Shape;874;p32"/>
              <p:cNvSpPr/>
              <p:nvPr/>
            </p:nvSpPr>
            <p:spPr>
              <a:xfrm>
                <a:off x="1390487" y="4290493"/>
                <a:ext cx="805982" cy="805982"/>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KHÁM PHÁ</a:t>
                </a:r>
                <a:br>
                  <a:rPr lang="en-US" sz="1000">
                    <a:solidFill>
                      <a:schemeClr val="lt1"/>
                    </a:solidFill>
                    <a:latin typeface="Arial"/>
                    <a:ea typeface="Arial"/>
                    <a:cs typeface="Arial"/>
                    <a:sym typeface="Arial"/>
                  </a:rPr>
                </a:br>
                <a:br>
                  <a:rPr lang="en-US" sz="1000">
                    <a:solidFill>
                      <a:schemeClr val="lt1"/>
                    </a:solidFill>
                    <a:latin typeface="Arial"/>
                    <a:ea typeface="Arial"/>
                    <a:cs typeface="Arial"/>
                    <a:sym typeface="Arial"/>
                  </a:rPr>
                </a:br>
                <a:endParaRPr sz="1000">
                  <a:solidFill>
                    <a:schemeClr val="lt1"/>
                  </a:solidFill>
                  <a:latin typeface="Arial"/>
                  <a:ea typeface="Arial"/>
                  <a:cs typeface="Arial"/>
                  <a:sym typeface="Arial"/>
                </a:endParaRPr>
              </a:p>
            </p:txBody>
          </p:sp>
          <p:pic>
            <p:nvPicPr>
              <p:cNvPr descr="Microscope" id="875" name="Google Shape;875;p32"/>
              <p:cNvPicPr preferRelativeResize="0"/>
              <p:nvPr/>
            </p:nvPicPr>
            <p:blipFill rotWithShape="1">
              <a:blip r:embed="rId8">
                <a:alphaModFix/>
              </a:blip>
              <a:srcRect b="0" l="0" r="0" t="0"/>
              <a:stretch/>
            </p:blipFill>
            <p:spPr>
              <a:xfrm>
                <a:off x="1586680" y="4594753"/>
                <a:ext cx="413596" cy="413596"/>
              </a:xfrm>
              <a:prstGeom prst="rect">
                <a:avLst/>
              </a:prstGeom>
              <a:noFill/>
              <a:ln>
                <a:noFill/>
              </a:ln>
            </p:spPr>
          </p:pic>
        </p:grpSp>
      </p:grpSp>
      <p:grpSp>
        <p:nvGrpSpPr>
          <p:cNvPr id="876" name="Google Shape;876;p32"/>
          <p:cNvGrpSpPr/>
          <p:nvPr/>
        </p:nvGrpSpPr>
        <p:grpSpPr>
          <a:xfrm>
            <a:off x="450000" y="450000"/>
            <a:ext cx="9018000" cy="276999"/>
            <a:chOff x="450000" y="450000"/>
            <a:chExt cx="9018000" cy="276999"/>
          </a:xfrm>
        </p:grpSpPr>
        <p:sp>
          <p:nvSpPr>
            <p:cNvPr id="877" name="Google Shape;877;p3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2.1. Tư duy thiết kế là gì và tại sao cần tư duy thiết kế?</a:t>
              </a:r>
              <a:endParaRPr/>
            </a:p>
          </p:txBody>
        </p:sp>
        <p:sp>
          <p:nvSpPr>
            <p:cNvPr id="878" name="Google Shape;878;p3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879" name="Google Shape;879;p32"/>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Tư duy thiết kế</a:t>
            </a:r>
            <a:endParaRPr sz="2400">
              <a:solidFill>
                <a:srgbClr val="0C0C0C"/>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grpSp>
        <p:nvGrpSpPr>
          <p:cNvPr id="885" name="Google Shape;885;p33"/>
          <p:cNvGrpSpPr/>
          <p:nvPr/>
        </p:nvGrpSpPr>
        <p:grpSpPr>
          <a:xfrm>
            <a:off x="560209" y="2040029"/>
            <a:ext cx="8782409" cy="215375"/>
            <a:chOff x="1027113" y="2045625"/>
            <a:chExt cx="8785225" cy="215444"/>
          </a:xfrm>
        </p:grpSpPr>
        <p:sp>
          <p:nvSpPr>
            <p:cNvPr id="886" name="Google Shape;886;p3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87" name="Google Shape;887;p33"/>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Bốn đặc điểm của Tư duy thiết kế</a:t>
              </a:r>
              <a:endParaRPr/>
            </a:p>
          </p:txBody>
        </p:sp>
      </p:grpSp>
      <p:sp>
        <p:nvSpPr>
          <p:cNvPr id="888" name="Google Shape;888;p33"/>
          <p:cNvSpPr/>
          <p:nvPr/>
        </p:nvSpPr>
        <p:spPr>
          <a:xfrm>
            <a:off x="712561" y="2318555"/>
            <a:ext cx="8630056" cy="2951222"/>
          </a:xfrm>
          <a:prstGeom prst="rect">
            <a:avLst/>
          </a:prstGeom>
          <a:noFill/>
          <a:ln>
            <a:noFill/>
          </a:ln>
        </p:spPr>
        <p:txBody>
          <a:bodyPr anchorCtr="0" anchor="t" bIns="71950" lIns="0" spcFirstLastPara="1" rIns="143900" wrap="square" tIns="71950">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3) Trong kế hoạch thực hiện thiết kế, các thành viên phải hợp tác làm việc cùng nhau.</a:t>
            </a:r>
            <a:br>
              <a:rPr lang="en-US" sz="1300">
                <a:solidFill>
                  <a:srgbClr val="262626"/>
                </a:solidFill>
                <a:latin typeface="Arial"/>
                <a:ea typeface="Arial"/>
                <a:cs typeface="Arial"/>
                <a:sym typeface="Arial"/>
              </a:rPr>
            </a:b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Trong một quy trình Tư duy thiết kế thực sự, mọi thành viên (điều tra viên, lãnh đạo doanh nghiệp, nhà thiết kế, kỹ sư, v.v.) phải cùng tham gia mọi việc từ đầu đến cuối.</a:t>
            </a:r>
            <a:br>
              <a:rPr lang="en-US" sz="1300">
                <a:solidFill>
                  <a:srgbClr val="262626"/>
                </a:solidFill>
                <a:latin typeface="Arial"/>
                <a:ea typeface="Arial"/>
                <a:cs typeface="Arial"/>
                <a:sym typeface="Arial"/>
              </a:rPr>
            </a:b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Tất cả các thành viên trong nhóm phải làm việc cùng nhau để hiểu biết thật kỹ lưỡng (hiểu rõ vấn đề thực sự và yêu cầu của người dùng hoặc khách hàng).</a:t>
            </a:r>
            <a:endParaRPr/>
          </a:p>
          <a:p>
            <a:pPr indent="-99921" lvl="0" marL="182471"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471" lvl="0" marL="182471"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4) Mỗi bước lập kế hoạch thiết kế đều mang lại kết quả.</a:t>
            </a:r>
            <a:br>
              <a:rPr lang="en-US" sz="1300">
                <a:solidFill>
                  <a:srgbClr val="262626"/>
                </a:solidFill>
                <a:latin typeface="Arial"/>
                <a:ea typeface="Arial"/>
                <a:cs typeface="Arial"/>
                <a:sym typeface="Arial"/>
              </a:rPr>
            </a:b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Mỗi bước trong Tư duy thiết kế đều mang lại kết quả khác nhau, và bạn có thể sử dụng các kết quả này làm tiêu chí đánh giá. Không phải sản phẩm nào cũng bắt buộc phải được sử dụng. Tùy theo bản chất của dự án để tạo sản phẩm cần thiết.</a:t>
            </a:r>
            <a:endParaRPr/>
          </a:p>
        </p:txBody>
      </p:sp>
      <p:grpSp>
        <p:nvGrpSpPr>
          <p:cNvPr id="889" name="Google Shape;889;p33"/>
          <p:cNvGrpSpPr/>
          <p:nvPr/>
        </p:nvGrpSpPr>
        <p:grpSpPr>
          <a:xfrm>
            <a:off x="450000" y="450000"/>
            <a:ext cx="9018000" cy="276999"/>
            <a:chOff x="450000" y="450000"/>
            <a:chExt cx="9018000" cy="276999"/>
          </a:xfrm>
        </p:grpSpPr>
        <p:sp>
          <p:nvSpPr>
            <p:cNvPr id="890" name="Google Shape;890;p3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2.1. Tư duy thiết kế là gì và tại sao cần tư duy thiết kế?</a:t>
              </a:r>
              <a:endParaRPr/>
            </a:p>
          </p:txBody>
        </p:sp>
        <p:sp>
          <p:nvSpPr>
            <p:cNvPr id="891" name="Google Shape;891;p3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892" name="Google Shape;892;p33"/>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Tư duy thiết kế</a:t>
            </a:r>
            <a:endParaRPr sz="2400">
              <a:solidFill>
                <a:srgbClr val="0C0C0C"/>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grpSp>
        <p:nvGrpSpPr>
          <p:cNvPr id="898" name="Google Shape;898;p34"/>
          <p:cNvGrpSpPr/>
          <p:nvPr/>
        </p:nvGrpSpPr>
        <p:grpSpPr>
          <a:xfrm>
            <a:off x="560209" y="2040029"/>
            <a:ext cx="8782409" cy="215375"/>
            <a:chOff x="1027113" y="2045625"/>
            <a:chExt cx="8785225" cy="215444"/>
          </a:xfrm>
        </p:grpSpPr>
        <p:sp>
          <p:nvSpPr>
            <p:cNvPr id="899" name="Google Shape;899;p3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900" name="Google Shape;900;p34"/>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Đồ dùng cần thiết cho Tư duy thiết kế</a:t>
              </a:r>
              <a:endParaRPr/>
            </a:p>
          </p:txBody>
        </p:sp>
      </p:grpSp>
      <p:sp>
        <p:nvSpPr>
          <p:cNvPr id="901" name="Google Shape;901;p34"/>
          <p:cNvSpPr/>
          <p:nvPr/>
        </p:nvSpPr>
        <p:spPr>
          <a:xfrm>
            <a:off x="712561" y="2318555"/>
            <a:ext cx="8184115" cy="3434431"/>
          </a:xfrm>
          <a:prstGeom prst="rect">
            <a:avLst/>
          </a:prstGeom>
          <a:noFill/>
          <a:ln>
            <a:noFill/>
          </a:ln>
        </p:spPr>
        <p:txBody>
          <a:bodyPr anchorCtr="0" anchor="t" bIns="71950" lIns="0" spcFirstLastPara="1" rIns="143900" wrap="square" tIns="71950">
            <a:spAutoFit/>
          </a:bodyPr>
          <a:lstStyle/>
          <a:p>
            <a:pPr indent="-182471" lvl="0" marL="182471" marR="0" rtl="0" algn="just">
              <a:lnSpc>
                <a:spcPct val="90000"/>
              </a:lnSpc>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Không gian phù hợp để làm việc chung</a:t>
            </a:r>
            <a:endParaRPr/>
          </a:p>
          <a:p>
            <a:pPr indent="-182471" lvl="0" marL="182471" marR="0" rtl="0" algn="just">
              <a:lnSpc>
                <a:spcPct val="90000"/>
              </a:lnSpc>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Giấy</a:t>
            </a:r>
            <a:endParaRPr/>
          </a:p>
          <a:p>
            <a:pPr indent="-182471" lvl="0" marL="182471" marR="0" rtl="0" algn="just">
              <a:lnSpc>
                <a:spcPct val="90000"/>
              </a:lnSpc>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Dụng cụ ghi chép</a:t>
            </a:r>
            <a:endParaRPr/>
          </a:p>
          <a:p>
            <a:pPr indent="-182471" lvl="0" marL="182471" marR="0" rtl="0" algn="just">
              <a:lnSpc>
                <a:spcPct val="90000"/>
              </a:lnSpc>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Dụng cụ cắt dán</a:t>
            </a:r>
            <a:endParaRPr/>
          </a:p>
          <a:p>
            <a:pPr indent="-182471" lvl="0" marL="182471" marR="0" rtl="0" algn="just">
              <a:lnSpc>
                <a:spcPct val="90000"/>
              </a:lnSpc>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Máy ảnh/Ảnh</a:t>
            </a:r>
            <a:endParaRPr/>
          </a:p>
          <a:p>
            <a:pPr indent="-182471" lvl="0" marL="182471" marR="0" rtl="0" algn="just">
              <a:lnSpc>
                <a:spcPct val="90000"/>
              </a:lnSpc>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Vở vẽ</a:t>
            </a:r>
            <a:endParaRPr/>
          </a:p>
          <a:p>
            <a:pPr indent="-182471" lvl="0" marL="182471" marR="0" rtl="0" algn="just">
              <a:lnSpc>
                <a:spcPct val="90000"/>
              </a:lnSpc>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Giấy ghi chú</a:t>
            </a:r>
            <a:endParaRPr/>
          </a:p>
          <a:p>
            <a:pPr indent="-182471" lvl="0" marL="182471" marR="0" rtl="0" algn="just">
              <a:lnSpc>
                <a:spcPct val="90000"/>
              </a:lnSpc>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Bìa các-tông</a:t>
            </a:r>
            <a:endParaRPr/>
          </a:p>
          <a:p>
            <a:pPr indent="-182471" lvl="0" marL="182471" marR="0" rtl="0" algn="just">
              <a:lnSpc>
                <a:spcPct val="90000"/>
              </a:lnSpc>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Bảng trắng/Tường/Bảng ghim</a:t>
            </a:r>
            <a:endParaRPr/>
          </a:p>
          <a:p>
            <a:pPr indent="-182471" lvl="0" marL="182471" marR="0" rtl="0" algn="just">
              <a:lnSpc>
                <a:spcPct val="90000"/>
              </a:lnSpc>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Thẻ</a:t>
            </a:r>
            <a:endParaRPr/>
          </a:p>
          <a:p>
            <a:pPr indent="-182471" lvl="0" marL="182471" marR="0" rtl="0" algn="just">
              <a:lnSpc>
                <a:spcPct val="90000"/>
              </a:lnSpc>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Nguyên liệu tạo mẫu thử</a:t>
            </a:r>
            <a:endParaRPr/>
          </a:p>
          <a:p>
            <a:pPr indent="-182471" lvl="0" marL="182471" marR="0" rtl="0" algn="just">
              <a:lnSpc>
                <a:spcPct val="90000"/>
              </a:lnSpc>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Khung</a:t>
            </a:r>
            <a:endParaRPr/>
          </a:p>
        </p:txBody>
      </p:sp>
      <p:grpSp>
        <p:nvGrpSpPr>
          <p:cNvPr id="902" name="Google Shape;902;p34"/>
          <p:cNvGrpSpPr/>
          <p:nvPr/>
        </p:nvGrpSpPr>
        <p:grpSpPr>
          <a:xfrm>
            <a:off x="450000" y="450000"/>
            <a:ext cx="9018000" cy="276999"/>
            <a:chOff x="450000" y="450000"/>
            <a:chExt cx="9018000" cy="276999"/>
          </a:xfrm>
        </p:grpSpPr>
        <p:sp>
          <p:nvSpPr>
            <p:cNvPr id="903" name="Google Shape;903;p3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2.1. Tư duy thiết kế là gì và tại sao cần tư duy thiết kế?</a:t>
              </a:r>
              <a:endParaRPr/>
            </a:p>
          </p:txBody>
        </p:sp>
        <p:sp>
          <p:nvSpPr>
            <p:cNvPr id="904" name="Google Shape;904;p3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905" name="Google Shape;905;p34"/>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Tư duy thiết kế</a:t>
            </a:r>
            <a:endParaRPr sz="2400">
              <a:solidFill>
                <a:srgbClr val="0C0C0C"/>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35"/>
          <p:cNvSpPr/>
          <p:nvPr/>
        </p:nvSpPr>
        <p:spPr>
          <a:xfrm>
            <a:off x="1007567" y="3133792"/>
            <a:ext cx="84083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rgbClr val="000000"/>
                </a:solidFill>
                <a:latin typeface="Arial"/>
                <a:ea typeface="Arial"/>
                <a:cs typeface="Arial"/>
                <a:sym typeface="Arial"/>
              </a:rPr>
              <a:t>Tư duy thiết kế</a:t>
            </a:r>
            <a:endParaRPr sz="3200">
              <a:solidFill>
                <a:srgbClr val="000000"/>
              </a:solidFill>
              <a:latin typeface="Arial"/>
              <a:ea typeface="Arial"/>
              <a:cs typeface="Arial"/>
              <a:sym typeface="Arial"/>
            </a:endParaRPr>
          </a:p>
        </p:txBody>
      </p:sp>
      <p:sp>
        <p:nvSpPr>
          <p:cNvPr id="912" name="Google Shape;912;p35"/>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Bài 2. </a:t>
            </a:r>
            <a:endParaRPr sz="5398">
              <a:solidFill>
                <a:srgbClr val="7F7F7F"/>
              </a:solidFill>
              <a:latin typeface="Arial"/>
              <a:ea typeface="Arial"/>
              <a:cs typeface="Arial"/>
              <a:sym typeface="Arial"/>
            </a:endParaRPr>
          </a:p>
        </p:txBody>
      </p:sp>
      <p:grpSp>
        <p:nvGrpSpPr>
          <p:cNvPr id="913" name="Google Shape;913;p35"/>
          <p:cNvGrpSpPr/>
          <p:nvPr/>
        </p:nvGrpSpPr>
        <p:grpSpPr>
          <a:xfrm>
            <a:off x="1079574" y="4005064"/>
            <a:ext cx="5700472" cy="278128"/>
            <a:chOff x="1079574" y="4005064"/>
            <a:chExt cx="5700472" cy="278128"/>
          </a:xfrm>
        </p:grpSpPr>
        <p:sp>
          <p:nvSpPr>
            <p:cNvPr id="914" name="Google Shape;914;p35"/>
            <p:cNvSpPr/>
            <p:nvPr/>
          </p:nvSpPr>
          <p:spPr>
            <a:xfrm>
              <a:off x="1262395" y="4006193"/>
              <a:ext cx="5517651"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2.1. Tư duy thiết kế là gì và tại sao cần tư duy thiết kế?</a:t>
              </a:r>
              <a:endParaRPr/>
            </a:p>
          </p:txBody>
        </p:sp>
        <p:sp>
          <p:nvSpPr>
            <p:cNvPr id="915" name="Google Shape;915;p35"/>
            <p:cNvSpPr/>
            <p:nvPr/>
          </p:nvSpPr>
          <p:spPr>
            <a:xfrm>
              <a:off x="1079574" y="4005064"/>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nvGrpSpPr>
          <p:cNvPr id="916" name="Google Shape;916;p35"/>
          <p:cNvGrpSpPr/>
          <p:nvPr/>
        </p:nvGrpSpPr>
        <p:grpSpPr>
          <a:xfrm>
            <a:off x="1079574" y="4434760"/>
            <a:ext cx="5888061" cy="278129"/>
            <a:chOff x="1079574" y="4434760"/>
            <a:chExt cx="5888061" cy="278129"/>
          </a:xfrm>
        </p:grpSpPr>
        <p:sp>
          <p:nvSpPr>
            <p:cNvPr id="917" name="Google Shape;917;p35"/>
            <p:cNvSpPr/>
            <p:nvPr/>
          </p:nvSpPr>
          <p:spPr>
            <a:xfrm>
              <a:off x="1262395" y="4435890"/>
              <a:ext cx="570524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2.2. Năm bước tư duy thiết kế</a:t>
              </a:r>
              <a:endParaRPr sz="1799">
                <a:solidFill>
                  <a:srgbClr val="3F3F3F"/>
                </a:solidFill>
                <a:latin typeface="Arial"/>
                <a:ea typeface="Arial"/>
                <a:cs typeface="Arial"/>
                <a:sym typeface="Arial"/>
              </a:endParaRPr>
            </a:p>
          </p:txBody>
        </p:sp>
        <p:sp>
          <p:nvSpPr>
            <p:cNvPr id="918" name="Google Shape;918;p35"/>
            <p:cNvSpPr/>
            <p:nvPr/>
          </p:nvSpPr>
          <p:spPr>
            <a:xfrm>
              <a:off x="1079574" y="4434760"/>
              <a:ext cx="35988" cy="251919"/>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grpSp>
        <p:nvGrpSpPr>
          <p:cNvPr id="924" name="Google Shape;924;p36"/>
          <p:cNvGrpSpPr/>
          <p:nvPr/>
        </p:nvGrpSpPr>
        <p:grpSpPr>
          <a:xfrm>
            <a:off x="560209" y="2041408"/>
            <a:ext cx="8782409" cy="215375"/>
            <a:chOff x="1027113" y="2045625"/>
            <a:chExt cx="8785225" cy="215444"/>
          </a:xfrm>
        </p:grpSpPr>
        <p:sp>
          <p:nvSpPr>
            <p:cNvPr id="925" name="Google Shape;925;p3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926" name="Google Shape;926;p36"/>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Tư duy hội tụ và Tư duy phân nhánh:</a:t>
              </a:r>
              <a:endParaRPr/>
            </a:p>
          </p:txBody>
        </p:sp>
      </p:grpSp>
      <p:grpSp>
        <p:nvGrpSpPr>
          <p:cNvPr id="927" name="Google Shape;927;p36"/>
          <p:cNvGrpSpPr/>
          <p:nvPr/>
        </p:nvGrpSpPr>
        <p:grpSpPr>
          <a:xfrm>
            <a:off x="2798107" y="2628416"/>
            <a:ext cx="4580032" cy="2643143"/>
            <a:chOff x="3459578" y="2745976"/>
            <a:chExt cx="5640577" cy="3255186"/>
          </a:xfrm>
        </p:grpSpPr>
        <p:sp>
          <p:nvSpPr>
            <p:cNvPr id="928" name="Google Shape;928;p36"/>
            <p:cNvSpPr/>
            <p:nvPr/>
          </p:nvSpPr>
          <p:spPr>
            <a:xfrm rot="5400000">
              <a:off x="6580155" y="3465977"/>
              <a:ext cx="3240000" cy="1800000"/>
            </a:xfrm>
            <a:prstGeom prst="trapezoid">
              <a:avLst>
                <a:gd fmla="val 49390" name="adj"/>
              </a:avLst>
            </a:prstGeom>
            <a:solidFill>
              <a:srgbClr val="D8D8D8">
                <a:alpha val="20000"/>
              </a:srgbClr>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rgbClr val="FFFFFF"/>
                </a:solidFill>
                <a:latin typeface="Calibri"/>
                <a:ea typeface="Calibri"/>
                <a:cs typeface="Calibri"/>
                <a:sym typeface="Calibri"/>
              </a:endParaRPr>
            </a:p>
          </p:txBody>
        </p:sp>
        <p:sp>
          <p:nvSpPr>
            <p:cNvPr id="929" name="Google Shape;929;p36"/>
            <p:cNvSpPr/>
            <p:nvPr/>
          </p:nvSpPr>
          <p:spPr>
            <a:xfrm rot="-5400000">
              <a:off x="5169519" y="3853875"/>
              <a:ext cx="3240000" cy="1024203"/>
            </a:xfrm>
            <a:prstGeom prst="trapezoid">
              <a:avLst>
                <a:gd fmla="val 49390" name="adj"/>
              </a:avLst>
            </a:prstGeom>
            <a:solidFill>
              <a:srgbClr val="D8D8D8">
                <a:alpha val="20000"/>
              </a:srgbClr>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rgbClr val="FFFFFF"/>
                </a:solidFill>
                <a:latin typeface="Calibri"/>
                <a:ea typeface="Calibri"/>
                <a:cs typeface="Calibri"/>
                <a:sym typeface="Calibri"/>
              </a:endParaRPr>
            </a:p>
          </p:txBody>
        </p:sp>
        <p:sp>
          <p:nvSpPr>
            <p:cNvPr id="930" name="Google Shape;930;p36"/>
            <p:cNvSpPr/>
            <p:nvPr/>
          </p:nvSpPr>
          <p:spPr>
            <a:xfrm rot="5400000">
              <a:off x="4150616" y="3865403"/>
              <a:ext cx="3240000" cy="1024203"/>
            </a:xfrm>
            <a:prstGeom prst="trapezoid">
              <a:avLst>
                <a:gd fmla="val 49390" name="adj"/>
              </a:avLst>
            </a:prstGeom>
            <a:solidFill>
              <a:srgbClr val="D8D8D8">
                <a:alpha val="20000"/>
              </a:srgbClr>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rgbClr val="FFFFFF"/>
                </a:solidFill>
                <a:latin typeface="Calibri"/>
                <a:ea typeface="Calibri"/>
                <a:cs typeface="Calibri"/>
                <a:sym typeface="Calibri"/>
              </a:endParaRPr>
            </a:p>
          </p:txBody>
        </p:sp>
        <p:sp>
          <p:nvSpPr>
            <p:cNvPr id="931" name="Google Shape;931;p36"/>
            <p:cNvSpPr/>
            <p:nvPr/>
          </p:nvSpPr>
          <p:spPr>
            <a:xfrm rot="-5400000">
              <a:off x="2739578" y="3481162"/>
              <a:ext cx="3240000" cy="1800000"/>
            </a:xfrm>
            <a:prstGeom prst="trapezoid">
              <a:avLst>
                <a:gd fmla="val 49390" name="adj"/>
              </a:avLst>
            </a:prstGeom>
            <a:solidFill>
              <a:srgbClr val="D8D8D8">
                <a:alpha val="20000"/>
              </a:srgbClr>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rgbClr val="FFFFFF"/>
                </a:solidFill>
                <a:latin typeface="Calibri"/>
                <a:ea typeface="Calibri"/>
                <a:cs typeface="Calibri"/>
                <a:sym typeface="Calibri"/>
              </a:endParaRPr>
            </a:p>
          </p:txBody>
        </p:sp>
      </p:grpSp>
      <p:cxnSp>
        <p:nvCxnSpPr>
          <p:cNvPr id="932" name="Google Shape;932;p36"/>
          <p:cNvCxnSpPr/>
          <p:nvPr/>
        </p:nvCxnSpPr>
        <p:spPr>
          <a:xfrm rot="-1560000">
            <a:off x="2753732" y="3096284"/>
            <a:ext cx="876938" cy="0"/>
          </a:xfrm>
          <a:prstGeom prst="straightConnector1">
            <a:avLst/>
          </a:prstGeom>
          <a:noFill/>
          <a:ln cap="flat" cmpd="sng" w="12700">
            <a:solidFill>
              <a:srgbClr val="002060">
                <a:alpha val="40000"/>
              </a:srgbClr>
            </a:solidFill>
            <a:prstDash val="solid"/>
            <a:miter lim="800000"/>
            <a:headEnd len="sm" w="sm" type="none"/>
            <a:tailEnd len="med" w="med" type="stealth"/>
          </a:ln>
        </p:spPr>
      </p:cxnSp>
      <p:cxnSp>
        <p:nvCxnSpPr>
          <p:cNvPr id="933" name="Google Shape;933;p36"/>
          <p:cNvCxnSpPr/>
          <p:nvPr/>
        </p:nvCxnSpPr>
        <p:spPr>
          <a:xfrm rot="1560000">
            <a:off x="2753732" y="4820044"/>
            <a:ext cx="876938" cy="0"/>
          </a:xfrm>
          <a:prstGeom prst="straightConnector1">
            <a:avLst/>
          </a:prstGeom>
          <a:noFill/>
          <a:ln cap="flat" cmpd="sng" w="12700">
            <a:solidFill>
              <a:srgbClr val="002060">
                <a:alpha val="40000"/>
              </a:srgbClr>
            </a:solidFill>
            <a:prstDash val="solid"/>
            <a:miter lim="800000"/>
            <a:headEnd len="sm" w="sm" type="none"/>
            <a:tailEnd len="med" w="med" type="stealth"/>
          </a:ln>
        </p:spPr>
      </p:cxnSp>
      <p:cxnSp>
        <p:nvCxnSpPr>
          <p:cNvPr id="934" name="Google Shape;934;p36"/>
          <p:cNvCxnSpPr/>
          <p:nvPr/>
        </p:nvCxnSpPr>
        <p:spPr>
          <a:xfrm rot="1560000">
            <a:off x="5942834" y="2784741"/>
            <a:ext cx="876938" cy="0"/>
          </a:xfrm>
          <a:prstGeom prst="straightConnector1">
            <a:avLst/>
          </a:prstGeom>
          <a:noFill/>
          <a:ln cap="flat" cmpd="sng" w="12700">
            <a:solidFill>
              <a:srgbClr val="002060">
                <a:alpha val="40000"/>
              </a:srgbClr>
            </a:solidFill>
            <a:prstDash val="solid"/>
            <a:miter lim="800000"/>
            <a:headEnd len="sm" w="sm" type="none"/>
            <a:tailEnd len="med" w="med" type="stealth"/>
          </a:ln>
        </p:spPr>
      </p:cxnSp>
      <p:cxnSp>
        <p:nvCxnSpPr>
          <p:cNvPr id="935" name="Google Shape;935;p36"/>
          <p:cNvCxnSpPr/>
          <p:nvPr/>
        </p:nvCxnSpPr>
        <p:spPr>
          <a:xfrm rot="-1560000">
            <a:off x="5942835" y="5118669"/>
            <a:ext cx="876938" cy="0"/>
          </a:xfrm>
          <a:prstGeom prst="straightConnector1">
            <a:avLst/>
          </a:prstGeom>
          <a:noFill/>
          <a:ln cap="flat" cmpd="sng" w="12700">
            <a:solidFill>
              <a:srgbClr val="002060">
                <a:alpha val="40000"/>
              </a:srgbClr>
            </a:solidFill>
            <a:prstDash val="solid"/>
            <a:miter lim="800000"/>
            <a:headEnd len="sm" w="sm" type="none"/>
            <a:tailEnd len="med" w="med" type="stealth"/>
          </a:ln>
        </p:spPr>
      </p:cxnSp>
      <p:cxnSp>
        <p:nvCxnSpPr>
          <p:cNvPr id="936" name="Google Shape;936;p36"/>
          <p:cNvCxnSpPr/>
          <p:nvPr/>
        </p:nvCxnSpPr>
        <p:spPr>
          <a:xfrm rot="1560000">
            <a:off x="4306924" y="2698638"/>
            <a:ext cx="438468" cy="0"/>
          </a:xfrm>
          <a:prstGeom prst="straightConnector1">
            <a:avLst/>
          </a:prstGeom>
          <a:noFill/>
          <a:ln cap="flat" cmpd="sng" w="12700">
            <a:solidFill>
              <a:srgbClr val="002060">
                <a:alpha val="40000"/>
              </a:srgbClr>
            </a:solidFill>
            <a:prstDash val="solid"/>
            <a:miter lim="800000"/>
            <a:headEnd len="sm" w="sm" type="none"/>
            <a:tailEnd len="med" w="med" type="stealth"/>
          </a:ln>
        </p:spPr>
      </p:cxnSp>
      <p:cxnSp>
        <p:nvCxnSpPr>
          <p:cNvPr id="937" name="Google Shape;937;p36"/>
          <p:cNvCxnSpPr/>
          <p:nvPr/>
        </p:nvCxnSpPr>
        <p:spPr>
          <a:xfrm rot="-1560000">
            <a:off x="4311594" y="5214774"/>
            <a:ext cx="438468" cy="0"/>
          </a:xfrm>
          <a:prstGeom prst="straightConnector1">
            <a:avLst/>
          </a:prstGeom>
          <a:noFill/>
          <a:ln cap="flat" cmpd="sng" w="12700">
            <a:solidFill>
              <a:srgbClr val="002060">
                <a:alpha val="40000"/>
              </a:srgbClr>
            </a:solidFill>
            <a:prstDash val="solid"/>
            <a:miter lim="800000"/>
            <a:headEnd len="sm" w="sm" type="none"/>
            <a:tailEnd len="med" w="med" type="stealth"/>
          </a:ln>
        </p:spPr>
      </p:cxnSp>
      <p:cxnSp>
        <p:nvCxnSpPr>
          <p:cNvPr id="938" name="Google Shape;938;p36"/>
          <p:cNvCxnSpPr/>
          <p:nvPr/>
        </p:nvCxnSpPr>
        <p:spPr>
          <a:xfrm rot="-1560000">
            <a:off x="5121787" y="2830934"/>
            <a:ext cx="438468" cy="0"/>
          </a:xfrm>
          <a:prstGeom prst="straightConnector1">
            <a:avLst/>
          </a:prstGeom>
          <a:noFill/>
          <a:ln cap="flat" cmpd="sng" w="12700">
            <a:solidFill>
              <a:srgbClr val="002060">
                <a:alpha val="40000"/>
              </a:srgbClr>
            </a:solidFill>
            <a:prstDash val="solid"/>
            <a:miter lim="800000"/>
            <a:headEnd len="sm" w="sm" type="none"/>
            <a:tailEnd len="med" w="med" type="stealth"/>
          </a:ln>
        </p:spPr>
      </p:cxnSp>
      <p:cxnSp>
        <p:nvCxnSpPr>
          <p:cNvPr id="939" name="Google Shape;939;p36"/>
          <p:cNvCxnSpPr/>
          <p:nvPr/>
        </p:nvCxnSpPr>
        <p:spPr>
          <a:xfrm rot="1560000">
            <a:off x="5113611" y="5045475"/>
            <a:ext cx="438468" cy="0"/>
          </a:xfrm>
          <a:prstGeom prst="straightConnector1">
            <a:avLst/>
          </a:prstGeom>
          <a:noFill/>
          <a:ln cap="flat" cmpd="sng" w="12700">
            <a:solidFill>
              <a:srgbClr val="002060">
                <a:alpha val="40000"/>
              </a:srgbClr>
            </a:solidFill>
            <a:prstDash val="solid"/>
            <a:miter lim="800000"/>
            <a:headEnd len="sm" w="sm" type="none"/>
            <a:tailEnd len="med" w="med" type="stealth"/>
          </a:ln>
        </p:spPr>
      </p:cxnSp>
      <p:sp>
        <p:nvSpPr>
          <p:cNvPr id="940" name="Google Shape;940;p36"/>
          <p:cNvSpPr/>
          <p:nvPr/>
        </p:nvSpPr>
        <p:spPr>
          <a:xfrm>
            <a:off x="2831478" y="3454089"/>
            <a:ext cx="964837" cy="859077"/>
          </a:xfrm>
          <a:prstGeom prst="hexagon">
            <a:avLst>
              <a:gd fmla="val 25000" name="adj"/>
              <a:gd fmla="val 115470" name="vf"/>
            </a:avLst>
          </a:prstGeom>
          <a:solidFill>
            <a:srgbClr val="0033CC"/>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200">
              <a:solidFill>
                <a:srgbClr val="FFFFFF"/>
              </a:solidFill>
              <a:latin typeface="Arial"/>
              <a:ea typeface="Arial"/>
              <a:cs typeface="Arial"/>
              <a:sym typeface="Arial"/>
            </a:endParaRPr>
          </a:p>
        </p:txBody>
      </p:sp>
      <p:sp>
        <p:nvSpPr>
          <p:cNvPr id="941" name="Google Shape;941;p36"/>
          <p:cNvSpPr/>
          <p:nvPr/>
        </p:nvSpPr>
        <p:spPr>
          <a:xfrm>
            <a:off x="3726541" y="4025406"/>
            <a:ext cx="964837" cy="859077"/>
          </a:xfrm>
          <a:prstGeom prst="hexagon">
            <a:avLst>
              <a:gd fmla="val 25000" name="adj"/>
              <a:gd fmla="val 115470" name="vf"/>
            </a:avLst>
          </a:prstGeom>
          <a:solidFill>
            <a:srgbClr val="0033CC"/>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200">
              <a:solidFill>
                <a:srgbClr val="FFFFFF"/>
              </a:solidFill>
              <a:latin typeface="Arial"/>
              <a:ea typeface="Arial"/>
              <a:cs typeface="Arial"/>
              <a:sym typeface="Arial"/>
            </a:endParaRPr>
          </a:p>
        </p:txBody>
      </p:sp>
      <p:sp>
        <p:nvSpPr>
          <p:cNvPr id="942" name="Google Shape;942;p36"/>
          <p:cNvSpPr/>
          <p:nvPr/>
        </p:nvSpPr>
        <p:spPr>
          <a:xfrm>
            <a:off x="4621604" y="3454089"/>
            <a:ext cx="964837" cy="859077"/>
          </a:xfrm>
          <a:prstGeom prst="hexagon">
            <a:avLst>
              <a:gd fmla="val 25000" name="adj"/>
              <a:gd fmla="val 115470" name="vf"/>
            </a:avLst>
          </a:prstGeom>
          <a:solidFill>
            <a:srgbClr val="0033CC"/>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200">
              <a:solidFill>
                <a:srgbClr val="FFFFFF"/>
              </a:solidFill>
              <a:latin typeface="Arial"/>
              <a:ea typeface="Arial"/>
              <a:cs typeface="Arial"/>
              <a:sym typeface="Arial"/>
            </a:endParaRPr>
          </a:p>
        </p:txBody>
      </p:sp>
      <p:sp>
        <p:nvSpPr>
          <p:cNvPr id="943" name="Google Shape;943;p36"/>
          <p:cNvSpPr/>
          <p:nvPr/>
        </p:nvSpPr>
        <p:spPr>
          <a:xfrm>
            <a:off x="5516667" y="4025406"/>
            <a:ext cx="964837" cy="859077"/>
          </a:xfrm>
          <a:prstGeom prst="hexagon">
            <a:avLst>
              <a:gd fmla="val 25000" name="adj"/>
              <a:gd fmla="val 115470" name="vf"/>
            </a:avLst>
          </a:prstGeom>
          <a:solidFill>
            <a:srgbClr val="0033CC"/>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200">
              <a:solidFill>
                <a:srgbClr val="FFFFFF"/>
              </a:solidFill>
              <a:latin typeface="Arial"/>
              <a:ea typeface="Arial"/>
              <a:cs typeface="Arial"/>
              <a:sym typeface="Arial"/>
            </a:endParaRPr>
          </a:p>
        </p:txBody>
      </p:sp>
      <p:sp>
        <p:nvSpPr>
          <p:cNvPr id="944" name="Google Shape;944;p36"/>
          <p:cNvSpPr/>
          <p:nvPr/>
        </p:nvSpPr>
        <p:spPr>
          <a:xfrm>
            <a:off x="6411730" y="3454089"/>
            <a:ext cx="964837" cy="859077"/>
          </a:xfrm>
          <a:prstGeom prst="hexagon">
            <a:avLst>
              <a:gd fmla="val 25000" name="adj"/>
              <a:gd fmla="val 115470" name="vf"/>
            </a:avLst>
          </a:prstGeom>
          <a:solidFill>
            <a:srgbClr val="0033CC"/>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200">
              <a:solidFill>
                <a:srgbClr val="FFFFFF"/>
              </a:solidFill>
              <a:latin typeface="Arial"/>
              <a:ea typeface="Arial"/>
              <a:cs typeface="Arial"/>
              <a:sym typeface="Arial"/>
            </a:endParaRPr>
          </a:p>
        </p:txBody>
      </p:sp>
      <p:grpSp>
        <p:nvGrpSpPr>
          <p:cNvPr id="945" name="Google Shape;945;p36"/>
          <p:cNvGrpSpPr/>
          <p:nvPr/>
        </p:nvGrpSpPr>
        <p:grpSpPr>
          <a:xfrm>
            <a:off x="2795130" y="5448566"/>
            <a:ext cx="4312565" cy="708234"/>
            <a:chOff x="2986641" y="5449214"/>
            <a:chExt cx="4313948" cy="708461"/>
          </a:xfrm>
        </p:grpSpPr>
        <p:sp>
          <p:nvSpPr>
            <p:cNvPr id="946" name="Google Shape;946;p36"/>
            <p:cNvSpPr txBox="1"/>
            <p:nvPr/>
          </p:nvSpPr>
          <p:spPr>
            <a:xfrm>
              <a:off x="3048940" y="5634287"/>
              <a:ext cx="1905089" cy="317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Khám phá và xác định</a:t>
              </a:r>
              <a:endParaRPr sz="1400">
                <a:solidFill>
                  <a:srgbClr val="262626"/>
                </a:solidFill>
                <a:latin typeface="Arial"/>
                <a:ea typeface="Arial"/>
                <a:cs typeface="Arial"/>
                <a:sym typeface="Arial"/>
              </a:endParaRPr>
            </a:p>
          </p:txBody>
        </p:sp>
        <p:sp>
          <p:nvSpPr>
            <p:cNvPr id="947" name="Google Shape;947;p36"/>
            <p:cNvSpPr txBox="1"/>
            <p:nvPr/>
          </p:nvSpPr>
          <p:spPr>
            <a:xfrm>
              <a:off x="5319472" y="5634287"/>
              <a:ext cx="1905089" cy="523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Phát triển và thực hiện</a:t>
              </a:r>
              <a:endParaRPr sz="1400">
                <a:solidFill>
                  <a:srgbClr val="262626"/>
                </a:solidFill>
                <a:latin typeface="Arial"/>
                <a:ea typeface="Arial"/>
                <a:cs typeface="Arial"/>
                <a:sym typeface="Arial"/>
              </a:endParaRPr>
            </a:p>
          </p:txBody>
        </p:sp>
        <p:sp>
          <p:nvSpPr>
            <p:cNvPr id="948" name="Google Shape;948;p36"/>
            <p:cNvSpPr/>
            <p:nvPr/>
          </p:nvSpPr>
          <p:spPr>
            <a:xfrm rot="5400000">
              <a:off x="3961816" y="4474039"/>
              <a:ext cx="96494" cy="2046844"/>
            </a:xfrm>
            <a:prstGeom prst="rightBrace">
              <a:avLst>
                <a:gd fmla="val 8333" name="adj1"/>
                <a:gd fmla="val 50000" name="adj2"/>
              </a:avLst>
            </a:prstGeom>
            <a:noFill/>
            <a:ln cap="flat" cmpd="sng" w="952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rgbClr val="00B050"/>
                </a:solidFill>
                <a:latin typeface="Calibri"/>
                <a:ea typeface="Calibri"/>
                <a:cs typeface="Calibri"/>
                <a:sym typeface="Calibri"/>
              </a:endParaRPr>
            </a:p>
          </p:txBody>
        </p:sp>
        <p:sp>
          <p:nvSpPr>
            <p:cNvPr id="949" name="Google Shape;949;p36"/>
            <p:cNvSpPr/>
            <p:nvPr/>
          </p:nvSpPr>
          <p:spPr>
            <a:xfrm rot="5400000">
              <a:off x="6228920" y="4474039"/>
              <a:ext cx="96494" cy="2046844"/>
            </a:xfrm>
            <a:prstGeom prst="rightBrace">
              <a:avLst>
                <a:gd fmla="val 8333" name="adj1"/>
                <a:gd fmla="val 50000" name="adj2"/>
              </a:avLst>
            </a:prstGeom>
            <a:noFill/>
            <a:ln cap="flat" cmpd="sng" w="952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rgbClr val="00B050"/>
                </a:solidFill>
                <a:latin typeface="Calibri"/>
                <a:ea typeface="Calibri"/>
                <a:cs typeface="Calibri"/>
                <a:sym typeface="Calibri"/>
              </a:endParaRPr>
            </a:p>
          </p:txBody>
        </p:sp>
      </p:grpSp>
      <p:sp>
        <p:nvSpPr>
          <p:cNvPr id="950" name="Google Shape;950;p36"/>
          <p:cNvSpPr txBox="1"/>
          <p:nvPr/>
        </p:nvSpPr>
        <p:spPr>
          <a:xfrm>
            <a:off x="2866100" y="3799018"/>
            <a:ext cx="895593" cy="19999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FFFFFF"/>
                </a:solidFill>
                <a:latin typeface="Arial"/>
                <a:ea typeface="Arial"/>
                <a:cs typeface="Arial"/>
                <a:sym typeface="Arial"/>
              </a:rPr>
              <a:t>Xác định</a:t>
            </a:r>
            <a:endParaRPr sz="1300">
              <a:solidFill>
                <a:srgbClr val="FFFFFF"/>
              </a:solidFill>
              <a:latin typeface="Arial"/>
              <a:ea typeface="Arial"/>
              <a:cs typeface="Arial"/>
              <a:sym typeface="Arial"/>
            </a:endParaRPr>
          </a:p>
        </p:txBody>
      </p:sp>
      <p:sp>
        <p:nvSpPr>
          <p:cNvPr id="951" name="Google Shape;951;p36"/>
          <p:cNvSpPr txBox="1"/>
          <p:nvPr/>
        </p:nvSpPr>
        <p:spPr>
          <a:xfrm>
            <a:off x="3761163" y="4370335"/>
            <a:ext cx="895593" cy="19999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FFFFFF"/>
                </a:solidFill>
                <a:latin typeface="Arial"/>
                <a:ea typeface="Arial"/>
                <a:cs typeface="Arial"/>
                <a:sym typeface="Arial"/>
              </a:rPr>
              <a:t>Khám phá</a:t>
            </a:r>
            <a:endParaRPr sz="1300">
              <a:solidFill>
                <a:srgbClr val="FFFFFF"/>
              </a:solidFill>
              <a:latin typeface="Arial"/>
              <a:ea typeface="Arial"/>
              <a:cs typeface="Arial"/>
              <a:sym typeface="Arial"/>
            </a:endParaRPr>
          </a:p>
        </p:txBody>
      </p:sp>
      <p:sp>
        <p:nvSpPr>
          <p:cNvPr id="952" name="Google Shape;952;p36"/>
          <p:cNvSpPr txBox="1"/>
          <p:nvPr/>
        </p:nvSpPr>
        <p:spPr>
          <a:xfrm>
            <a:off x="4656226" y="3799018"/>
            <a:ext cx="895593" cy="19999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FFFFFF"/>
                </a:solidFill>
                <a:latin typeface="Arial"/>
                <a:ea typeface="Arial"/>
                <a:cs typeface="Arial"/>
                <a:sym typeface="Arial"/>
              </a:rPr>
              <a:t>Phân tích</a:t>
            </a:r>
            <a:endParaRPr sz="1300">
              <a:solidFill>
                <a:srgbClr val="FFFFFF"/>
              </a:solidFill>
              <a:latin typeface="Arial"/>
              <a:ea typeface="Arial"/>
              <a:cs typeface="Arial"/>
              <a:sym typeface="Arial"/>
            </a:endParaRPr>
          </a:p>
        </p:txBody>
      </p:sp>
      <p:sp>
        <p:nvSpPr>
          <p:cNvPr id="953" name="Google Shape;953;p36"/>
          <p:cNvSpPr txBox="1"/>
          <p:nvPr/>
        </p:nvSpPr>
        <p:spPr>
          <a:xfrm>
            <a:off x="5551288" y="4216329"/>
            <a:ext cx="895593" cy="50783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100">
                <a:solidFill>
                  <a:srgbClr val="FFFFFF"/>
                </a:solidFill>
                <a:latin typeface="Arial"/>
                <a:ea typeface="Arial"/>
                <a:cs typeface="Arial"/>
                <a:sym typeface="Arial"/>
              </a:rPr>
              <a:t>Xây dựng ý tưởng và thiết kế mẫu</a:t>
            </a:r>
            <a:endParaRPr sz="1100">
              <a:solidFill>
                <a:srgbClr val="FFFFFF"/>
              </a:solidFill>
              <a:latin typeface="Arial"/>
              <a:ea typeface="Arial"/>
              <a:cs typeface="Arial"/>
              <a:sym typeface="Arial"/>
            </a:endParaRPr>
          </a:p>
        </p:txBody>
      </p:sp>
      <p:sp>
        <p:nvSpPr>
          <p:cNvPr id="954" name="Google Shape;954;p36"/>
          <p:cNvSpPr txBox="1"/>
          <p:nvPr/>
        </p:nvSpPr>
        <p:spPr>
          <a:xfrm>
            <a:off x="6446352" y="3799018"/>
            <a:ext cx="895593" cy="19999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FFFFFF"/>
                </a:solidFill>
                <a:latin typeface="Arial"/>
                <a:ea typeface="Arial"/>
                <a:cs typeface="Arial"/>
                <a:sym typeface="Arial"/>
              </a:rPr>
              <a:t>Thử nghiệm</a:t>
            </a:r>
            <a:endParaRPr sz="1300">
              <a:solidFill>
                <a:srgbClr val="FFFFFF"/>
              </a:solidFill>
              <a:latin typeface="Arial"/>
              <a:ea typeface="Arial"/>
              <a:cs typeface="Arial"/>
              <a:sym typeface="Arial"/>
            </a:endParaRPr>
          </a:p>
        </p:txBody>
      </p:sp>
      <p:grpSp>
        <p:nvGrpSpPr>
          <p:cNvPr id="955" name="Google Shape;955;p36"/>
          <p:cNvGrpSpPr/>
          <p:nvPr/>
        </p:nvGrpSpPr>
        <p:grpSpPr>
          <a:xfrm>
            <a:off x="450000" y="450000"/>
            <a:ext cx="9018000" cy="276999"/>
            <a:chOff x="450000" y="450000"/>
            <a:chExt cx="9018000" cy="276999"/>
          </a:xfrm>
        </p:grpSpPr>
        <p:sp>
          <p:nvSpPr>
            <p:cNvPr id="956" name="Google Shape;956;p3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Năm bước tư duy thiết kế</a:t>
              </a:r>
              <a:endParaRPr sz="1800">
                <a:solidFill>
                  <a:srgbClr val="FFFFFF"/>
                </a:solidFill>
                <a:latin typeface="Arial"/>
                <a:ea typeface="Arial"/>
                <a:cs typeface="Arial"/>
                <a:sym typeface="Arial"/>
              </a:endParaRPr>
            </a:p>
          </p:txBody>
        </p:sp>
        <p:sp>
          <p:nvSpPr>
            <p:cNvPr id="957" name="Google Shape;957;p3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958" name="Google Shape;958;p36"/>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Tư duy thiết kế</a:t>
            </a:r>
            <a:endParaRPr sz="2400">
              <a:solidFill>
                <a:srgbClr val="0C0C0C"/>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37"/>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Xác định</a:t>
            </a:r>
            <a:endParaRPr sz="2400">
              <a:solidFill>
                <a:srgbClr val="0C0C0C"/>
              </a:solidFill>
              <a:latin typeface="Arial"/>
              <a:ea typeface="Arial"/>
              <a:cs typeface="Arial"/>
              <a:sym typeface="Arial"/>
            </a:endParaRPr>
          </a:p>
        </p:txBody>
      </p:sp>
      <p:grpSp>
        <p:nvGrpSpPr>
          <p:cNvPr id="965" name="Google Shape;965;p37"/>
          <p:cNvGrpSpPr/>
          <p:nvPr/>
        </p:nvGrpSpPr>
        <p:grpSpPr>
          <a:xfrm>
            <a:off x="560209" y="2041081"/>
            <a:ext cx="8782409" cy="215375"/>
            <a:chOff x="1027113" y="2045625"/>
            <a:chExt cx="8785225" cy="215444"/>
          </a:xfrm>
        </p:grpSpPr>
        <p:sp>
          <p:nvSpPr>
            <p:cNvPr id="966" name="Google Shape;966;p3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967" name="Google Shape;967;p37"/>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Bước #1: Xác định</a:t>
              </a:r>
              <a:endParaRPr sz="1400">
                <a:solidFill>
                  <a:srgbClr val="262626"/>
                </a:solidFill>
                <a:latin typeface="Arial"/>
                <a:ea typeface="Arial"/>
                <a:cs typeface="Arial"/>
                <a:sym typeface="Arial"/>
              </a:endParaRPr>
            </a:p>
          </p:txBody>
        </p:sp>
      </p:grpSp>
      <p:grpSp>
        <p:nvGrpSpPr>
          <p:cNvPr id="968" name="Google Shape;968;p37"/>
          <p:cNvGrpSpPr/>
          <p:nvPr/>
        </p:nvGrpSpPr>
        <p:grpSpPr>
          <a:xfrm>
            <a:off x="2442422" y="2564058"/>
            <a:ext cx="5323201" cy="1675275"/>
            <a:chOff x="2441617" y="2563781"/>
            <a:chExt cx="5324908" cy="1675812"/>
          </a:xfrm>
        </p:grpSpPr>
        <p:sp>
          <p:nvSpPr>
            <p:cNvPr id="969" name="Google Shape;969;p37"/>
            <p:cNvSpPr/>
            <p:nvPr/>
          </p:nvSpPr>
          <p:spPr>
            <a:xfrm>
              <a:off x="2441617" y="2563781"/>
              <a:ext cx="1130378" cy="1006472"/>
            </a:xfrm>
            <a:prstGeom prst="hexagon">
              <a:avLst>
                <a:gd fmla="val 25000" name="adj"/>
                <a:gd fmla="val 115470" name="vf"/>
              </a:avLst>
            </a:prstGeom>
            <a:solidFill>
              <a:srgbClr val="0033CC"/>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200">
                <a:solidFill>
                  <a:srgbClr val="FFFFFF"/>
                </a:solidFill>
                <a:latin typeface="Arial"/>
                <a:ea typeface="Arial"/>
                <a:cs typeface="Arial"/>
                <a:sym typeface="Arial"/>
              </a:endParaRPr>
            </a:p>
          </p:txBody>
        </p:sp>
        <p:sp>
          <p:nvSpPr>
            <p:cNvPr id="970" name="Google Shape;970;p37"/>
            <p:cNvSpPr txBox="1"/>
            <p:nvPr/>
          </p:nvSpPr>
          <p:spPr>
            <a:xfrm>
              <a:off x="2482179" y="2967889"/>
              <a:ext cx="1049254"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Xác định</a:t>
              </a:r>
              <a:endParaRPr sz="1400">
                <a:solidFill>
                  <a:srgbClr val="FFFFFF"/>
                </a:solidFill>
                <a:latin typeface="Arial"/>
                <a:ea typeface="Arial"/>
                <a:cs typeface="Arial"/>
                <a:sym typeface="Arial"/>
              </a:endParaRPr>
            </a:p>
          </p:txBody>
        </p:sp>
        <p:sp>
          <p:nvSpPr>
            <p:cNvPr id="971" name="Google Shape;971;p37"/>
            <p:cNvSpPr/>
            <p:nvPr/>
          </p:nvSpPr>
          <p:spPr>
            <a:xfrm>
              <a:off x="3490250" y="323312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Calibri"/>
                <a:ea typeface="Calibri"/>
                <a:cs typeface="Calibri"/>
                <a:sym typeface="Calibri"/>
              </a:endParaRPr>
            </a:p>
          </p:txBody>
        </p:sp>
        <p:sp>
          <p:nvSpPr>
            <p:cNvPr id="972" name="Google Shape;972;p37"/>
            <p:cNvSpPr txBox="1"/>
            <p:nvPr/>
          </p:nvSpPr>
          <p:spPr>
            <a:xfrm>
              <a:off x="3530812" y="363722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Khám phá</a:t>
              </a:r>
              <a:endParaRPr sz="1300">
                <a:solidFill>
                  <a:srgbClr val="3F3F3F"/>
                </a:solidFill>
                <a:latin typeface="Arial"/>
                <a:ea typeface="Arial"/>
                <a:cs typeface="Arial"/>
                <a:sym typeface="Arial"/>
              </a:endParaRPr>
            </a:p>
          </p:txBody>
        </p:sp>
        <p:sp>
          <p:nvSpPr>
            <p:cNvPr id="973" name="Google Shape;973;p37"/>
            <p:cNvSpPr/>
            <p:nvPr/>
          </p:nvSpPr>
          <p:spPr>
            <a:xfrm>
              <a:off x="4538882" y="256378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Calibri"/>
                <a:ea typeface="Calibri"/>
                <a:cs typeface="Calibri"/>
                <a:sym typeface="Calibri"/>
              </a:endParaRPr>
            </a:p>
          </p:txBody>
        </p:sp>
        <p:sp>
          <p:nvSpPr>
            <p:cNvPr id="974" name="Google Shape;974;p37"/>
            <p:cNvSpPr txBox="1"/>
            <p:nvPr/>
          </p:nvSpPr>
          <p:spPr>
            <a:xfrm>
              <a:off x="4579444" y="296788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Phân tích</a:t>
              </a:r>
              <a:endParaRPr sz="1300">
                <a:solidFill>
                  <a:srgbClr val="3F3F3F"/>
                </a:solidFill>
                <a:latin typeface="Arial"/>
                <a:ea typeface="Arial"/>
                <a:cs typeface="Arial"/>
                <a:sym typeface="Arial"/>
              </a:endParaRPr>
            </a:p>
          </p:txBody>
        </p:sp>
        <p:sp>
          <p:nvSpPr>
            <p:cNvPr id="975" name="Google Shape;975;p37"/>
            <p:cNvSpPr/>
            <p:nvPr/>
          </p:nvSpPr>
          <p:spPr>
            <a:xfrm>
              <a:off x="5587515" y="323312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Calibri"/>
                <a:ea typeface="Calibri"/>
                <a:cs typeface="Calibri"/>
                <a:sym typeface="Calibri"/>
              </a:endParaRPr>
            </a:p>
          </p:txBody>
        </p:sp>
        <p:sp>
          <p:nvSpPr>
            <p:cNvPr id="976" name="Google Shape;976;p37"/>
            <p:cNvSpPr/>
            <p:nvPr/>
          </p:nvSpPr>
          <p:spPr>
            <a:xfrm>
              <a:off x="6636147" y="256378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Calibri"/>
                <a:ea typeface="Calibri"/>
                <a:cs typeface="Calibri"/>
                <a:sym typeface="Calibri"/>
              </a:endParaRPr>
            </a:p>
          </p:txBody>
        </p:sp>
        <p:sp>
          <p:nvSpPr>
            <p:cNvPr id="977" name="Google Shape;977;p37"/>
            <p:cNvSpPr txBox="1"/>
            <p:nvPr/>
          </p:nvSpPr>
          <p:spPr>
            <a:xfrm>
              <a:off x="6676709" y="296788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Thử nghiệm</a:t>
              </a:r>
              <a:endParaRPr sz="1300">
                <a:solidFill>
                  <a:srgbClr val="3F3F3F"/>
                </a:solidFill>
                <a:latin typeface="Arial"/>
                <a:ea typeface="Arial"/>
                <a:cs typeface="Arial"/>
                <a:sym typeface="Arial"/>
              </a:endParaRPr>
            </a:p>
          </p:txBody>
        </p:sp>
      </p:grpSp>
      <p:sp>
        <p:nvSpPr>
          <p:cNvPr id="978" name="Google Shape;978;p37"/>
          <p:cNvSpPr/>
          <p:nvPr/>
        </p:nvSpPr>
        <p:spPr>
          <a:xfrm>
            <a:off x="712560" y="4700123"/>
            <a:ext cx="8630057" cy="950450"/>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Sử dụng những hiểu biết có được từ việc quan sát và thảo luận. </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Xác định các vấn đề có </a:t>
            </a:r>
            <a:r>
              <a:rPr lang="en-US" sz="1300">
                <a:solidFill>
                  <a:srgbClr val="0070C0"/>
                </a:solidFill>
                <a:latin typeface="Arial"/>
                <a:ea typeface="Arial"/>
                <a:cs typeface="Arial"/>
                <a:sym typeface="Arial"/>
              </a:rPr>
              <a:t>giá trị cao</a:t>
            </a:r>
            <a:r>
              <a:rPr lang="en-US" sz="1300">
                <a:solidFill>
                  <a:srgbClr val="262626"/>
                </a:solidFill>
                <a:latin typeface="Arial"/>
                <a:ea typeface="Arial"/>
                <a:cs typeface="Arial"/>
                <a:sym typeface="Arial"/>
              </a:rPr>
              <a:t>, </a:t>
            </a:r>
            <a:r>
              <a:rPr lang="en-US" sz="1300">
                <a:solidFill>
                  <a:srgbClr val="00B050"/>
                </a:solidFill>
                <a:latin typeface="Arial"/>
                <a:ea typeface="Arial"/>
                <a:cs typeface="Arial"/>
                <a:sym typeface="Arial"/>
              </a:rPr>
              <a:t>truyền cảm hứng </a:t>
            </a:r>
            <a:r>
              <a:rPr lang="en-US" sz="1300">
                <a:solidFill>
                  <a:srgbClr val="262626"/>
                </a:solidFill>
                <a:latin typeface="Arial"/>
                <a:ea typeface="Arial"/>
                <a:cs typeface="Arial"/>
                <a:sym typeface="Arial"/>
              </a:rPr>
              <a:t>và </a:t>
            </a:r>
            <a:r>
              <a:rPr lang="en-US" sz="1300">
                <a:solidFill>
                  <a:srgbClr val="FF0000"/>
                </a:solidFill>
                <a:latin typeface="Arial"/>
                <a:ea typeface="Arial"/>
                <a:cs typeface="Arial"/>
                <a:sym typeface="Arial"/>
              </a:rPr>
              <a:t>thực tế</a:t>
            </a:r>
            <a:r>
              <a:rPr lang="en-US" sz="1300">
                <a:solidFill>
                  <a:srgbClr val="262626"/>
                </a:solidFill>
                <a:latin typeface="Arial"/>
                <a:ea typeface="Arial"/>
                <a:cs typeface="Arial"/>
                <a:sym typeface="Arial"/>
              </a:rPr>
              <a:t>. </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Trả lời cho các câu hỏi “ai”, “cái gì”, “tại sao”, v.v.</a:t>
            </a:r>
            <a:endParaRPr/>
          </a:p>
        </p:txBody>
      </p:sp>
      <p:sp>
        <p:nvSpPr>
          <p:cNvPr id="979" name="Google Shape;979;p37"/>
          <p:cNvSpPr txBox="1"/>
          <p:nvPr/>
        </p:nvSpPr>
        <p:spPr>
          <a:xfrm>
            <a:off x="5627861" y="3438033"/>
            <a:ext cx="1048918" cy="60016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Xây dựng ý tưởng và thiết kế mẫu</a:t>
            </a:r>
            <a:endParaRPr sz="1300">
              <a:solidFill>
                <a:srgbClr val="3F3F3F"/>
              </a:solidFill>
              <a:latin typeface="Arial"/>
              <a:ea typeface="Arial"/>
              <a:cs typeface="Arial"/>
              <a:sym typeface="Arial"/>
            </a:endParaRPr>
          </a:p>
        </p:txBody>
      </p:sp>
      <p:grpSp>
        <p:nvGrpSpPr>
          <p:cNvPr id="980" name="Google Shape;980;p37"/>
          <p:cNvGrpSpPr/>
          <p:nvPr/>
        </p:nvGrpSpPr>
        <p:grpSpPr>
          <a:xfrm>
            <a:off x="450000" y="450000"/>
            <a:ext cx="9018000" cy="276999"/>
            <a:chOff x="450000" y="450000"/>
            <a:chExt cx="9018000" cy="276999"/>
          </a:xfrm>
        </p:grpSpPr>
        <p:sp>
          <p:nvSpPr>
            <p:cNvPr id="981" name="Google Shape;981;p3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Năm bước tư duy thiết kế</a:t>
              </a:r>
              <a:endParaRPr sz="1800">
                <a:solidFill>
                  <a:srgbClr val="FFFFFF"/>
                </a:solidFill>
                <a:latin typeface="Arial"/>
                <a:ea typeface="Arial"/>
                <a:cs typeface="Arial"/>
                <a:sym typeface="Arial"/>
              </a:endParaRPr>
            </a:p>
          </p:txBody>
        </p:sp>
        <p:sp>
          <p:nvSpPr>
            <p:cNvPr id="982" name="Google Shape;982;p3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38"/>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Xác định</a:t>
            </a:r>
            <a:endParaRPr sz="2400">
              <a:solidFill>
                <a:srgbClr val="0C0C0C"/>
              </a:solidFill>
              <a:latin typeface="Arial"/>
              <a:ea typeface="Arial"/>
              <a:cs typeface="Arial"/>
              <a:sym typeface="Arial"/>
            </a:endParaRPr>
          </a:p>
        </p:txBody>
      </p:sp>
      <p:grpSp>
        <p:nvGrpSpPr>
          <p:cNvPr id="989" name="Google Shape;989;p38"/>
          <p:cNvGrpSpPr/>
          <p:nvPr/>
        </p:nvGrpSpPr>
        <p:grpSpPr>
          <a:xfrm>
            <a:off x="560209" y="2044065"/>
            <a:ext cx="8782409" cy="215375"/>
            <a:chOff x="1027113" y="2045625"/>
            <a:chExt cx="8785225" cy="215444"/>
          </a:xfrm>
        </p:grpSpPr>
        <p:sp>
          <p:nvSpPr>
            <p:cNvPr id="990" name="Google Shape;990;p3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991" name="Google Shape;991;p38"/>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Hướng dẫn viết câu hỏi xác định vấn đề:</a:t>
              </a:r>
              <a:endParaRPr/>
            </a:p>
          </p:txBody>
        </p:sp>
      </p:grpSp>
      <p:sp>
        <p:nvSpPr>
          <p:cNvPr id="992" name="Google Shape;992;p38"/>
          <p:cNvSpPr/>
          <p:nvPr/>
        </p:nvSpPr>
        <p:spPr>
          <a:xfrm>
            <a:off x="712560" y="2362967"/>
            <a:ext cx="8630057" cy="2556276"/>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1. Bạn muốn giải quyết vấn đề gì? Hãy điền vào câu sau.</a:t>
            </a:r>
            <a:endParaRPr/>
          </a:p>
          <a:p>
            <a:pPr indent="0" lvl="1" marL="457200" marR="0" rtl="0" algn="l">
              <a:spcBef>
                <a:spcPts val="800"/>
              </a:spcBef>
              <a:spcAft>
                <a:spcPts val="0"/>
              </a:spcAft>
              <a:buNone/>
            </a:pPr>
            <a:br>
              <a:rPr b="1" i="1" lang="en-US" sz="1300" u="none" cap="none" strike="noStrike">
                <a:solidFill>
                  <a:srgbClr val="262626"/>
                </a:solidFill>
                <a:latin typeface="Arial"/>
                <a:ea typeface="Arial"/>
                <a:cs typeface="Arial"/>
                <a:sym typeface="Arial"/>
              </a:rPr>
            </a:br>
            <a:r>
              <a:rPr b="1" i="1" lang="en-US" sz="1300" u="none" cap="none" strike="noStrike">
                <a:solidFill>
                  <a:srgbClr val="262626"/>
                </a:solidFill>
                <a:latin typeface="Arial"/>
                <a:ea typeface="Arial"/>
                <a:cs typeface="Arial"/>
                <a:sym typeface="Arial"/>
              </a:rPr>
              <a:t>Phương pháp [Ở đâu] [Ai] [Cái gì] [-Không được làm...] [- Hãy làm...] là gì</a:t>
            </a:r>
            <a:br>
              <a:rPr b="1" i="1" lang="en-US" sz="1300" u="none" cap="none" strike="noStrike">
                <a:solidFill>
                  <a:srgbClr val="262626"/>
                </a:solidFill>
                <a:latin typeface="Arial"/>
                <a:ea typeface="Arial"/>
                <a:cs typeface="Arial"/>
                <a:sym typeface="Arial"/>
              </a:rPr>
            </a:br>
            <a:endParaRPr b="1" i="1" sz="1300" u="none" cap="none" strike="noStrike">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ví dụ 1. [Nhà trẻ] [Tình huống là cha mẹ không tin tưởng], cách [giao tiếp với cha mẹ] là gì? → Chuẩn bị  công cụ giao tiếp giữa giáo viên mầm non và phụ huynh</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ví dụ 2. [Trên toàn thế giới] [Tình huống là bạn không thể giao tiếp với người khác] [không có đủ tiền] Phương pháp mạng xã hội là gì? → Thiết kế thiết bị liên lạc cho người tàn tật sử dụng công nghệ thích hợp</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ví dụ 3. [Mỗi ngày ở trường] [khi học sinh ăn] [khi học sinh ăn] [Làm thế nào để giảm lãng phí đồ ăn]? → Đưa ra giải pháp cho thức ăn thừa ở trường</a:t>
            </a:r>
            <a:endParaRPr/>
          </a:p>
        </p:txBody>
      </p:sp>
      <p:grpSp>
        <p:nvGrpSpPr>
          <p:cNvPr id="993" name="Google Shape;993;p38"/>
          <p:cNvGrpSpPr/>
          <p:nvPr/>
        </p:nvGrpSpPr>
        <p:grpSpPr>
          <a:xfrm>
            <a:off x="450000" y="450000"/>
            <a:ext cx="9018000" cy="276999"/>
            <a:chOff x="450000" y="450000"/>
            <a:chExt cx="9018000" cy="276999"/>
          </a:xfrm>
        </p:grpSpPr>
        <p:sp>
          <p:nvSpPr>
            <p:cNvPr id="994" name="Google Shape;994;p3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Năm bước tư duy thiết kế</a:t>
              </a:r>
              <a:endParaRPr sz="1800">
                <a:solidFill>
                  <a:srgbClr val="FFFFFF"/>
                </a:solidFill>
                <a:latin typeface="Arial"/>
                <a:ea typeface="Arial"/>
                <a:cs typeface="Arial"/>
                <a:sym typeface="Arial"/>
              </a:endParaRPr>
            </a:p>
          </p:txBody>
        </p:sp>
        <p:sp>
          <p:nvSpPr>
            <p:cNvPr id="995" name="Google Shape;995;p3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39"/>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Xác định</a:t>
            </a:r>
            <a:endParaRPr sz="2400">
              <a:solidFill>
                <a:srgbClr val="0C0C0C"/>
              </a:solidFill>
              <a:latin typeface="Arial"/>
              <a:ea typeface="Arial"/>
              <a:cs typeface="Arial"/>
              <a:sym typeface="Arial"/>
            </a:endParaRPr>
          </a:p>
        </p:txBody>
      </p:sp>
      <p:grpSp>
        <p:nvGrpSpPr>
          <p:cNvPr id="1002" name="Google Shape;1002;p39"/>
          <p:cNvGrpSpPr/>
          <p:nvPr/>
        </p:nvGrpSpPr>
        <p:grpSpPr>
          <a:xfrm>
            <a:off x="560209" y="2040029"/>
            <a:ext cx="8782409" cy="215375"/>
            <a:chOff x="1027113" y="2045625"/>
            <a:chExt cx="8785225" cy="215444"/>
          </a:xfrm>
        </p:grpSpPr>
        <p:sp>
          <p:nvSpPr>
            <p:cNvPr id="1003" name="Google Shape;1003;p3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004" name="Google Shape;1004;p39"/>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Hướng dẫn viết câu hỏi xác định vấn đề:</a:t>
              </a:r>
              <a:endParaRPr/>
            </a:p>
          </p:txBody>
        </p:sp>
      </p:grpSp>
      <p:sp>
        <p:nvSpPr>
          <p:cNvPr id="1005" name="Google Shape;1005;p39"/>
          <p:cNvSpPr/>
          <p:nvPr/>
        </p:nvSpPr>
        <p:spPr>
          <a:xfrm>
            <a:off x="712560" y="2358931"/>
            <a:ext cx="8630057" cy="2960613"/>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2. Tại sao bạn gặp phải vấn đề này? Và tại sao bạn muốn giải quyết vấn đề đó?</a:t>
            </a:r>
            <a:endParaRPr/>
          </a:p>
          <a:p>
            <a:pPr indent="0" lvl="0" marL="0" marR="0" rtl="0" algn="l">
              <a:spcBef>
                <a:spcPts val="800"/>
              </a:spcBef>
              <a:spcAft>
                <a:spcPts val="0"/>
              </a:spcAft>
              <a:buNone/>
            </a:pPr>
            <a:r>
              <a:t/>
            </a:r>
            <a:endParaRPr sz="1300">
              <a:solidFill>
                <a:srgbClr val="262626"/>
              </a:solidFill>
              <a:latin typeface="Arial"/>
              <a:ea typeface="Arial"/>
              <a:cs typeface="Arial"/>
              <a:sym typeface="Arial"/>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3. Bạn nghĩ đâu là nguyên nhân của vấn đề này?</a:t>
            </a:r>
            <a:endParaRPr/>
          </a:p>
          <a:p>
            <a:pPr indent="0" lvl="0" marL="0" marR="0" rtl="0" algn="l">
              <a:spcBef>
                <a:spcPts val="800"/>
              </a:spcBef>
              <a:spcAft>
                <a:spcPts val="0"/>
              </a:spcAft>
              <a:buNone/>
            </a:pPr>
            <a:r>
              <a:t/>
            </a:r>
            <a:endParaRPr sz="1300">
              <a:solidFill>
                <a:srgbClr val="262626"/>
              </a:solidFill>
              <a:latin typeface="Arial"/>
              <a:ea typeface="Arial"/>
              <a:cs typeface="Arial"/>
              <a:sym typeface="Arial"/>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4. Giải quyết vấn đề này sẽ giúp ích thế nào cho thế giới? Giải thích cách tính mức độ tác động.</a:t>
            </a:r>
            <a:endParaRPr/>
          </a:p>
          <a:p>
            <a:pPr indent="0" lvl="1" marL="457063" marR="0" rtl="0" algn="l">
              <a:spcBef>
                <a:spcPts val="800"/>
              </a:spcBef>
              <a:spcAft>
                <a:spcPts val="0"/>
              </a:spcAft>
              <a:buNone/>
            </a:pPr>
            <a:r>
              <a:t/>
            </a:r>
            <a:endParaRPr b="0" i="0" sz="1300" u="none" cap="none" strike="noStrike">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Nếu vấn đề này được giải quyết,</a:t>
            </a:r>
            <a:br>
              <a:rPr b="0" i="0" lang="en-US" sz="1300" u="none" cap="none" strike="noStrike">
                <a:solidFill>
                  <a:srgbClr val="262626"/>
                </a:solidFill>
                <a:latin typeface="Arial"/>
                <a:ea typeface="Arial"/>
                <a:cs typeface="Arial"/>
                <a:sym typeface="Arial"/>
              </a:rPr>
            </a:b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1) Tác động đến xã hội: thông qua (ví dụ)</a:t>
            </a:r>
            <a:br>
              <a:rPr b="0" i="0" lang="en-US" sz="1300" u="none" cap="none" strike="noStrike">
                <a:solidFill>
                  <a:srgbClr val="262626"/>
                </a:solidFill>
                <a:latin typeface="Arial"/>
                <a:ea typeface="Arial"/>
                <a:cs typeface="Arial"/>
                <a:sym typeface="Arial"/>
              </a:rPr>
            </a:b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2) Tác động đến cá nhân: thông qua (ví dụ)</a:t>
            </a:r>
            <a:endParaRPr/>
          </a:p>
        </p:txBody>
      </p:sp>
      <p:grpSp>
        <p:nvGrpSpPr>
          <p:cNvPr id="1006" name="Google Shape;1006;p39"/>
          <p:cNvGrpSpPr/>
          <p:nvPr/>
        </p:nvGrpSpPr>
        <p:grpSpPr>
          <a:xfrm>
            <a:off x="450000" y="450000"/>
            <a:ext cx="9018000" cy="276999"/>
            <a:chOff x="450000" y="450000"/>
            <a:chExt cx="9018000" cy="276999"/>
          </a:xfrm>
        </p:grpSpPr>
        <p:sp>
          <p:nvSpPr>
            <p:cNvPr id="1007" name="Google Shape;1007;p3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Năm bước tư duy thiết kế</a:t>
              </a:r>
              <a:endParaRPr sz="1800">
                <a:solidFill>
                  <a:srgbClr val="FFFFFF"/>
                </a:solidFill>
                <a:latin typeface="Arial"/>
                <a:ea typeface="Arial"/>
                <a:cs typeface="Arial"/>
                <a:sym typeface="Arial"/>
              </a:endParaRPr>
            </a:p>
          </p:txBody>
        </p:sp>
        <p:sp>
          <p:nvSpPr>
            <p:cNvPr id="1008" name="Google Shape;1008;p3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4"/>
          <p:cNvSpPr/>
          <p:nvPr/>
        </p:nvSpPr>
        <p:spPr>
          <a:xfrm>
            <a:off x="546895" y="1475403"/>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2400" u="none" cap="none" strike="noStrike">
                <a:solidFill>
                  <a:srgbClr val="0C0C0C"/>
                </a:solidFill>
                <a:latin typeface="Arial"/>
                <a:ea typeface="Arial"/>
                <a:cs typeface="Arial"/>
                <a:sym typeface="Arial"/>
              </a:rPr>
              <a:t>Lập dữ liệu kế hoạch dự án là gì?</a:t>
            </a:r>
            <a:endParaRPr/>
          </a:p>
        </p:txBody>
      </p:sp>
      <p:sp>
        <p:nvSpPr>
          <p:cNvPr id="107" name="Google Shape;107;p4"/>
          <p:cNvSpPr/>
          <p:nvPr/>
        </p:nvSpPr>
        <p:spPr>
          <a:xfrm>
            <a:off x="546895" y="2466046"/>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Các thành phần của việc lập kế hoạch dự án thành công.</a:t>
            </a:r>
            <a:endParaRPr/>
          </a:p>
        </p:txBody>
      </p:sp>
      <p:grpSp>
        <p:nvGrpSpPr>
          <p:cNvPr id="108" name="Google Shape;108;p4"/>
          <p:cNvGrpSpPr/>
          <p:nvPr/>
        </p:nvGrpSpPr>
        <p:grpSpPr>
          <a:xfrm>
            <a:off x="634999" y="2037805"/>
            <a:ext cx="8785225" cy="215444"/>
            <a:chOff x="1027113" y="2045625"/>
            <a:chExt cx="8785225" cy="215444"/>
          </a:xfrm>
        </p:grpSpPr>
        <p:sp>
          <p:nvSpPr>
            <p:cNvPr id="109" name="Google Shape;109;p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 name="Google Shape;110;p4"/>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Chuỗi các tác vụ cần chuẩn bị trước khi bắt đầu một dự án lấy dữ liệu làm trung tâm.</a:t>
              </a:r>
              <a:endParaRPr/>
            </a:p>
          </p:txBody>
        </p:sp>
      </p:grpSp>
      <p:grpSp>
        <p:nvGrpSpPr>
          <p:cNvPr id="111" name="Google Shape;111;p4"/>
          <p:cNvGrpSpPr/>
          <p:nvPr/>
        </p:nvGrpSpPr>
        <p:grpSpPr>
          <a:xfrm>
            <a:off x="558800" y="3265451"/>
            <a:ext cx="8785225" cy="973377"/>
            <a:chOff x="558800" y="2232686"/>
            <a:chExt cx="8785225" cy="973377"/>
          </a:xfrm>
        </p:grpSpPr>
        <p:grpSp>
          <p:nvGrpSpPr>
            <p:cNvPr id="112" name="Google Shape;112;p4"/>
            <p:cNvGrpSpPr/>
            <p:nvPr/>
          </p:nvGrpSpPr>
          <p:grpSpPr>
            <a:xfrm>
              <a:off x="558800" y="2232686"/>
              <a:ext cx="8785225" cy="215444"/>
              <a:chOff x="1027113" y="2045625"/>
              <a:chExt cx="8785225" cy="215444"/>
            </a:xfrm>
          </p:grpSpPr>
          <p:sp>
            <p:nvSpPr>
              <p:cNvPr id="113" name="Google Shape;113;p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 name="Google Shape;114;p4"/>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“Đặt câu hỏi về cách tiếp cận đầu tiên”: </a:t>
                </a:r>
                <a:endParaRPr/>
              </a:p>
            </p:txBody>
          </p:sp>
        </p:grpSp>
        <p:sp>
          <p:nvSpPr>
            <p:cNvPr id="115" name="Google Shape;115;p4"/>
            <p:cNvSpPr/>
            <p:nvPr/>
          </p:nvSpPr>
          <p:spPr>
            <a:xfrm>
              <a:off x="711200" y="2557955"/>
              <a:ext cx="8632825" cy="64810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Cần ưu tiên vấn đề đã được xác định rõ.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Sau đó, cân nhắc về dữ liệu, phương pháp, v.v.</a:t>
              </a:r>
              <a:endParaRPr/>
            </a:p>
          </p:txBody>
        </p:sp>
      </p:grpSp>
      <p:grpSp>
        <p:nvGrpSpPr>
          <p:cNvPr id="116" name="Google Shape;116;p4"/>
          <p:cNvGrpSpPr/>
          <p:nvPr/>
        </p:nvGrpSpPr>
        <p:grpSpPr>
          <a:xfrm>
            <a:off x="558800" y="4383051"/>
            <a:ext cx="8785225" cy="670730"/>
            <a:chOff x="558800" y="2232686"/>
            <a:chExt cx="8785225" cy="670730"/>
          </a:xfrm>
        </p:grpSpPr>
        <p:grpSp>
          <p:nvGrpSpPr>
            <p:cNvPr id="117" name="Google Shape;117;p4"/>
            <p:cNvGrpSpPr/>
            <p:nvPr/>
          </p:nvGrpSpPr>
          <p:grpSpPr>
            <a:xfrm>
              <a:off x="558800" y="2232686"/>
              <a:ext cx="8785225" cy="215444"/>
              <a:chOff x="1027113" y="2045625"/>
              <a:chExt cx="8785225" cy="215444"/>
            </a:xfrm>
          </p:grpSpPr>
          <p:sp>
            <p:nvSpPr>
              <p:cNvPr id="118" name="Google Shape;118;p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 name="Google Shape;119;p4"/>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Tập trung vào các vấn đề chính:</a:t>
                </a:r>
                <a:endParaRPr/>
              </a:p>
            </p:txBody>
          </p:sp>
        </p:grpSp>
        <p:sp>
          <p:nvSpPr>
            <p:cNvPr id="120" name="Google Shape;120;p4"/>
            <p:cNvSpPr/>
            <p:nvPr/>
          </p:nvSpPr>
          <p:spPr>
            <a:xfrm>
              <a:off x="711200" y="2557955"/>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Trước tiên, tìm kiếm các vấn đề chính, sau đó mở rộng.</a:t>
              </a:r>
              <a:endParaRPr/>
            </a:p>
          </p:txBody>
        </p:sp>
      </p:grpSp>
      <p:grpSp>
        <p:nvGrpSpPr>
          <p:cNvPr id="121" name="Google Shape;121;p4"/>
          <p:cNvGrpSpPr/>
          <p:nvPr/>
        </p:nvGrpSpPr>
        <p:grpSpPr>
          <a:xfrm>
            <a:off x="450000" y="450000"/>
            <a:ext cx="9018000" cy="276999"/>
            <a:chOff x="450000" y="450000"/>
            <a:chExt cx="9018000" cy="276999"/>
          </a:xfrm>
        </p:grpSpPr>
        <p:sp>
          <p:nvSpPr>
            <p:cNvPr id="122" name="Google Shape;122;p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1.1. Lập kế hoạch Dự án</a:t>
              </a:r>
              <a:endParaRPr sz="1800">
                <a:solidFill>
                  <a:srgbClr val="FFFFFF"/>
                </a:solidFill>
                <a:latin typeface="Arial"/>
                <a:ea typeface="Arial"/>
                <a:cs typeface="Arial"/>
                <a:sym typeface="Arial"/>
              </a:endParaRPr>
            </a:p>
          </p:txBody>
        </p:sp>
        <p:sp>
          <p:nvSpPr>
            <p:cNvPr id="123" name="Google Shape;123;p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40"/>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Xác định</a:t>
            </a:r>
            <a:endParaRPr sz="2400">
              <a:solidFill>
                <a:srgbClr val="0C0C0C"/>
              </a:solidFill>
              <a:latin typeface="Arial"/>
              <a:ea typeface="Arial"/>
              <a:cs typeface="Arial"/>
              <a:sym typeface="Arial"/>
            </a:endParaRPr>
          </a:p>
        </p:txBody>
      </p:sp>
      <p:grpSp>
        <p:nvGrpSpPr>
          <p:cNvPr id="1015" name="Google Shape;1015;p40"/>
          <p:cNvGrpSpPr/>
          <p:nvPr/>
        </p:nvGrpSpPr>
        <p:grpSpPr>
          <a:xfrm>
            <a:off x="560209" y="2040029"/>
            <a:ext cx="8782409" cy="215375"/>
            <a:chOff x="1027113" y="2045625"/>
            <a:chExt cx="8785225" cy="215444"/>
          </a:xfrm>
        </p:grpSpPr>
        <p:sp>
          <p:nvSpPr>
            <p:cNvPr id="1016" name="Google Shape;1016;p4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017" name="Google Shape;1017;p40"/>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Hướng dẫn viết câu hỏi xác định vấn đề (Ví dụ):</a:t>
              </a:r>
              <a:endParaRPr/>
            </a:p>
          </p:txBody>
        </p:sp>
      </p:grpSp>
      <p:sp>
        <p:nvSpPr>
          <p:cNvPr id="1018" name="Google Shape;1018;p40"/>
          <p:cNvSpPr/>
          <p:nvPr/>
        </p:nvSpPr>
        <p:spPr>
          <a:xfrm>
            <a:off x="712560" y="2358932"/>
            <a:ext cx="8630057" cy="3356495"/>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1. Bạn muốn giải quyết vấn đề gì? Hãy điền vào câu sau.</a:t>
            </a:r>
            <a:br>
              <a:rPr lang="en-US" sz="1300">
                <a:solidFill>
                  <a:srgbClr val="262626"/>
                </a:solidFill>
                <a:latin typeface="Arial"/>
                <a:ea typeface="Arial"/>
                <a:cs typeface="Arial"/>
                <a:sym typeface="Arial"/>
              </a:rPr>
            </a:br>
            <a:br>
              <a:rPr b="1" i="1" lang="en-US" sz="1300">
                <a:solidFill>
                  <a:srgbClr val="262626"/>
                </a:solidFill>
                <a:latin typeface="Arial"/>
                <a:ea typeface="Arial"/>
                <a:cs typeface="Arial"/>
                <a:sym typeface="Arial"/>
              </a:rPr>
            </a:br>
            <a:r>
              <a:rPr b="1" i="1" lang="en-US" sz="1300">
                <a:solidFill>
                  <a:srgbClr val="262626"/>
                </a:solidFill>
                <a:latin typeface="Arial"/>
                <a:ea typeface="Arial"/>
                <a:cs typeface="Arial"/>
                <a:sym typeface="Arial"/>
              </a:rPr>
              <a:t>	Phương pháp [Ở đâu] [Ai] [Cái gì] [-Không được làm...] [- Hãy làm...] là gì</a:t>
            </a:r>
            <a:br>
              <a:rPr b="1" i="1" lang="en-US" sz="1300">
                <a:solidFill>
                  <a:srgbClr val="262626"/>
                </a:solidFill>
                <a:latin typeface="Arial"/>
                <a:ea typeface="Arial"/>
                <a:cs typeface="Arial"/>
                <a:sym typeface="Arial"/>
              </a:rPr>
            </a:br>
            <a:endParaRPr b="1" i="1"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1428A0"/>
                </a:solidFill>
                <a:latin typeface="Arial"/>
                <a:ea typeface="Arial"/>
                <a:cs typeface="Arial"/>
                <a:sym typeface="Arial"/>
              </a:rPr>
              <a:t>Cách để [chẩn đoán các bệnh về mắt] [của những người có thu nhập thấp] [ở các nước đang phát triển] [để đưa ra phương pháp điều trị kịp thời nhằm ngăn chặn mù lòa và suy giảm thị lực có thể tránh được]?</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2. Tại sao bạn gặp phải vấn đề này? Và tại sao bạn muốn giải quyết vấn đề đó?</a:t>
            </a:r>
            <a:br>
              <a:rPr lang="en-US" sz="1300">
                <a:solidFill>
                  <a:srgbClr val="262626"/>
                </a:solidFill>
                <a:latin typeface="Arial"/>
                <a:ea typeface="Arial"/>
                <a:cs typeface="Arial"/>
                <a:sym typeface="Arial"/>
              </a:rPr>
            </a:b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1428A0"/>
                </a:solidFill>
                <a:latin typeface="Arial"/>
                <a:ea typeface="Arial"/>
                <a:cs typeface="Arial"/>
                <a:sym typeface="Arial"/>
              </a:rPr>
              <a:t>Trong số 285 triệu người bị suy giảm thị lực, 90% sống ở các nước đang phát triển. Nguyên nhân của 90% trường hợp suy giảm thị lực là do mãn tính và có thể ngăn ngừa hơn 80% trường hợp suy giảm thị lực bằng một biện pháp can thiệp thích hợp ở từng giai đoạn cuộc đời. </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1428A0"/>
                </a:solidFill>
                <a:latin typeface="Arial"/>
                <a:ea typeface="Arial"/>
                <a:cs typeface="Arial"/>
                <a:sym typeface="Arial"/>
              </a:rPr>
              <a:t>Người nghèo dễ mắc bệnh hơn những người khác. Suy giảm thị lực là một trong những nguyên nhân chính dẫn tới nghèo khó và khi những người bị suy giảm thị lực hồi phục, họ có thể lại nằm trong nhóm dân số hoạt động kinh tế và khôi phục năng suất lao động. </a:t>
            </a:r>
            <a:endParaRPr/>
          </a:p>
        </p:txBody>
      </p:sp>
      <p:grpSp>
        <p:nvGrpSpPr>
          <p:cNvPr id="1019" name="Google Shape;1019;p40"/>
          <p:cNvGrpSpPr/>
          <p:nvPr/>
        </p:nvGrpSpPr>
        <p:grpSpPr>
          <a:xfrm>
            <a:off x="450000" y="450000"/>
            <a:ext cx="9018000" cy="276999"/>
            <a:chOff x="450000" y="450000"/>
            <a:chExt cx="9018000" cy="276999"/>
          </a:xfrm>
        </p:grpSpPr>
        <p:sp>
          <p:nvSpPr>
            <p:cNvPr id="1020" name="Google Shape;1020;p4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Năm bước tư duy thiết kế</a:t>
              </a:r>
              <a:endParaRPr sz="1800">
                <a:solidFill>
                  <a:srgbClr val="FFFFFF"/>
                </a:solidFill>
                <a:latin typeface="Arial"/>
                <a:ea typeface="Arial"/>
                <a:cs typeface="Arial"/>
                <a:sym typeface="Arial"/>
              </a:endParaRPr>
            </a:p>
          </p:txBody>
        </p:sp>
        <p:sp>
          <p:nvSpPr>
            <p:cNvPr id="1021" name="Google Shape;1021;p4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41"/>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Xác định</a:t>
            </a:r>
            <a:endParaRPr sz="2400">
              <a:solidFill>
                <a:srgbClr val="0C0C0C"/>
              </a:solidFill>
              <a:latin typeface="Arial"/>
              <a:ea typeface="Arial"/>
              <a:cs typeface="Arial"/>
              <a:sym typeface="Arial"/>
            </a:endParaRPr>
          </a:p>
        </p:txBody>
      </p:sp>
      <p:grpSp>
        <p:nvGrpSpPr>
          <p:cNvPr id="1028" name="Google Shape;1028;p41"/>
          <p:cNvGrpSpPr/>
          <p:nvPr/>
        </p:nvGrpSpPr>
        <p:grpSpPr>
          <a:xfrm>
            <a:off x="560209" y="2040029"/>
            <a:ext cx="8782409" cy="215375"/>
            <a:chOff x="1027113" y="2045625"/>
            <a:chExt cx="8785225" cy="215444"/>
          </a:xfrm>
        </p:grpSpPr>
        <p:sp>
          <p:nvSpPr>
            <p:cNvPr id="1029" name="Google Shape;1029;p4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030" name="Google Shape;1030;p41"/>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Hướng dẫn viết câu hỏi xác định vấn đề (Ví dụ):</a:t>
              </a:r>
              <a:endParaRPr/>
            </a:p>
          </p:txBody>
        </p:sp>
      </p:grpSp>
      <p:sp>
        <p:nvSpPr>
          <p:cNvPr id="1031" name="Google Shape;1031;p41"/>
          <p:cNvSpPr/>
          <p:nvPr/>
        </p:nvSpPr>
        <p:spPr>
          <a:xfrm>
            <a:off x="712560" y="2358931"/>
            <a:ext cx="8630057" cy="2961515"/>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3. Bạn nghĩ đâu là nguyên nhân của vấn đề này?</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1428A0"/>
                </a:solidFill>
                <a:latin typeface="Arial"/>
                <a:ea typeface="Arial"/>
                <a:cs typeface="Arial"/>
                <a:sym typeface="Arial"/>
              </a:rPr>
              <a:t>Hầu hết kính soi đáy mắt có chi phí cao, rất khó thực hiện tại các nước đang phát triển. Do đó, việc phát hiện sớm các bệnh về mắt và chẩn đoán kịp thời có vai trò quan trọng để điều trị là điều rất khó thực hiện.</a:t>
            </a:r>
            <a:endParaRPr/>
          </a:p>
          <a:p>
            <a:pPr indent="0" lvl="0" marL="0" marR="0" rtl="0" algn="l">
              <a:spcBef>
                <a:spcPts val="800"/>
              </a:spcBef>
              <a:spcAft>
                <a:spcPts val="0"/>
              </a:spcAft>
              <a:buNone/>
            </a:pPr>
            <a:r>
              <a:t/>
            </a:r>
            <a:endParaRPr sz="1300">
              <a:solidFill>
                <a:srgbClr val="262626"/>
              </a:solidFill>
              <a:latin typeface="Arial"/>
              <a:ea typeface="Arial"/>
              <a:cs typeface="Arial"/>
              <a:sym typeface="Arial"/>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4.. Giải quyết vấn đề này sẽ giúp ích thế nào cho thế giới? Giải thích cách tính mức độ tác động</a:t>
            </a: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1428A0"/>
                </a:solidFill>
                <a:latin typeface="Arial"/>
                <a:ea typeface="Arial"/>
                <a:cs typeface="Arial"/>
                <a:sym typeface="Arial"/>
              </a:rPr>
              <a:t>Nếu vấn đề này được giải quyết,</a:t>
            </a:r>
            <a:br>
              <a:rPr b="0" i="0" lang="en-US" sz="1300" u="none" cap="none" strike="noStrike">
                <a:solidFill>
                  <a:srgbClr val="1428A0"/>
                </a:solidFill>
                <a:latin typeface="Arial"/>
                <a:ea typeface="Arial"/>
                <a:cs typeface="Arial"/>
                <a:sym typeface="Arial"/>
              </a:rPr>
            </a:br>
            <a:endParaRPr b="0" i="0" sz="1300" u="none" cap="none" strike="noStrike">
              <a:solidFill>
                <a:srgbClr val="1428A0"/>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1428A0"/>
                </a:solidFill>
                <a:latin typeface="Arial"/>
                <a:ea typeface="Arial"/>
                <a:cs typeface="Arial"/>
                <a:sym typeface="Arial"/>
              </a:rPr>
              <a:t>Tác động đến xã hội: giảm chi phí xã hội thông qua ngăn chặn mù lòa tại các nước đang phát triển.</a:t>
            </a:r>
            <a:br>
              <a:rPr b="0" i="0" lang="en-US" sz="1300" u="none" cap="none" strike="noStrike">
                <a:solidFill>
                  <a:srgbClr val="1428A0"/>
                </a:solidFill>
                <a:latin typeface="Arial"/>
                <a:ea typeface="Arial"/>
                <a:cs typeface="Arial"/>
                <a:sym typeface="Arial"/>
              </a:rPr>
            </a:br>
            <a:br>
              <a:rPr b="0" i="0" lang="en-US" sz="1300" u="none" cap="none" strike="noStrike">
                <a:solidFill>
                  <a:srgbClr val="1428A0"/>
                </a:solidFill>
                <a:latin typeface="Arial"/>
                <a:ea typeface="Arial"/>
                <a:cs typeface="Arial"/>
                <a:sym typeface="Arial"/>
              </a:rPr>
            </a:br>
            <a:r>
              <a:rPr b="0" i="0" lang="en-US" sz="1300" u="none" cap="none" strike="noStrike">
                <a:solidFill>
                  <a:srgbClr val="1428A0"/>
                </a:solidFill>
                <a:latin typeface="Arial"/>
                <a:ea typeface="Arial"/>
                <a:cs typeface="Arial"/>
                <a:sym typeface="Arial"/>
              </a:rPr>
              <a:t>Tác động đến cá nhân: thông qua phát hiện sớm các bệnh về mắt, các cá nhân sẽ ít phải chịu cảnh đói nghèo do giảm năng suất lao động vì suy giảm thị lực.</a:t>
            </a:r>
            <a:endParaRPr/>
          </a:p>
        </p:txBody>
      </p:sp>
      <p:grpSp>
        <p:nvGrpSpPr>
          <p:cNvPr id="1032" name="Google Shape;1032;p41"/>
          <p:cNvGrpSpPr/>
          <p:nvPr/>
        </p:nvGrpSpPr>
        <p:grpSpPr>
          <a:xfrm>
            <a:off x="450000" y="450000"/>
            <a:ext cx="9018000" cy="276999"/>
            <a:chOff x="450000" y="450000"/>
            <a:chExt cx="9018000" cy="276999"/>
          </a:xfrm>
        </p:grpSpPr>
        <p:sp>
          <p:nvSpPr>
            <p:cNvPr id="1033" name="Google Shape;1033;p4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Năm bước tư duy thiết kế</a:t>
              </a:r>
              <a:endParaRPr sz="1800">
                <a:solidFill>
                  <a:srgbClr val="FFFFFF"/>
                </a:solidFill>
                <a:latin typeface="Arial"/>
                <a:ea typeface="Arial"/>
                <a:cs typeface="Arial"/>
                <a:sym typeface="Arial"/>
              </a:endParaRPr>
            </a:p>
          </p:txBody>
        </p:sp>
        <p:sp>
          <p:nvSpPr>
            <p:cNvPr id="1034" name="Google Shape;1034;p4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42"/>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Khám phá</a:t>
            </a:r>
            <a:endParaRPr sz="2400">
              <a:solidFill>
                <a:srgbClr val="0C0C0C"/>
              </a:solidFill>
              <a:latin typeface="Arial"/>
              <a:ea typeface="Arial"/>
              <a:cs typeface="Arial"/>
              <a:sym typeface="Arial"/>
            </a:endParaRPr>
          </a:p>
        </p:txBody>
      </p:sp>
      <p:grpSp>
        <p:nvGrpSpPr>
          <p:cNvPr id="1041" name="Google Shape;1041;p42"/>
          <p:cNvGrpSpPr/>
          <p:nvPr/>
        </p:nvGrpSpPr>
        <p:grpSpPr>
          <a:xfrm>
            <a:off x="560209" y="2040029"/>
            <a:ext cx="8782409" cy="215375"/>
            <a:chOff x="1027113" y="2045625"/>
            <a:chExt cx="8785225" cy="215444"/>
          </a:xfrm>
        </p:grpSpPr>
        <p:sp>
          <p:nvSpPr>
            <p:cNvPr id="1042" name="Google Shape;1042;p4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043" name="Google Shape;1043;p42"/>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Bước #2: Khám phá</a:t>
              </a:r>
              <a:endParaRPr sz="1400">
                <a:solidFill>
                  <a:srgbClr val="262626"/>
                </a:solidFill>
                <a:latin typeface="Arial"/>
                <a:ea typeface="Arial"/>
                <a:cs typeface="Arial"/>
                <a:sym typeface="Arial"/>
              </a:endParaRPr>
            </a:p>
          </p:txBody>
        </p:sp>
      </p:grpSp>
      <p:grpSp>
        <p:nvGrpSpPr>
          <p:cNvPr id="1044" name="Google Shape;1044;p42"/>
          <p:cNvGrpSpPr/>
          <p:nvPr/>
        </p:nvGrpSpPr>
        <p:grpSpPr>
          <a:xfrm>
            <a:off x="2442422" y="2564058"/>
            <a:ext cx="5323201" cy="1675275"/>
            <a:chOff x="2441617" y="2563781"/>
            <a:chExt cx="5324908" cy="1675812"/>
          </a:xfrm>
        </p:grpSpPr>
        <p:sp>
          <p:nvSpPr>
            <p:cNvPr id="1045" name="Google Shape;1045;p42"/>
            <p:cNvSpPr/>
            <p:nvPr/>
          </p:nvSpPr>
          <p:spPr>
            <a:xfrm>
              <a:off x="2441617" y="256378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Calibri"/>
                <a:ea typeface="Calibri"/>
                <a:cs typeface="Calibri"/>
                <a:sym typeface="Calibri"/>
              </a:endParaRPr>
            </a:p>
          </p:txBody>
        </p:sp>
        <p:sp>
          <p:nvSpPr>
            <p:cNvPr id="1046" name="Google Shape;1046;p42"/>
            <p:cNvSpPr txBox="1"/>
            <p:nvPr/>
          </p:nvSpPr>
          <p:spPr>
            <a:xfrm>
              <a:off x="2482179" y="296788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Xác định</a:t>
              </a:r>
              <a:endParaRPr sz="1300">
                <a:solidFill>
                  <a:srgbClr val="3F3F3F"/>
                </a:solidFill>
                <a:latin typeface="Arial"/>
                <a:ea typeface="Arial"/>
                <a:cs typeface="Arial"/>
                <a:sym typeface="Arial"/>
              </a:endParaRPr>
            </a:p>
          </p:txBody>
        </p:sp>
        <p:sp>
          <p:nvSpPr>
            <p:cNvPr id="1047" name="Google Shape;1047;p42"/>
            <p:cNvSpPr/>
            <p:nvPr/>
          </p:nvSpPr>
          <p:spPr>
            <a:xfrm>
              <a:off x="3490250" y="3233121"/>
              <a:ext cx="1130378" cy="1006472"/>
            </a:xfrm>
            <a:prstGeom prst="hexagon">
              <a:avLst>
                <a:gd fmla="val 25000" name="adj"/>
                <a:gd fmla="val 115470" name="vf"/>
              </a:avLst>
            </a:prstGeom>
            <a:solidFill>
              <a:srgbClr val="0033CC"/>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200">
                <a:solidFill>
                  <a:srgbClr val="FFFFFF"/>
                </a:solidFill>
                <a:latin typeface="Arial"/>
                <a:ea typeface="Arial"/>
                <a:cs typeface="Arial"/>
                <a:sym typeface="Arial"/>
              </a:endParaRPr>
            </a:p>
          </p:txBody>
        </p:sp>
        <p:sp>
          <p:nvSpPr>
            <p:cNvPr id="1048" name="Google Shape;1048;p42"/>
            <p:cNvSpPr txBox="1"/>
            <p:nvPr/>
          </p:nvSpPr>
          <p:spPr>
            <a:xfrm>
              <a:off x="3530812" y="3637229"/>
              <a:ext cx="1049254" cy="21551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Khám phá</a:t>
              </a:r>
              <a:endParaRPr sz="1400">
                <a:solidFill>
                  <a:srgbClr val="FFFFFF"/>
                </a:solidFill>
                <a:latin typeface="Arial"/>
                <a:ea typeface="Arial"/>
                <a:cs typeface="Arial"/>
                <a:sym typeface="Arial"/>
              </a:endParaRPr>
            </a:p>
          </p:txBody>
        </p:sp>
        <p:sp>
          <p:nvSpPr>
            <p:cNvPr id="1049" name="Google Shape;1049;p42"/>
            <p:cNvSpPr/>
            <p:nvPr/>
          </p:nvSpPr>
          <p:spPr>
            <a:xfrm>
              <a:off x="4538882" y="256378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Calibri"/>
                <a:ea typeface="Calibri"/>
                <a:cs typeface="Calibri"/>
                <a:sym typeface="Calibri"/>
              </a:endParaRPr>
            </a:p>
          </p:txBody>
        </p:sp>
        <p:sp>
          <p:nvSpPr>
            <p:cNvPr id="1050" name="Google Shape;1050;p42"/>
            <p:cNvSpPr txBox="1"/>
            <p:nvPr/>
          </p:nvSpPr>
          <p:spPr>
            <a:xfrm>
              <a:off x="4579444" y="2967889"/>
              <a:ext cx="1049254" cy="20011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Phân tích</a:t>
              </a:r>
              <a:endParaRPr sz="1300">
                <a:solidFill>
                  <a:srgbClr val="3F3F3F"/>
                </a:solidFill>
                <a:latin typeface="Arial"/>
                <a:ea typeface="Arial"/>
                <a:cs typeface="Arial"/>
                <a:sym typeface="Arial"/>
              </a:endParaRPr>
            </a:p>
          </p:txBody>
        </p:sp>
        <p:sp>
          <p:nvSpPr>
            <p:cNvPr id="1051" name="Google Shape;1051;p42"/>
            <p:cNvSpPr/>
            <p:nvPr/>
          </p:nvSpPr>
          <p:spPr>
            <a:xfrm>
              <a:off x="5587515" y="323312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Calibri"/>
                <a:ea typeface="Calibri"/>
                <a:cs typeface="Calibri"/>
                <a:sym typeface="Calibri"/>
              </a:endParaRPr>
            </a:p>
          </p:txBody>
        </p:sp>
        <p:sp>
          <p:nvSpPr>
            <p:cNvPr id="1052" name="Google Shape;1052;p42"/>
            <p:cNvSpPr/>
            <p:nvPr/>
          </p:nvSpPr>
          <p:spPr>
            <a:xfrm>
              <a:off x="6636147" y="256378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Calibri"/>
                <a:ea typeface="Calibri"/>
                <a:cs typeface="Calibri"/>
                <a:sym typeface="Calibri"/>
              </a:endParaRPr>
            </a:p>
          </p:txBody>
        </p:sp>
        <p:sp>
          <p:nvSpPr>
            <p:cNvPr id="1053" name="Google Shape;1053;p42"/>
            <p:cNvSpPr txBox="1"/>
            <p:nvPr/>
          </p:nvSpPr>
          <p:spPr>
            <a:xfrm>
              <a:off x="6676709" y="296788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Thử nghiệm</a:t>
              </a:r>
              <a:endParaRPr sz="1300">
                <a:solidFill>
                  <a:srgbClr val="3F3F3F"/>
                </a:solidFill>
                <a:latin typeface="Arial"/>
                <a:ea typeface="Arial"/>
                <a:cs typeface="Arial"/>
                <a:sym typeface="Arial"/>
              </a:endParaRPr>
            </a:p>
          </p:txBody>
        </p:sp>
      </p:grpSp>
      <p:sp>
        <p:nvSpPr>
          <p:cNvPr id="1054" name="Google Shape;1054;p42"/>
          <p:cNvSpPr/>
          <p:nvPr/>
        </p:nvSpPr>
        <p:spPr>
          <a:xfrm>
            <a:off x="712560" y="4700123"/>
            <a:ext cx="8630057" cy="648062"/>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Giai đoạn này chủ yếu là nghiên cứu dữ liệu, nghiên cứu quan sát và phỏng vấn</a:t>
            </a:r>
            <a:endParaRPr sz="1300">
              <a:solidFill>
                <a:srgbClr val="262626"/>
              </a:solidFill>
              <a:latin typeface="Arial"/>
              <a:ea typeface="Arial"/>
              <a:cs typeface="Arial"/>
              <a:sym typeface="Arial"/>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Hãy quan sát, trò chuyện và cảm nhận!</a:t>
            </a:r>
            <a:endParaRPr sz="1300">
              <a:solidFill>
                <a:srgbClr val="262626"/>
              </a:solidFill>
              <a:latin typeface="Arial"/>
              <a:ea typeface="Arial"/>
              <a:cs typeface="Arial"/>
              <a:sym typeface="Arial"/>
            </a:endParaRPr>
          </a:p>
        </p:txBody>
      </p:sp>
      <p:sp>
        <p:nvSpPr>
          <p:cNvPr id="1055" name="Google Shape;1055;p42"/>
          <p:cNvSpPr txBox="1"/>
          <p:nvPr/>
        </p:nvSpPr>
        <p:spPr>
          <a:xfrm>
            <a:off x="5627860" y="3436176"/>
            <a:ext cx="1048918" cy="60016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Xây dựng ý tưởng và thiết kế mẫu</a:t>
            </a:r>
            <a:endParaRPr sz="1300">
              <a:solidFill>
                <a:srgbClr val="3F3F3F"/>
              </a:solidFill>
              <a:latin typeface="Arial"/>
              <a:ea typeface="Arial"/>
              <a:cs typeface="Arial"/>
              <a:sym typeface="Arial"/>
            </a:endParaRPr>
          </a:p>
        </p:txBody>
      </p:sp>
      <p:grpSp>
        <p:nvGrpSpPr>
          <p:cNvPr id="1056" name="Google Shape;1056;p42"/>
          <p:cNvGrpSpPr/>
          <p:nvPr/>
        </p:nvGrpSpPr>
        <p:grpSpPr>
          <a:xfrm>
            <a:off x="450000" y="450000"/>
            <a:ext cx="9018000" cy="276999"/>
            <a:chOff x="450000" y="450000"/>
            <a:chExt cx="9018000" cy="276999"/>
          </a:xfrm>
        </p:grpSpPr>
        <p:sp>
          <p:nvSpPr>
            <p:cNvPr id="1057" name="Google Shape;1057;p4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Năm bước tư duy thiết kế</a:t>
              </a:r>
              <a:endParaRPr sz="1800">
                <a:solidFill>
                  <a:srgbClr val="FFFFFF"/>
                </a:solidFill>
                <a:latin typeface="Arial"/>
                <a:ea typeface="Arial"/>
                <a:cs typeface="Arial"/>
                <a:sym typeface="Arial"/>
              </a:endParaRPr>
            </a:p>
          </p:txBody>
        </p:sp>
        <p:sp>
          <p:nvSpPr>
            <p:cNvPr id="1058" name="Google Shape;1058;p4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43"/>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Khám phá</a:t>
            </a:r>
            <a:endParaRPr sz="2400">
              <a:solidFill>
                <a:srgbClr val="0C0C0C"/>
              </a:solidFill>
              <a:latin typeface="Arial"/>
              <a:ea typeface="Arial"/>
              <a:cs typeface="Arial"/>
              <a:sym typeface="Arial"/>
            </a:endParaRPr>
          </a:p>
        </p:txBody>
      </p:sp>
      <p:grpSp>
        <p:nvGrpSpPr>
          <p:cNvPr id="1065" name="Google Shape;1065;p43"/>
          <p:cNvGrpSpPr/>
          <p:nvPr/>
        </p:nvGrpSpPr>
        <p:grpSpPr>
          <a:xfrm>
            <a:off x="560209" y="2039187"/>
            <a:ext cx="8782409" cy="215375"/>
            <a:chOff x="1027113" y="2045625"/>
            <a:chExt cx="8785225" cy="215444"/>
          </a:xfrm>
        </p:grpSpPr>
        <p:sp>
          <p:nvSpPr>
            <p:cNvPr id="1066" name="Google Shape;1066;p4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067" name="Google Shape;1067;p43"/>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Tiến trình</a:t>
              </a:r>
              <a:endParaRPr sz="1400">
                <a:solidFill>
                  <a:srgbClr val="262626"/>
                </a:solidFill>
                <a:latin typeface="Arial"/>
                <a:ea typeface="Arial"/>
                <a:cs typeface="Arial"/>
                <a:sym typeface="Arial"/>
              </a:endParaRPr>
            </a:p>
          </p:txBody>
        </p:sp>
      </p:grpSp>
      <p:sp>
        <p:nvSpPr>
          <p:cNvPr id="1068" name="Google Shape;1068;p43"/>
          <p:cNvSpPr/>
          <p:nvPr/>
        </p:nvSpPr>
        <p:spPr>
          <a:xfrm>
            <a:off x="712560" y="2358090"/>
            <a:ext cx="8630057" cy="545469"/>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giai đoạn khám phá tình huống, bước đầu tiên là điều tra các thông tin hiện có về vấn đề và giải pháp của những người khác thông qua “khảo sát dữ liệu”, và xây dựng giả thuyết bằng tư duy phản biện.</a:t>
            </a:r>
            <a:endParaRPr/>
          </a:p>
        </p:txBody>
      </p:sp>
      <p:grpSp>
        <p:nvGrpSpPr>
          <p:cNvPr id="1069" name="Google Shape;1069;p43"/>
          <p:cNvGrpSpPr/>
          <p:nvPr/>
        </p:nvGrpSpPr>
        <p:grpSpPr>
          <a:xfrm>
            <a:off x="1622782" y="3566750"/>
            <a:ext cx="6507091" cy="1359606"/>
            <a:chOff x="1623302" y="3644106"/>
            <a:chExt cx="6509177" cy="1360042"/>
          </a:xfrm>
        </p:grpSpPr>
        <p:sp>
          <p:nvSpPr>
            <p:cNvPr id="1070" name="Google Shape;1070;p43"/>
            <p:cNvSpPr txBox="1"/>
            <p:nvPr/>
          </p:nvSpPr>
          <p:spPr>
            <a:xfrm>
              <a:off x="1623302" y="3644106"/>
              <a:ext cx="1908000" cy="1360042"/>
            </a:xfrm>
            <a:prstGeom prst="rect">
              <a:avLst/>
            </a:prstGeom>
            <a:noFill/>
            <a:ln cap="flat" cmpd="sng" w="12700">
              <a:solidFill>
                <a:srgbClr val="193EB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193EB0"/>
                  </a:solidFill>
                  <a:latin typeface="Malgun Gothic"/>
                  <a:ea typeface="Malgun Gothic"/>
                  <a:cs typeface="Malgun Gothic"/>
                  <a:sym typeface="Malgun Gothic"/>
                </a:rPr>
                <a:t>Nghiên cứ dữ liệu</a:t>
              </a:r>
              <a:endParaRPr sz="1400">
                <a:solidFill>
                  <a:srgbClr val="193EB0"/>
                </a:solidFill>
                <a:latin typeface="Malgun Gothic"/>
                <a:ea typeface="Malgun Gothic"/>
                <a:cs typeface="Malgun Gothic"/>
                <a:sym typeface="Malgun Gothic"/>
              </a:endParaRPr>
            </a:p>
            <a:p>
              <a:pPr indent="0" lvl="0" marL="0" marR="0" rtl="0" algn="ctr">
                <a:spcBef>
                  <a:spcPts val="645"/>
                </a:spcBef>
                <a:spcAft>
                  <a:spcPts val="0"/>
                </a:spcAft>
                <a:buNone/>
              </a:pPr>
              <a:r>
                <a:rPr lang="en-US" sz="1000">
                  <a:solidFill>
                    <a:srgbClr val="193EB0"/>
                  </a:solidFill>
                  <a:latin typeface="Malgun Gothic"/>
                  <a:ea typeface="Malgun Gothic"/>
                  <a:cs typeface="Malgun Gothic"/>
                  <a:sym typeface="Malgun Gothic"/>
                </a:rPr>
                <a:t>Dữ liệu học thuật/Bài báo trên tạp chí/Thống kê</a:t>
              </a:r>
              <a:endParaRPr sz="1000">
                <a:solidFill>
                  <a:srgbClr val="193EB0"/>
                </a:solidFill>
                <a:latin typeface="Malgun Gothic"/>
                <a:ea typeface="Malgun Gothic"/>
                <a:cs typeface="Malgun Gothic"/>
                <a:sym typeface="Malgun Gothic"/>
              </a:endParaRPr>
            </a:p>
          </p:txBody>
        </p:sp>
        <p:sp>
          <p:nvSpPr>
            <p:cNvPr id="1071" name="Google Shape;1071;p43"/>
            <p:cNvSpPr txBox="1"/>
            <p:nvPr/>
          </p:nvSpPr>
          <p:spPr>
            <a:xfrm>
              <a:off x="3672352" y="4209993"/>
              <a:ext cx="110489" cy="228268"/>
            </a:xfrm>
            <a:prstGeom prst="rect">
              <a:avLst/>
            </a:prstGeom>
            <a:noFill/>
            <a:ln>
              <a:noFill/>
            </a:ln>
          </p:spPr>
          <p:txBody>
            <a:bodyPr anchorCtr="0" anchor="t" bIns="0" lIns="0" spcFirstLastPara="1" rIns="0" wrap="square" tIns="12675">
              <a:spAutoFit/>
            </a:bodyPr>
            <a:lstStyle/>
            <a:p>
              <a:pPr indent="0" lvl="0" marL="12696" marR="0" rtl="0" algn="l">
                <a:spcBef>
                  <a:spcPts val="0"/>
                </a:spcBef>
                <a:spcAft>
                  <a:spcPts val="0"/>
                </a:spcAft>
                <a:buNone/>
              </a:pPr>
              <a:r>
                <a:rPr lang="en-US" sz="1400">
                  <a:solidFill>
                    <a:srgbClr val="193EB0"/>
                  </a:solidFill>
                  <a:latin typeface="Malgun Gothic"/>
                  <a:ea typeface="Malgun Gothic"/>
                  <a:cs typeface="Malgun Gothic"/>
                  <a:sym typeface="Malgun Gothic"/>
                </a:rPr>
                <a:t>&gt;</a:t>
              </a:r>
              <a:endParaRPr sz="1400">
                <a:solidFill>
                  <a:srgbClr val="193EB0"/>
                </a:solidFill>
                <a:latin typeface="Malgun Gothic"/>
                <a:ea typeface="Malgun Gothic"/>
                <a:cs typeface="Malgun Gothic"/>
                <a:sym typeface="Malgun Gothic"/>
              </a:endParaRPr>
            </a:p>
          </p:txBody>
        </p:sp>
        <p:sp>
          <p:nvSpPr>
            <p:cNvPr id="1072" name="Google Shape;1072;p43"/>
            <p:cNvSpPr txBox="1"/>
            <p:nvPr/>
          </p:nvSpPr>
          <p:spPr>
            <a:xfrm>
              <a:off x="5972941" y="4209993"/>
              <a:ext cx="110489" cy="228268"/>
            </a:xfrm>
            <a:prstGeom prst="rect">
              <a:avLst/>
            </a:prstGeom>
            <a:noFill/>
            <a:ln>
              <a:noFill/>
            </a:ln>
          </p:spPr>
          <p:txBody>
            <a:bodyPr anchorCtr="0" anchor="t" bIns="0" lIns="0" spcFirstLastPara="1" rIns="0" wrap="square" tIns="12675">
              <a:spAutoFit/>
            </a:bodyPr>
            <a:lstStyle/>
            <a:p>
              <a:pPr indent="0" lvl="0" marL="12696" marR="0" rtl="0" algn="l">
                <a:spcBef>
                  <a:spcPts val="0"/>
                </a:spcBef>
                <a:spcAft>
                  <a:spcPts val="0"/>
                </a:spcAft>
                <a:buNone/>
              </a:pPr>
              <a:r>
                <a:rPr lang="en-US" sz="1400">
                  <a:solidFill>
                    <a:srgbClr val="193EB0"/>
                  </a:solidFill>
                  <a:latin typeface="Malgun Gothic"/>
                  <a:ea typeface="Malgun Gothic"/>
                  <a:cs typeface="Malgun Gothic"/>
                  <a:sym typeface="Malgun Gothic"/>
                </a:rPr>
                <a:t>&gt;</a:t>
              </a:r>
              <a:endParaRPr sz="1400">
                <a:solidFill>
                  <a:srgbClr val="193EB0"/>
                </a:solidFill>
                <a:latin typeface="Malgun Gothic"/>
                <a:ea typeface="Malgun Gothic"/>
                <a:cs typeface="Malgun Gothic"/>
                <a:sym typeface="Malgun Gothic"/>
              </a:endParaRPr>
            </a:p>
          </p:txBody>
        </p:sp>
        <p:sp>
          <p:nvSpPr>
            <p:cNvPr id="1073" name="Google Shape;1073;p43"/>
            <p:cNvSpPr txBox="1"/>
            <p:nvPr/>
          </p:nvSpPr>
          <p:spPr>
            <a:xfrm>
              <a:off x="3923891" y="3644106"/>
              <a:ext cx="1908000" cy="1360042"/>
            </a:xfrm>
            <a:prstGeom prst="rect">
              <a:avLst/>
            </a:prstGeom>
            <a:noFill/>
            <a:ln cap="flat" cmpd="sng" w="12700">
              <a:solidFill>
                <a:srgbClr val="193EB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193EB0"/>
                  </a:solidFill>
                  <a:latin typeface="Malgun Gothic"/>
                  <a:ea typeface="Malgun Gothic"/>
                  <a:cs typeface="Malgun Gothic"/>
                  <a:sym typeface="Malgun Gothic"/>
                </a:rPr>
                <a:t>Nghiên cứu quan sát</a:t>
              </a:r>
              <a:endParaRPr sz="1400">
                <a:solidFill>
                  <a:srgbClr val="193EB0"/>
                </a:solidFill>
                <a:latin typeface="Malgun Gothic"/>
                <a:ea typeface="Malgun Gothic"/>
                <a:cs typeface="Malgun Gothic"/>
                <a:sym typeface="Malgun Gothic"/>
              </a:endParaRPr>
            </a:p>
            <a:p>
              <a:pPr indent="0" lvl="0" marL="0" marR="0" rtl="0" algn="ctr">
                <a:spcBef>
                  <a:spcPts val="645"/>
                </a:spcBef>
                <a:spcAft>
                  <a:spcPts val="0"/>
                </a:spcAft>
                <a:buNone/>
              </a:pPr>
              <a:r>
                <a:rPr lang="en-US" sz="1000">
                  <a:solidFill>
                    <a:srgbClr val="193EB0"/>
                  </a:solidFill>
                  <a:latin typeface="Malgun Gothic"/>
                  <a:ea typeface="Malgun Gothic"/>
                  <a:cs typeface="Malgun Gothic"/>
                  <a:sym typeface="Malgun Gothic"/>
                </a:rPr>
                <a:t>Con người/Môi trường/Công cụ/Hoạt động</a:t>
              </a:r>
              <a:endParaRPr/>
            </a:p>
          </p:txBody>
        </p:sp>
        <p:sp>
          <p:nvSpPr>
            <p:cNvPr id="1074" name="Google Shape;1074;p43"/>
            <p:cNvSpPr txBox="1"/>
            <p:nvPr/>
          </p:nvSpPr>
          <p:spPr>
            <a:xfrm>
              <a:off x="6224479" y="3644106"/>
              <a:ext cx="1908000" cy="1360042"/>
            </a:xfrm>
            <a:prstGeom prst="rect">
              <a:avLst/>
            </a:prstGeom>
            <a:noFill/>
            <a:ln cap="flat" cmpd="sng" w="12700">
              <a:solidFill>
                <a:srgbClr val="193EB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193EB0"/>
                  </a:solidFill>
                  <a:latin typeface="Malgun Gothic"/>
                  <a:ea typeface="Malgun Gothic"/>
                  <a:cs typeface="Malgun Gothic"/>
                  <a:sym typeface="Malgun Gothic"/>
                </a:rPr>
                <a:t>Phỏng vấn</a:t>
              </a:r>
              <a:endParaRPr sz="1400">
                <a:solidFill>
                  <a:srgbClr val="193EB0"/>
                </a:solidFill>
                <a:latin typeface="Malgun Gothic"/>
                <a:ea typeface="Malgun Gothic"/>
                <a:cs typeface="Malgun Gothic"/>
                <a:sym typeface="Malgun Gothic"/>
              </a:endParaRPr>
            </a:p>
            <a:p>
              <a:pPr indent="0" lvl="0" marL="0" marR="0" rtl="0" algn="ctr">
                <a:spcBef>
                  <a:spcPts val="905"/>
                </a:spcBef>
                <a:spcAft>
                  <a:spcPts val="0"/>
                </a:spcAft>
                <a:buNone/>
              </a:pPr>
              <a:r>
                <a:rPr lang="en-US" sz="1000">
                  <a:solidFill>
                    <a:srgbClr val="193EB0"/>
                  </a:solidFill>
                  <a:latin typeface="Malgun Gothic"/>
                  <a:ea typeface="Malgun Gothic"/>
                  <a:cs typeface="Malgun Gothic"/>
                  <a:sym typeface="Malgun Gothic"/>
                </a:rPr>
                <a:t>Phỏng vấn đối tượng/Phỏng vấn chuyên gia</a:t>
              </a:r>
              <a:endParaRPr/>
            </a:p>
          </p:txBody>
        </p:sp>
      </p:grpSp>
      <p:grpSp>
        <p:nvGrpSpPr>
          <p:cNvPr id="1075" name="Google Shape;1075;p43"/>
          <p:cNvGrpSpPr/>
          <p:nvPr/>
        </p:nvGrpSpPr>
        <p:grpSpPr>
          <a:xfrm>
            <a:off x="450000" y="450000"/>
            <a:ext cx="9018000" cy="276999"/>
            <a:chOff x="450000" y="450000"/>
            <a:chExt cx="9018000" cy="276999"/>
          </a:xfrm>
        </p:grpSpPr>
        <p:sp>
          <p:nvSpPr>
            <p:cNvPr id="1076" name="Google Shape;1076;p4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Năm bước tư duy thiết kế</a:t>
              </a:r>
              <a:endParaRPr sz="1800">
                <a:solidFill>
                  <a:srgbClr val="FFFFFF"/>
                </a:solidFill>
                <a:latin typeface="Arial"/>
                <a:ea typeface="Arial"/>
                <a:cs typeface="Arial"/>
                <a:sym typeface="Arial"/>
              </a:endParaRPr>
            </a:p>
          </p:txBody>
        </p:sp>
        <p:sp>
          <p:nvSpPr>
            <p:cNvPr id="1077" name="Google Shape;1077;p4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44"/>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Khám phá</a:t>
            </a:r>
            <a:endParaRPr sz="2400">
              <a:solidFill>
                <a:srgbClr val="0C0C0C"/>
              </a:solidFill>
              <a:latin typeface="Arial"/>
              <a:ea typeface="Arial"/>
              <a:cs typeface="Arial"/>
              <a:sym typeface="Arial"/>
            </a:endParaRPr>
          </a:p>
        </p:txBody>
      </p:sp>
      <p:grpSp>
        <p:nvGrpSpPr>
          <p:cNvPr id="1084" name="Google Shape;1084;p44"/>
          <p:cNvGrpSpPr/>
          <p:nvPr/>
        </p:nvGrpSpPr>
        <p:grpSpPr>
          <a:xfrm>
            <a:off x="560209" y="2044065"/>
            <a:ext cx="8782409" cy="215375"/>
            <a:chOff x="1027113" y="2045625"/>
            <a:chExt cx="8785225" cy="215444"/>
          </a:xfrm>
        </p:grpSpPr>
        <p:sp>
          <p:nvSpPr>
            <p:cNvPr id="1085" name="Google Shape;1085;p4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086" name="Google Shape;1086;p44"/>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Nghiên cứu dữ liệu (tài liệu):</a:t>
              </a:r>
              <a:endParaRPr/>
            </a:p>
          </p:txBody>
        </p:sp>
      </p:grpSp>
      <p:sp>
        <p:nvSpPr>
          <p:cNvPr id="1087" name="Google Shape;1087;p44"/>
          <p:cNvSpPr/>
          <p:nvPr/>
        </p:nvSpPr>
        <p:spPr>
          <a:xfrm>
            <a:off x="712560" y="2362968"/>
            <a:ext cx="8630057" cy="1750928"/>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Cần nghiên cứu thật kỹ để có được giải pháp hiệu quả.</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xác định được vấn đề bạn muốn giải quyết, bạn cần biết nghiên cứu nào đã được thực hiện trong lĩnh vực liên quan để đưa ra một giải pháp hiệu quả và có thể giải quyết vấn đề. Thay vì trả lời và đi thẳng vào giải quyếtvấn đề, hãy tìm kiếm những manh mối để tìm ra giải pháp mới thông qua giai đoạn quan sát tình huống.</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bạn không thông thạo về một chủ đề nào đó, bạn cần đọc sách, bài báo, nghiên cứu, bài luận và tài liệu web liên quan để có được cơ sở và thông tin về vấn đề, khám phá nhiều tài nguyên hơn và tìm cách hiệu quả để giải quyết vấn đề.</a:t>
            </a:r>
            <a:endParaRPr/>
          </a:p>
        </p:txBody>
      </p:sp>
      <p:grpSp>
        <p:nvGrpSpPr>
          <p:cNvPr id="1088" name="Google Shape;1088;p44"/>
          <p:cNvGrpSpPr/>
          <p:nvPr/>
        </p:nvGrpSpPr>
        <p:grpSpPr>
          <a:xfrm>
            <a:off x="450000" y="450000"/>
            <a:ext cx="9018000" cy="276999"/>
            <a:chOff x="450000" y="450000"/>
            <a:chExt cx="9018000" cy="276999"/>
          </a:xfrm>
        </p:grpSpPr>
        <p:sp>
          <p:nvSpPr>
            <p:cNvPr id="1089" name="Google Shape;1089;p4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Năm bước tư duy thiết kế</a:t>
              </a:r>
              <a:endParaRPr sz="1800">
                <a:solidFill>
                  <a:srgbClr val="FFFFFF"/>
                </a:solidFill>
                <a:latin typeface="Arial"/>
                <a:ea typeface="Arial"/>
                <a:cs typeface="Arial"/>
                <a:sym typeface="Arial"/>
              </a:endParaRPr>
            </a:p>
          </p:txBody>
        </p:sp>
        <p:sp>
          <p:nvSpPr>
            <p:cNvPr id="1090" name="Google Shape;1090;p4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45"/>
          <p:cNvSpPr/>
          <p:nvPr/>
        </p:nvSpPr>
        <p:spPr>
          <a:xfrm>
            <a:off x="548307" y="1477044"/>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Khám phá</a:t>
            </a:r>
            <a:endParaRPr sz="2400">
              <a:solidFill>
                <a:srgbClr val="0C0C0C"/>
              </a:solidFill>
              <a:latin typeface="Arial"/>
              <a:ea typeface="Arial"/>
              <a:cs typeface="Arial"/>
              <a:sym typeface="Arial"/>
            </a:endParaRPr>
          </a:p>
        </p:txBody>
      </p:sp>
      <p:grpSp>
        <p:nvGrpSpPr>
          <p:cNvPr id="1097" name="Google Shape;1097;p45"/>
          <p:cNvGrpSpPr/>
          <p:nvPr/>
        </p:nvGrpSpPr>
        <p:grpSpPr>
          <a:xfrm>
            <a:off x="560209" y="2040029"/>
            <a:ext cx="8782409" cy="215375"/>
            <a:chOff x="1027113" y="2045625"/>
            <a:chExt cx="8785225" cy="215444"/>
          </a:xfrm>
        </p:grpSpPr>
        <p:sp>
          <p:nvSpPr>
            <p:cNvPr id="1098" name="Google Shape;1098;p4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099" name="Google Shape;1099;p45"/>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Nghiên cứu dữ liệu (tài liệu):</a:t>
              </a:r>
              <a:endParaRPr/>
            </a:p>
          </p:txBody>
        </p:sp>
      </p:grpSp>
      <p:sp>
        <p:nvSpPr>
          <p:cNvPr id="1100" name="Google Shape;1100;p45"/>
          <p:cNvSpPr/>
          <p:nvPr/>
        </p:nvSpPr>
        <p:spPr>
          <a:xfrm>
            <a:off x="712560" y="2358931"/>
            <a:ext cx="8630057" cy="2556276"/>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01. Có đáng tin cậy không?</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Khi tìm kiếm tài liệu, hãy xem xem tác giả có phải là chuyên gia trong lĩnh vực này hay không, tài liệu có từ lâu không và thông tin có phải từ một nguồn hoặc cá nhân đáng tin cậy hay không. Ví dụ, các bài blog từ người không chuyên, các câu trả lời từ các cổng thông tin tìm kiếm, v.v., là những thông tin có độ tin cậy thấp.</a:t>
            </a:r>
            <a:endParaRPr/>
          </a:p>
          <a:p>
            <a:pPr indent="0" lvl="0" marL="0" marR="0" rtl="0" algn="l">
              <a:spcBef>
                <a:spcPts val="800"/>
              </a:spcBef>
              <a:spcAft>
                <a:spcPts val="0"/>
              </a:spcAft>
              <a:buNone/>
            </a:pPr>
            <a:r>
              <a:t/>
            </a:r>
            <a:endParaRPr sz="1300">
              <a:solidFill>
                <a:srgbClr val="262626"/>
              </a:solidFill>
              <a:latin typeface="Arial"/>
              <a:ea typeface="Arial"/>
              <a:cs typeface="Arial"/>
              <a:sym typeface="Arial"/>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02. Tài liệu không bị trùng lặp chứ?</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Tìm kiếm các nghiên cứu, phương pháp thực hành tốt nhất và giải pháp đã có và đảm bảo rằng các giải pháp khác chưa được giải quyết hoặc trùng ý tưởng với những tiến bộ công nghệ gần đây. Lập dòng thời gian đơn giản có thể sẽ giúp ích cho bạn. Tóm tắt, tổng hợp các nội dung quan trọng trong các nguồn liên quan và cùng cả nhóm tư duy phản biện về tầm quan trọng và ứng dụng của tài liệu.</a:t>
            </a:r>
            <a:endParaRPr/>
          </a:p>
        </p:txBody>
      </p:sp>
      <p:grpSp>
        <p:nvGrpSpPr>
          <p:cNvPr id="1101" name="Google Shape;1101;p45"/>
          <p:cNvGrpSpPr/>
          <p:nvPr/>
        </p:nvGrpSpPr>
        <p:grpSpPr>
          <a:xfrm>
            <a:off x="450000" y="450000"/>
            <a:ext cx="9018000" cy="276999"/>
            <a:chOff x="450000" y="450000"/>
            <a:chExt cx="9018000" cy="276999"/>
          </a:xfrm>
        </p:grpSpPr>
        <p:sp>
          <p:nvSpPr>
            <p:cNvPr id="1102" name="Google Shape;1102;p4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Năm bước tư duy thiết kế</a:t>
              </a:r>
              <a:endParaRPr sz="1800">
                <a:solidFill>
                  <a:srgbClr val="FFFFFF"/>
                </a:solidFill>
                <a:latin typeface="Arial"/>
                <a:ea typeface="Arial"/>
                <a:cs typeface="Arial"/>
                <a:sym typeface="Arial"/>
              </a:endParaRPr>
            </a:p>
          </p:txBody>
        </p:sp>
        <p:sp>
          <p:nvSpPr>
            <p:cNvPr id="1103" name="Google Shape;1103;p4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grpSp>
        <p:nvGrpSpPr>
          <p:cNvPr id="1109" name="Google Shape;1109;p46"/>
          <p:cNvGrpSpPr/>
          <p:nvPr/>
        </p:nvGrpSpPr>
        <p:grpSpPr>
          <a:xfrm>
            <a:off x="560209" y="2040029"/>
            <a:ext cx="8782409" cy="215375"/>
            <a:chOff x="1027113" y="2045625"/>
            <a:chExt cx="8785225" cy="215444"/>
          </a:xfrm>
        </p:grpSpPr>
        <p:sp>
          <p:nvSpPr>
            <p:cNvPr id="1110" name="Google Shape;1110;p4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111" name="Google Shape;1111;p46"/>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Quan sát và Điều tra</a:t>
              </a:r>
              <a:endParaRPr sz="1400">
                <a:solidFill>
                  <a:srgbClr val="262626"/>
                </a:solidFill>
                <a:latin typeface="Arial"/>
                <a:ea typeface="Arial"/>
                <a:cs typeface="Arial"/>
                <a:sym typeface="Arial"/>
              </a:endParaRPr>
            </a:p>
          </p:txBody>
        </p:sp>
      </p:grpSp>
      <p:sp>
        <p:nvSpPr>
          <p:cNvPr id="1112" name="Google Shape;1112;p46"/>
          <p:cNvSpPr/>
          <p:nvPr/>
        </p:nvSpPr>
        <p:spPr>
          <a:xfrm>
            <a:off x="712560" y="2358931"/>
            <a:ext cx="8630057" cy="1048171"/>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Dựa trên thông tin có được qua nghiên cứu, hãy chọn một trang web liên quan đến vấn đề.</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Bạn có thể tìm một nơi phù hợp để trực tiếp hoặc gián tiếp trải nghiệm tình huống, sau đó quan sát đối tượng tại nơi đó và quan sát hành vi cử chỉ vô thức và tự nhiên của họ. Càng tìm được nhiều phát hiện và câu hỏi từ các cuộc điều tra quan sát thì bạn càng dễ xác định vấn dề cần giải quyết trong bước tiếp theo, giai đoạn định hướng.</a:t>
            </a:r>
            <a:endParaRPr/>
          </a:p>
        </p:txBody>
      </p:sp>
      <p:grpSp>
        <p:nvGrpSpPr>
          <p:cNvPr id="1113" name="Google Shape;1113;p46"/>
          <p:cNvGrpSpPr/>
          <p:nvPr/>
        </p:nvGrpSpPr>
        <p:grpSpPr>
          <a:xfrm>
            <a:off x="738151" y="3726587"/>
            <a:ext cx="8553563" cy="2405334"/>
            <a:chOff x="738388" y="3845490"/>
            <a:chExt cx="8556305" cy="2406105"/>
          </a:xfrm>
        </p:grpSpPr>
        <p:sp>
          <p:nvSpPr>
            <p:cNvPr id="1114" name="Google Shape;1114;p46"/>
            <p:cNvSpPr/>
            <p:nvPr/>
          </p:nvSpPr>
          <p:spPr>
            <a:xfrm>
              <a:off x="738388" y="3845490"/>
              <a:ext cx="2799838" cy="2406105"/>
            </a:xfrm>
            <a:custGeom>
              <a:rect b="b" l="l" r="r" t="t"/>
              <a:pathLst>
                <a:path extrusionOk="0" h="3077845" w="2057400">
                  <a:moveTo>
                    <a:pt x="0" y="3077438"/>
                  </a:moveTo>
                  <a:lnTo>
                    <a:pt x="2057298" y="3077438"/>
                  </a:lnTo>
                  <a:lnTo>
                    <a:pt x="2057298" y="0"/>
                  </a:lnTo>
                  <a:lnTo>
                    <a:pt x="0" y="0"/>
                  </a:lnTo>
                  <a:lnTo>
                    <a:pt x="0" y="3077438"/>
                  </a:lnTo>
                  <a:close/>
                </a:path>
              </a:pathLst>
            </a:custGeom>
            <a:noFill/>
            <a:ln cap="flat" cmpd="sng" w="12700">
              <a:solidFill>
                <a:srgbClr val="193EB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1115" name="Google Shape;1115;p46"/>
            <p:cNvSpPr/>
            <p:nvPr/>
          </p:nvSpPr>
          <p:spPr>
            <a:xfrm>
              <a:off x="3616657" y="3845490"/>
              <a:ext cx="2799838" cy="2406105"/>
            </a:xfrm>
            <a:custGeom>
              <a:rect b="b" l="l" r="r" t="t"/>
              <a:pathLst>
                <a:path extrusionOk="0" h="3077845" w="2057400">
                  <a:moveTo>
                    <a:pt x="0" y="3077438"/>
                  </a:moveTo>
                  <a:lnTo>
                    <a:pt x="2057285" y="3077438"/>
                  </a:lnTo>
                  <a:lnTo>
                    <a:pt x="2057285" y="0"/>
                  </a:lnTo>
                  <a:lnTo>
                    <a:pt x="0" y="0"/>
                  </a:lnTo>
                  <a:lnTo>
                    <a:pt x="0" y="3077438"/>
                  </a:lnTo>
                  <a:close/>
                </a:path>
              </a:pathLst>
            </a:custGeom>
            <a:noFill/>
            <a:ln cap="flat" cmpd="sng" w="12700">
              <a:solidFill>
                <a:srgbClr val="193EB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1116" name="Google Shape;1116;p46"/>
            <p:cNvSpPr/>
            <p:nvPr/>
          </p:nvSpPr>
          <p:spPr>
            <a:xfrm>
              <a:off x="6494855" y="3845490"/>
              <a:ext cx="2799838" cy="2406105"/>
            </a:xfrm>
            <a:custGeom>
              <a:rect b="b" l="l" r="r" t="t"/>
              <a:pathLst>
                <a:path extrusionOk="0" h="3077845" w="2057400">
                  <a:moveTo>
                    <a:pt x="0" y="3077438"/>
                  </a:moveTo>
                  <a:lnTo>
                    <a:pt x="2057298" y="3077438"/>
                  </a:lnTo>
                  <a:lnTo>
                    <a:pt x="2057298" y="0"/>
                  </a:lnTo>
                  <a:lnTo>
                    <a:pt x="0" y="0"/>
                  </a:lnTo>
                  <a:lnTo>
                    <a:pt x="0" y="3077438"/>
                  </a:lnTo>
                  <a:close/>
                </a:path>
              </a:pathLst>
            </a:custGeom>
            <a:noFill/>
            <a:ln cap="flat" cmpd="sng" w="12700">
              <a:solidFill>
                <a:srgbClr val="193EB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1117" name="Google Shape;1117;p46"/>
            <p:cNvSpPr txBox="1"/>
            <p:nvPr/>
          </p:nvSpPr>
          <p:spPr>
            <a:xfrm>
              <a:off x="738388" y="3911277"/>
              <a:ext cx="2799838" cy="212879"/>
            </a:xfrm>
            <a:prstGeom prst="rect">
              <a:avLst/>
            </a:prstGeom>
            <a:noFill/>
            <a:ln>
              <a:noFill/>
            </a:ln>
          </p:spPr>
          <p:txBody>
            <a:bodyPr anchorCtr="0" anchor="t" bIns="0" lIns="0" spcFirstLastPara="1" rIns="0" wrap="square" tIns="12675">
              <a:spAutoFit/>
            </a:bodyPr>
            <a:lstStyle/>
            <a:p>
              <a:pPr indent="0" lvl="0" marL="180286" marR="0" rtl="0" algn="l">
                <a:spcBef>
                  <a:spcPts val="0"/>
                </a:spcBef>
                <a:spcAft>
                  <a:spcPts val="0"/>
                </a:spcAft>
                <a:buNone/>
              </a:pPr>
              <a:r>
                <a:rPr lang="en-US" sz="1300">
                  <a:solidFill>
                    <a:schemeClr val="dk1"/>
                  </a:solidFill>
                  <a:latin typeface="Arial"/>
                  <a:ea typeface="Arial"/>
                  <a:cs typeface="Arial"/>
                  <a:sym typeface="Arial"/>
                </a:rPr>
                <a:t>01</a:t>
              </a:r>
              <a:r>
                <a:rPr lang="en-US" sz="1300">
                  <a:solidFill>
                    <a:srgbClr val="0070C0"/>
                  </a:solidFill>
                  <a:latin typeface="Arial"/>
                  <a:ea typeface="Arial"/>
                  <a:cs typeface="Arial"/>
                  <a:sym typeface="Arial"/>
                </a:rPr>
                <a:t>. </a:t>
              </a:r>
              <a:r>
                <a:rPr lang="en-US" sz="1300">
                  <a:solidFill>
                    <a:srgbClr val="193EB0"/>
                  </a:solidFill>
                  <a:latin typeface="Arial"/>
                  <a:ea typeface="Arial"/>
                  <a:cs typeface="Arial"/>
                  <a:sym typeface="Arial"/>
                </a:rPr>
                <a:t>Cởi mở trong </a:t>
              </a:r>
              <a:r>
                <a:rPr lang="en-US" sz="1300">
                  <a:solidFill>
                    <a:schemeClr val="dk1"/>
                  </a:solidFill>
                  <a:latin typeface="Arial"/>
                  <a:ea typeface="Arial"/>
                  <a:cs typeface="Arial"/>
                  <a:sym typeface="Arial"/>
                </a:rPr>
                <a:t>suy nghĩ</a:t>
              </a:r>
              <a:endParaRPr sz="1300">
                <a:solidFill>
                  <a:srgbClr val="193EB0"/>
                </a:solidFill>
                <a:latin typeface="Arial"/>
                <a:ea typeface="Arial"/>
                <a:cs typeface="Arial"/>
                <a:sym typeface="Arial"/>
              </a:endParaRPr>
            </a:p>
          </p:txBody>
        </p:sp>
        <p:sp>
          <p:nvSpPr>
            <p:cNvPr id="1118" name="Google Shape;1118;p46"/>
            <p:cNvSpPr txBox="1"/>
            <p:nvPr/>
          </p:nvSpPr>
          <p:spPr>
            <a:xfrm>
              <a:off x="3616657" y="3911277"/>
              <a:ext cx="2630521" cy="212943"/>
            </a:xfrm>
            <a:prstGeom prst="rect">
              <a:avLst/>
            </a:prstGeom>
            <a:noFill/>
            <a:ln>
              <a:noFill/>
            </a:ln>
          </p:spPr>
          <p:txBody>
            <a:bodyPr anchorCtr="0" anchor="t" bIns="0" lIns="0" spcFirstLastPara="1" rIns="0" wrap="square" tIns="12675">
              <a:spAutoFit/>
            </a:bodyPr>
            <a:lstStyle/>
            <a:p>
              <a:pPr indent="0" lvl="0" marL="182190" marR="0" rtl="0" algn="l">
                <a:spcBef>
                  <a:spcPts val="0"/>
                </a:spcBef>
                <a:spcAft>
                  <a:spcPts val="0"/>
                </a:spcAft>
                <a:buNone/>
              </a:pPr>
              <a:r>
                <a:rPr lang="en-US" sz="1300">
                  <a:solidFill>
                    <a:schemeClr val="dk1"/>
                  </a:solidFill>
                  <a:latin typeface="Arial"/>
                  <a:ea typeface="Arial"/>
                  <a:cs typeface="Arial"/>
                  <a:sym typeface="Arial"/>
                </a:rPr>
                <a:t>02. Nhìn dưới </a:t>
              </a:r>
              <a:r>
                <a:rPr lang="en-US" sz="1300">
                  <a:solidFill>
                    <a:srgbClr val="193EB0"/>
                  </a:solidFill>
                  <a:latin typeface="Arial"/>
                  <a:ea typeface="Arial"/>
                  <a:cs typeface="Arial"/>
                  <a:sym typeface="Arial"/>
                </a:rPr>
                <a:t>góc độ mới</a:t>
              </a:r>
              <a:endParaRPr sz="1300">
                <a:solidFill>
                  <a:srgbClr val="193EB0"/>
                </a:solidFill>
                <a:latin typeface="Arial"/>
                <a:ea typeface="Arial"/>
                <a:cs typeface="Arial"/>
                <a:sym typeface="Arial"/>
              </a:endParaRPr>
            </a:p>
          </p:txBody>
        </p:sp>
        <p:sp>
          <p:nvSpPr>
            <p:cNvPr id="1119" name="Google Shape;1119;p46"/>
            <p:cNvSpPr txBox="1"/>
            <p:nvPr/>
          </p:nvSpPr>
          <p:spPr>
            <a:xfrm>
              <a:off x="6494855" y="3911277"/>
              <a:ext cx="2799838" cy="212879"/>
            </a:xfrm>
            <a:prstGeom prst="rect">
              <a:avLst/>
            </a:prstGeom>
            <a:noFill/>
            <a:ln>
              <a:noFill/>
            </a:ln>
          </p:spPr>
          <p:txBody>
            <a:bodyPr anchorCtr="0" anchor="t" bIns="0" lIns="0" spcFirstLastPara="1" rIns="0" wrap="square" tIns="12675">
              <a:spAutoFit/>
            </a:bodyPr>
            <a:lstStyle/>
            <a:p>
              <a:pPr indent="0" lvl="0" marL="179016" marR="0" rtl="0" algn="l">
                <a:spcBef>
                  <a:spcPts val="0"/>
                </a:spcBef>
                <a:spcAft>
                  <a:spcPts val="0"/>
                </a:spcAft>
                <a:buNone/>
              </a:pPr>
              <a:r>
                <a:rPr lang="en-US" sz="1300">
                  <a:solidFill>
                    <a:schemeClr val="dk1"/>
                  </a:solidFill>
                  <a:latin typeface="Arial"/>
                  <a:ea typeface="Arial"/>
                  <a:cs typeface="Arial"/>
                  <a:sym typeface="Arial"/>
                </a:rPr>
                <a:t>03. </a:t>
              </a:r>
              <a:r>
                <a:rPr lang="en-US" sz="1300">
                  <a:solidFill>
                    <a:srgbClr val="193EB0"/>
                  </a:solidFill>
                  <a:latin typeface="Arial"/>
                  <a:ea typeface="Arial"/>
                  <a:cs typeface="Arial"/>
                  <a:sym typeface="Arial"/>
                </a:rPr>
                <a:t>Ghi </a:t>
              </a:r>
              <a:r>
                <a:rPr lang="en-US" sz="1300">
                  <a:solidFill>
                    <a:schemeClr val="dk1"/>
                  </a:solidFill>
                  <a:latin typeface="Arial"/>
                  <a:ea typeface="Arial"/>
                  <a:cs typeface="Arial"/>
                  <a:sym typeface="Arial"/>
                </a:rPr>
                <a:t>chi tiết </a:t>
              </a:r>
              <a:endParaRPr sz="1300">
                <a:solidFill>
                  <a:schemeClr val="dk1"/>
                </a:solidFill>
                <a:latin typeface="Arial"/>
                <a:ea typeface="Arial"/>
                <a:cs typeface="Arial"/>
                <a:sym typeface="Arial"/>
              </a:endParaRPr>
            </a:p>
          </p:txBody>
        </p:sp>
        <p:sp>
          <p:nvSpPr>
            <p:cNvPr id="1120" name="Google Shape;1120;p46"/>
            <p:cNvSpPr/>
            <p:nvPr/>
          </p:nvSpPr>
          <p:spPr>
            <a:xfrm>
              <a:off x="832774" y="4288052"/>
              <a:ext cx="2611066" cy="1938992"/>
            </a:xfrm>
            <a:prstGeom prst="rect">
              <a:avLst/>
            </a:prstGeom>
            <a:noFill/>
            <a:ln>
              <a:noFill/>
            </a:ln>
          </p:spPr>
          <p:txBody>
            <a:bodyPr anchorCtr="0" anchor="t" bIns="45700" lIns="91425" spcFirstLastPara="1" rIns="91425" wrap="square" tIns="45700">
              <a:spAutoFit/>
            </a:bodyPr>
            <a:lstStyle/>
            <a:p>
              <a:pPr indent="-87287" lvl="0" marL="87287" marR="0" rtl="0" algn="just">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Câu trả lời đúng không chỉ có một.</a:t>
              </a:r>
              <a:endParaRPr/>
            </a:p>
            <a:p>
              <a:pPr indent="-87287" lvl="0" marL="87287" marR="0" rtl="0" algn="just">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Hãy đặt mình vào vị trí của người đang gặp vấn đề và nhìn vấn đề từ một góc độ mới.</a:t>
              </a:r>
              <a:endParaRPr/>
            </a:p>
            <a:p>
              <a:pPr indent="-87287" lvl="0" marL="87287" marR="0" rtl="0" algn="just">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Hãy viết những gì họ thấy và thắc mắc.</a:t>
              </a:r>
              <a:endParaRPr/>
            </a:p>
            <a:p>
              <a:pPr indent="-87287" lvl="0" marL="87287" marR="0" rtl="0" algn="just">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Ngay cả những phát hiện nhỏ cũng có thể dẫn đến những giải pháp rất có ý nghĩa, vì vậy hãy thật cởi mở trong suy nghĩ.</a:t>
              </a:r>
              <a:endParaRPr/>
            </a:p>
          </p:txBody>
        </p:sp>
        <p:sp>
          <p:nvSpPr>
            <p:cNvPr id="1121" name="Google Shape;1121;p46"/>
            <p:cNvSpPr/>
            <p:nvPr/>
          </p:nvSpPr>
          <p:spPr>
            <a:xfrm>
              <a:off x="3707049" y="4290624"/>
              <a:ext cx="2630521" cy="1384995"/>
            </a:xfrm>
            <a:prstGeom prst="rect">
              <a:avLst/>
            </a:prstGeom>
            <a:noFill/>
            <a:ln>
              <a:noFill/>
            </a:ln>
          </p:spPr>
          <p:txBody>
            <a:bodyPr anchorCtr="0" anchor="t" bIns="45700" lIns="91425" spcFirstLastPara="1" rIns="91425" wrap="square" tIns="45700">
              <a:spAutoFit/>
            </a:bodyPr>
            <a:lstStyle/>
            <a:p>
              <a:pPr indent="-87287" lvl="0" marL="87287" marR="0" rtl="0" algn="just">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Quan sát những chỉ tiết nhỏ thường bị bỏ qua.</a:t>
              </a:r>
              <a:endParaRPr/>
            </a:p>
            <a:p>
              <a:pPr indent="-87287" lvl="0" marL="87287" marR="0" rtl="0" algn="just">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Bạn có thể thấy những điều mới mẻ và phát hiện ra những vấn đề mới.</a:t>
              </a:r>
              <a:endParaRPr/>
            </a:p>
            <a:p>
              <a:pPr indent="-87287" lvl="0" marL="87287" marR="0" rtl="0" algn="just">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Ví dụ, hiệu sách có phải là nơi mọi người đến mua sách không?</a:t>
              </a:r>
              <a:endParaRPr/>
            </a:p>
          </p:txBody>
        </p:sp>
        <p:sp>
          <p:nvSpPr>
            <p:cNvPr id="1122" name="Google Shape;1122;p46"/>
            <p:cNvSpPr/>
            <p:nvPr/>
          </p:nvSpPr>
          <p:spPr>
            <a:xfrm>
              <a:off x="6551579" y="4288052"/>
              <a:ext cx="2616034" cy="1570163"/>
            </a:xfrm>
            <a:prstGeom prst="rect">
              <a:avLst/>
            </a:prstGeom>
            <a:noFill/>
            <a:ln>
              <a:noFill/>
            </a:ln>
          </p:spPr>
          <p:txBody>
            <a:bodyPr anchorCtr="0" anchor="t" bIns="45700" lIns="91425" spcFirstLastPara="1" rIns="91425" wrap="square" tIns="45700">
              <a:spAutoFit/>
            </a:bodyPr>
            <a:lstStyle/>
            <a:p>
              <a:pPr indent="-87287" lvl="0" marL="87287" marR="0" rtl="0" algn="just">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Việc viết chi tiết các phát hiện, câu hỏi, v.v. sẽ giúp bạn phát triển ý tưởng và nghĩ ra nhiều ý tưởng hơn.</a:t>
              </a:r>
              <a:endParaRPr/>
            </a:p>
            <a:p>
              <a:pPr indent="-87287" lvl="0" marL="87287" marR="0" rtl="0" algn="just">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Bản ghi chép của bạn sẽ là nền tảng quan trọng để tìm ra giải pháp thực sự trong bước tiếp theo, </a:t>
              </a:r>
              <a:endParaRPr/>
            </a:p>
            <a:p>
              <a:pPr indent="-87287" lvl="0" marL="87287" marR="0" rtl="0" algn="just">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Tìm phương hướng.</a:t>
              </a:r>
              <a:endParaRPr/>
            </a:p>
          </p:txBody>
        </p:sp>
      </p:grpSp>
      <p:grpSp>
        <p:nvGrpSpPr>
          <p:cNvPr id="1123" name="Google Shape;1123;p46"/>
          <p:cNvGrpSpPr/>
          <p:nvPr/>
        </p:nvGrpSpPr>
        <p:grpSpPr>
          <a:xfrm>
            <a:off x="450000" y="450000"/>
            <a:ext cx="9018000" cy="276999"/>
            <a:chOff x="450000" y="450000"/>
            <a:chExt cx="9018000" cy="276999"/>
          </a:xfrm>
        </p:grpSpPr>
        <p:sp>
          <p:nvSpPr>
            <p:cNvPr id="1124" name="Google Shape;1124;p4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Năm bước tư duy thiết kế</a:t>
              </a:r>
              <a:endParaRPr sz="1800">
                <a:solidFill>
                  <a:srgbClr val="FFFFFF"/>
                </a:solidFill>
                <a:latin typeface="Arial"/>
                <a:ea typeface="Arial"/>
                <a:cs typeface="Arial"/>
                <a:sym typeface="Arial"/>
              </a:endParaRPr>
            </a:p>
          </p:txBody>
        </p:sp>
        <p:sp>
          <p:nvSpPr>
            <p:cNvPr id="1125" name="Google Shape;1125;p4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1126" name="Google Shape;1126;p46"/>
          <p:cNvSpPr/>
          <p:nvPr/>
        </p:nvSpPr>
        <p:spPr>
          <a:xfrm>
            <a:off x="548307" y="1477044"/>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Khám phá</a:t>
            </a:r>
            <a:endParaRPr sz="2400">
              <a:solidFill>
                <a:srgbClr val="0C0C0C"/>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grpSp>
        <p:nvGrpSpPr>
          <p:cNvPr id="1132" name="Google Shape;1132;p47"/>
          <p:cNvGrpSpPr/>
          <p:nvPr/>
        </p:nvGrpSpPr>
        <p:grpSpPr>
          <a:xfrm>
            <a:off x="560209" y="2040030"/>
            <a:ext cx="8782409" cy="215375"/>
            <a:chOff x="1027113" y="2045626"/>
            <a:chExt cx="8785225" cy="215444"/>
          </a:xfrm>
        </p:grpSpPr>
        <p:sp>
          <p:nvSpPr>
            <p:cNvPr id="1133" name="Google Shape;1133;p4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134" name="Google Shape;1134;p47"/>
            <p:cNvSpPr/>
            <p:nvPr/>
          </p:nvSpPr>
          <p:spPr>
            <a:xfrm>
              <a:off x="1179513" y="2045626"/>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Quan sát và Điều tra</a:t>
              </a:r>
              <a:endParaRPr sz="1400">
                <a:solidFill>
                  <a:srgbClr val="262626"/>
                </a:solidFill>
                <a:latin typeface="Arial"/>
                <a:ea typeface="Arial"/>
                <a:cs typeface="Arial"/>
                <a:sym typeface="Arial"/>
              </a:endParaRPr>
            </a:p>
          </p:txBody>
        </p:sp>
      </p:grpSp>
      <p:sp>
        <p:nvSpPr>
          <p:cNvPr id="1135" name="Google Shape;1135;p47"/>
          <p:cNvSpPr/>
          <p:nvPr/>
        </p:nvSpPr>
        <p:spPr>
          <a:xfrm>
            <a:off x="712560" y="2296434"/>
            <a:ext cx="8630057" cy="847891"/>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Cùng cả nhóm truy cập trang web và quan sát mỗi khía cạnh (con người, công cụ, môi trường và hoạt động) trong vòng 15 phút của hướng dẫn khảo sát.</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Sắp xếp các quan sát, phát hiện và câu hỏi liên quan đến từng khía cạnh theo bảng hướng dẫn thích hợp.</a:t>
            </a:r>
            <a:endParaRPr/>
          </a:p>
        </p:txBody>
      </p:sp>
      <p:grpSp>
        <p:nvGrpSpPr>
          <p:cNvPr id="1136" name="Google Shape;1136;p47"/>
          <p:cNvGrpSpPr/>
          <p:nvPr/>
        </p:nvGrpSpPr>
        <p:grpSpPr>
          <a:xfrm>
            <a:off x="796202" y="3294318"/>
            <a:ext cx="8281658" cy="2697432"/>
            <a:chOff x="790414" y="3996505"/>
            <a:chExt cx="6287770" cy="1866864"/>
          </a:xfrm>
        </p:grpSpPr>
        <p:sp>
          <p:nvSpPr>
            <p:cNvPr id="1137" name="Google Shape;1137;p47"/>
            <p:cNvSpPr/>
            <p:nvPr/>
          </p:nvSpPr>
          <p:spPr>
            <a:xfrm>
              <a:off x="790414" y="4022505"/>
              <a:ext cx="6287770" cy="1840864"/>
            </a:xfrm>
            <a:custGeom>
              <a:rect b="b" l="l" r="r" t="t"/>
              <a:pathLst>
                <a:path extrusionOk="0" h="1840865" w="6287770">
                  <a:moveTo>
                    <a:pt x="0" y="1840509"/>
                  </a:moveTo>
                  <a:lnTo>
                    <a:pt x="6287300" y="1840509"/>
                  </a:lnTo>
                  <a:lnTo>
                    <a:pt x="6287300" y="0"/>
                  </a:lnTo>
                  <a:lnTo>
                    <a:pt x="0" y="0"/>
                  </a:lnTo>
                  <a:lnTo>
                    <a:pt x="0" y="1840509"/>
                  </a:lnTo>
                  <a:close/>
                </a:path>
              </a:pathLst>
            </a:custGeom>
            <a:noFill/>
            <a:ln cap="flat" cmpd="sng" w="12675">
              <a:solidFill>
                <a:srgbClr val="193EB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1138" name="Google Shape;1138;p47"/>
            <p:cNvSpPr txBox="1"/>
            <p:nvPr/>
          </p:nvSpPr>
          <p:spPr>
            <a:xfrm>
              <a:off x="1232879" y="5006327"/>
              <a:ext cx="2639269" cy="147329"/>
            </a:xfrm>
            <a:prstGeom prst="rect">
              <a:avLst/>
            </a:prstGeom>
            <a:noFill/>
            <a:ln>
              <a:noFill/>
            </a:ln>
          </p:spPr>
          <p:txBody>
            <a:bodyPr anchorCtr="0" anchor="t" bIns="0" lIns="0" spcFirstLastPara="1" rIns="0" wrap="square" tIns="12675">
              <a:spAutoFit/>
            </a:bodyPr>
            <a:lstStyle/>
            <a:p>
              <a:pPr indent="0" lvl="0" marL="0" marR="0" rtl="0" algn="l">
                <a:spcBef>
                  <a:spcPts val="0"/>
                </a:spcBef>
                <a:spcAft>
                  <a:spcPts val="0"/>
                </a:spcAft>
                <a:buNone/>
              </a:pPr>
              <a:r>
                <a:rPr lang="en-US" sz="1300">
                  <a:solidFill>
                    <a:srgbClr val="193EB0"/>
                  </a:solidFill>
                  <a:latin typeface="Arial"/>
                  <a:ea typeface="Arial"/>
                  <a:cs typeface="Arial"/>
                  <a:sym typeface="Arial"/>
                </a:rPr>
                <a:t>MÔI TRƯỜNG </a:t>
              </a:r>
              <a:r>
                <a:rPr lang="en-US" sz="1300">
                  <a:solidFill>
                    <a:srgbClr val="58595B"/>
                  </a:solidFill>
                  <a:latin typeface="Arial"/>
                  <a:ea typeface="Arial"/>
                  <a:cs typeface="Arial"/>
                  <a:sym typeface="Arial"/>
                </a:rPr>
                <a:t>Quan sát môi truòng</a:t>
              </a:r>
              <a:endParaRPr sz="1300">
                <a:solidFill>
                  <a:schemeClr val="dk1"/>
                </a:solidFill>
                <a:latin typeface="Arial"/>
                <a:ea typeface="Arial"/>
                <a:cs typeface="Arial"/>
                <a:sym typeface="Arial"/>
              </a:endParaRPr>
            </a:p>
          </p:txBody>
        </p:sp>
        <p:sp>
          <p:nvSpPr>
            <p:cNvPr id="1139" name="Google Shape;1139;p47"/>
            <p:cNvSpPr txBox="1"/>
            <p:nvPr/>
          </p:nvSpPr>
          <p:spPr>
            <a:xfrm>
              <a:off x="873272" y="3996505"/>
              <a:ext cx="6143658" cy="346029"/>
            </a:xfrm>
            <a:prstGeom prst="rect">
              <a:avLst/>
            </a:prstGeom>
            <a:noFill/>
            <a:ln>
              <a:noFill/>
            </a:ln>
          </p:spPr>
          <p:txBody>
            <a:bodyPr anchorCtr="0" anchor="t" bIns="0" lIns="0" spcFirstLastPara="1" rIns="0" wrap="square" tIns="12675">
              <a:spAutoFit/>
            </a:bodyPr>
            <a:lstStyle/>
            <a:p>
              <a:pPr indent="0" lvl="0" marL="0" marR="0" rtl="0" algn="l">
                <a:lnSpc>
                  <a:spcPct val="100000"/>
                </a:lnSpc>
                <a:spcBef>
                  <a:spcPts val="0"/>
                </a:spcBef>
                <a:spcAft>
                  <a:spcPts val="0"/>
                </a:spcAft>
                <a:buNone/>
              </a:pPr>
              <a:r>
                <a:t/>
              </a:r>
              <a:endParaRPr sz="1200">
                <a:solidFill>
                  <a:schemeClr val="dk1"/>
                </a:solidFill>
                <a:latin typeface="Arial"/>
                <a:ea typeface="Arial"/>
                <a:cs typeface="Arial"/>
                <a:sym typeface="Arial"/>
              </a:endParaRPr>
            </a:p>
            <a:p>
              <a:pPr indent="0" lvl="0" marL="460871" marR="0" rtl="0" algn="l">
                <a:spcBef>
                  <a:spcPts val="844"/>
                </a:spcBef>
                <a:spcAft>
                  <a:spcPts val="0"/>
                </a:spcAft>
                <a:buNone/>
              </a:pPr>
              <a:r>
                <a:rPr lang="en-US" sz="1300">
                  <a:solidFill>
                    <a:srgbClr val="193EB0"/>
                  </a:solidFill>
                  <a:latin typeface="Arial"/>
                  <a:ea typeface="Arial"/>
                  <a:cs typeface="Arial"/>
                  <a:sym typeface="Arial"/>
                </a:rPr>
                <a:t>CON NGƯỜI</a:t>
              </a:r>
              <a:r>
                <a:rPr lang="en-US" sz="1300">
                  <a:solidFill>
                    <a:srgbClr val="F68B5F"/>
                  </a:solidFill>
                  <a:latin typeface="Arial"/>
                  <a:ea typeface="Arial"/>
                  <a:cs typeface="Arial"/>
                  <a:sym typeface="Arial"/>
                </a:rPr>
                <a:t> </a:t>
              </a:r>
              <a:r>
                <a:rPr lang="en-US" sz="1300">
                  <a:solidFill>
                    <a:srgbClr val="58595B"/>
                  </a:solidFill>
                  <a:latin typeface="Arial"/>
                  <a:ea typeface="Arial"/>
                  <a:cs typeface="Arial"/>
                  <a:sym typeface="Arial"/>
                </a:rPr>
                <a:t>Quan sát con người	</a:t>
              </a:r>
              <a:r>
                <a:rPr lang="en-US" sz="1300">
                  <a:solidFill>
                    <a:srgbClr val="193EB0"/>
                  </a:solidFill>
                  <a:latin typeface="Arial"/>
                  <a:ea typeface="Arial"/>
                  <a:cs typeface="Arial"/>
                  <a:sym typeface="Arial"/>
                </a:rPr>
                <a:t>                                  CÔNG CỤ </a:t>
              </a:r>
              <a:r>
                <a:rPr lang="en-US" sz="1300">
                  <a:solidFill>
                    <a:schemeClr val="dk1"/>
                  </a:solidFill>
                  <a:latin typeface="Arial"/>
                  <a:ea typeface="Arial"/>
                  <a:cs typeface="Arial"/>
                  <a:sym typeface="Arial"/>
                </a:rPr>
                <a:t>Quan sát công cụ</a:t>
              </a:r>
              <a:endParaRPr sz="1300">
                <a:solidFill>
                  <a:schemeClr val="dk1"/>
                </a:solidFill>
                <a:latin typeface="Arial"/>
                <a:ea typeface="Arial"/>
                <a:cs typeface="Arial"/>
                <a:sym typeface="Arial"/>
              </a:endParaRPr>
            </a:p>
          </p:txBody>
        </p:sp>
        <p:sp>
          <p:nvSpPr>
            <p:cNvPr id="1140" name="Google Shape;1140;p47"/>
            <p:cNvSpPr txBox="1"/>
            <p:nvPr/>
          </p:nvSpPr>
          <p:spPr>
            <a:xfrm>
              <a:off x="4353183" y="5006327"/>
              <a:ext cx="1729759" cy="147329"/>
            </a:xfrm>
            <a:prstGeom prst="rect">
              <a:avLst/>
            </a:prstGeom>
            <a:noFill/>
            <a:ln>
              <a:noFill/>
            </a:ln>
          </p:spPr>
          <p:txBody>
            <a:bodyPr anchorCtr="0" anchor="t" bIns="0" lIns="0" spcFirstLastPara="1" rIns="0" wrap="square" tIns="12675">
              <a:spAutoFit/>
            </a:bodyPr>
            <a:lstStyle/>
            <a:p>
              <a:pPr indent="0" lvl="0" marL="0" marR="0" rtl="0" algn="l">
                <a:spcBef>
                  <a:spcPts val="0"/>
                </a:spcBef>
                <a:spcAft>
                  <a:spcPts val="0"/>
                </a:spcAft>
                <a:buNone/>
              </a:pPr>
              <a:r>
                <a:rPr lang="en-US" sz="1300">
                  <a:solidFill>
                    <a:srgbClr val="193EB0"/>
                  </a:solidFill>
                  <a:latin typeface="Arial"/>
                  <a:ea typeface="Arial"/>
                  <a:cs typeface="Arial"/>
                  <a:sym typeface="Arial"/>
                </a:rPr>
                <a:t>HOẠT ĐỘNG</a:t>
              </a:r>
              <a:r>
                <a:rPr lang="en-US" sz="1300">
                  <a:solidFill>
                    <a:srgbClr val="F68B5F"/>
                  </a:solidFill>
                  <a:latin typeface="Arial"/>
                  <a:ea typeface="Arial"/>
                  <a:cs typeface="Arial"/>
                  <a:sym typeface="Arial"/>
                </a:rPr>
                <a:t> </a:t>
              </a:r>
              <a:r>
                <a:rPr lang="en-US" sz="1300">
                  <a:solidFill>
                    <a:srgbClr val="58595B"/>
                  </a:solidFill>
                  <a:latin typeface="Arial"/>
                  <a:ea typeface="Arial"/>
                  <a:cs typeface="Arial"/>
                  <a:sym typeface="Arial"/>
                </a:rPr>
                <a:t>Quan sát hoạt động</a:t>
              </a:r>
              <a:endParaRPr sz="1300">
                <a:solidFill>
                  <a:schemeClr val="dk1"/>
                </a:solidFill>
                <a:latin typeface="Arial"/>
                <a:ea typeface="Arial"/>
                <a:cs typeface="Arial"/>
                <a:sym typeface="Arial"/>
              </a:endParaRPr>
            </a:p>
          </p:txBody>
        </p:sp>
        <p:sp>
          <p:nvSpPr>
            <p:cNvPr id="1141" name="Google Shape;1141;p47"/>
            <p:cNvSpPr/>
            <p:nvPr/>
          </p:nvSpPr>
          <p:spPr>
            <a:xfrm>
              <a:off x="3934079" y="4161667"/>
              <a:ext cx="0" cy="1562735"/>
            </a:xfrm>
            <a:custGeom>
              <a:rect b="b" l="l" r="r" t="t"/>
              <a:pathLst>
                <a:path extrusionOk="0" h="1562734" w="120000">
                  <a:moveTo>
                    <a:pt x="0" y="0"/>
                  </a:moveTo>
                  <a:lnTo>
                    <a:pt x="0" y="1562201"/>
                  </a:lnTo>
                </a:path>
              </a:pathLst>
            </a:custGeom>
            <a:noFill/>
            <a:ln cap="flat" cmpd="sng" w="9525">
              <a:solidFill>
                <a:srgbClr val="193EB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1142" name="Google Shape;1142;p47"/>
            <p:cNvSpPr/>
            <p:nvPr/>
          </p:nvSpPr>
          <p:spPr>
            <a:xfrm>
              <a:off x="964078" y="4891024"/>
              <a:ext cx="5940425" cy="0"/>
            </a:xfrm>
            <a:custGeom>
              <a:rect b="b" l="l" r="r" t="t"/>
              <a:pathLst>
                <a:path extrusionOk="0" h="120000" w="5940425">
                  <a:moveTo>
                    <a:pt x="0" y="0"/>
                  </a:moveTo>
                  <a:lnTo>
                    <a:pt x="5940005" y="0"/>
                  </a:lnTo>
                </a:path>
              </a:pathLst>
            </a:custGeom>
            <a:noFill/>
            <a:ln cap="flat" cmpd="sng" w="9525">
              <a:solidFill>
                <a:srgbClr val="193EB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1143" name="Google Shape;1143;p47"/>
            <p:cNvSpPr/>
            <p:nvPr/>
          </p:nvSpPr>
          <p:spPr>
            <a:xfrm>
              <a:off x="4099964" y="4991387"/>
              <a:ext cx="177177" cy="17716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1144" name="Google Shape;1144;p47"/>
            <p:cNvSpPr/>
            <p:nvPr/>
          </p:nvSpPr>
          <p:spPr>
            <a:xfrm>
              <a:off x="4120677" y="4165982"/>
              <a:ext cx="175779" cy="17595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1145" name="Google Shape;1145;p47"/>
            <p:cNvSpPr/>
            <p:nvPr/>
          </p:nvSpPr>
          <p:spPr>
            <a:xfrm>
              <a:off x="964075" y="4150964"/>
              <a:ext cx="205803" cy="205803"/>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1146" name="Google Shape;1146;p47"/>
            <p:cNvSpPr/>
            <p:nvPr/>
          </p:nvSpPr>
          <p:spPr>
            <a:xfrm>
              <a:off x="969971" y="4967425"/>
              <a:ext cx="177177" cy="177164"/>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grpSp>
      <p:grpSp>
        <p:nvGrpSpPr>
          <p:cNvPr id="1147" name="Google Shape;1147;p47"/>
          <p:cNvGrpSpPr/>
          <p:nvPr/>
        </p:nvGrpSpPr>
        <p:grpSpPr>
          <a:xfrm>
            <a:off x="450000" y="450000"/>
            <a:ext cx="9018000" cy="276999"/>
            <a:chOff x="450000" y="450000"/>
            <a:chExt cx="9018000" cy="276999"/>
          </a:xfrm>
        </p:grpSpPr>
        <p:sp>
          <p:nvSpPr>
            <p:cNvPr id="1148" name="Google Shape;1148;p4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Năm bước tư duy thiết kế</a:t>
              </a:r>
              <a:endParaRPr sz="1800">
                <a:solidFill>
                  <a:srgbClr val="FFFFFF"/>
                </a:solidFill>
                <a:latin typeface="Arial"/>
                <a:ea typeface="Arial"/>
                <a:cs typeface="Arial"/>
                <a:sym typeface="Arial"/>
              </a:endParaRPr>
            </a:p>
          </p:txBody>
        </p:sp>
        <p:sp>
          <p:nvSpPr>
            <p:cNvPr id="1149" name="Google Shape;1149;p4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1150" name="Google Shape;1150;p47"/>
          <p:cNvSpPr/>
          <p:nvPr/>
        </p:nvSpPr>
        <p:spPr>
          <a:xfrm>
            <a:off x="548307" y="1477044"/>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Khám phá</a:t>
            </a:r>
            <a:endParaRPr sz="2400">
              <a:solidFill>
                <a:srgbClr val="0C0C0C"/>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grpSp>
        <p:nvGrpSpPr>
          <p:cNvPr id="1156" name="Google Shape;1156;p48"/>
          <p:cNvGrpSpPr/>
          <p:nvPr/>
        </p:nvGrpSpPr>
        <p:grpSpPr>
          <a:xfrm>
            <a:off x="560209" y="2040029"/>
            <a:ext cx="8782409" cy="215375"/>
            <a:chOff x="1027113" y="2045625"/>
            <a:chExt cx="8785225" cy="215444"/>
          </a:xfrm>
        </p:grpSpPr>
        <p:sp>
          <p:nvSpPr>
            <p:cNvPr id="1157" name="Google Shape;1157;p4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158" name="Google Shape;1158;p48"/>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Quan sát và Điều tra (Ví dụ):</a:t>
              </a:r>
              <a:endParaRPr sz="1400">
                <a:solidFill>
                  <a:srgbClr val="262626"/>
                </a:solidFill>
                <a:latin typeface="Arial"/>
                <a:ea typeface="Arial"/>
                <a:cs typeface="Arial"/>
                <a:sym typeface="Arial"/>
              </a:endParaRPr>
            </a:p>
          </p:txBody>
        </p:sp>
      </p:grpSp>
      <p:sp>
        <p:nvSpPr>
          <p:cNvPr id="1159" name="Google Shape;1159;p48"/>
          <p:cNvSpPr/>
          <p:nvPr/>
        </p:nvSpPr>
        <p:spPr>
          <a:xfrm>
            <a:off x="1018610" y="3120026"/>
            <a:ext cx="3659988" cy="514573"/>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200"/>
              <a:buFont typeface="Arial"/>
              <a:buChar char="‣"/>
            </a:pPr>
            <a:r>
              <a:rPr lang="en-US" sz="1200">
                <a:solidFill>
                  <a:srgbClr val="193EB0"/>
                </a:solidFill>
                <a:latin typeface="Arial"/>
                <a:ea typeface="Arial"/>
                <a:cs typeface="Arial"/>
                <a:sym typeface="Arial"/>
              </a:rPr>
              <a:t>Những người không đủ tiền để khám ở phòng khám khu vực sẽ tới khám ở trạm y tế công cộng </a:t>
            </a:r>
            <a:endParaRPr/>
          </a:p>
        </p:txBody>
      </p:sp>
      <p:sp>
        <p:nvSpPr>
          <p:cNvPr id="1160" name="Google Shape;1160;p48"/>
          <p:cNvSpPr/>
          <p:nvPr/>
        </p:nvSpPr>
        <p:spPr>
          <a:xfrm>
            <a:off x="5182510" y="3120026"/>
            <a:ext cx="3659988" cy="329966"/>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200"/>
              <a:buFont typeface="Arial"/>
              <a:buChar char="‣"/>
            </a:pPr>
            <a:r>
              <a:rPr lang="en-US" sz="1200">
                <a:solidFill>
                  <a:srgbClr val="193EB0"/>
                </a:solidFill>
                <a:latin typeface="Arial"/>
                <a:ea typeface="Arial"/>
                <a:cs typeface="Arial"/>
                <a:sym typeface="Arial"/>
              </a:rPr>
              <a:t>Khám mắt mà không cần chụp võng mạc</a:t>
            </a:r>
            <a:endParaRPr sz="1200">
              <a:solidFill>
                <a:srgbClr val="193EB0"/>
              </a:solidFill>
              <a:latin typeface="Arial"/>
              <a:ea typeface="Arial"/>
              <a:cs typeface="Arial"/>
              <a:sym typeface="Arial"/>
            </a:endParaRPr>
          </a:p>
        </p:txBody>
      </p:sp>
      <p:sp>
        <p:nvSpPr>
          <p:cNvPr id="1161" name="Google Shape;1161;p48"/>
          <p:cNvSpPr/>
          <p:nvPr/>
        </p:nvSpPr>
        <p:spPr>
          <a:xfrm>
            <a:off x="1018610" y="4806214"/>
            <a:ext cx="3659988" cy="986346"/>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200"/>
              <a:buFont typeface="Arial"/>
              <a:buChar char="‣"/>
            </a:pPr>
            <a:r>
              <a:rPr lang="en-US" sz="1200">
                <a:solidFill>
                  <a:srgbClr val="193EB0"/>
                </a:solidFill>
                <a:latin typeface="Arial"/>
                <a:ea typeface="Arial"/>
                <a:cs typeface="Arial"/>
                <a:sym typeface="Arial"/>
              </a:rPr>
              <a:t>Cần có chẩn đoán sớm và có hướng điều trị thích hợp đối với các bệnh về mắt</a:t>
            </a:r>
            <a:endParaRPr/>
          </a:p>
          <a:p>
            <a:pPr indent="-182508" lvl="0" marL="182508" marR="0" rtl="0" algn="l">
              <a:spcBef>
                <a:spcPts val="800"/>
              </a:spcBef>
              <a:spcAft>
                <a:spcPts val="0"/>
              </a:spcAft>
              <a:buClr>
                <a:srgbClr val="193EB0"/>
              </a:buClr>
              <a:buSzPts val="1200"/>
              <a:buFont typeface="Arial"/>
              <a:buChar char="‣"/>
            </a:pPr>
            <a:r>
              <a:rPr lang="en-US" sz="1200">
                <a:solidFill>
                  <a:srgbClr val="193EB0"/>
                </a:solidFill>
                <a:latin typeface="Arial"/>
                <a:ea typeface="Arial"/>
                <a:cs typeface="Arial"/>
                <a:sym typeface="Arial"/>
              </a:rPr>
              <a:t>Hầu hết người dân bỏ qua khâu này khi khám ở trạm y tế công cộng</a:t>
            </a:r>
            <a:endParaRPr/>
          </a:p>
        </p:txBody>
      </p:sp>
      <p:sp>
        <p:nvSpPr>
          <p:cNvPr id="1162" name="Google Shape;1162;p48"/>
          <p:cNvSpPr/>
          <p:nvPr/>
        </p:nvSpPr>
        <p:spPr>
          <a:xfrm>
            <a:off x="5182510" y="4806214"/>
            <a:ext cx="3659988" cy="699180"/>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200"/>
              <a:buFont typeface="Arial"/>
              <a:buChar char="‣"/>
            </a:pPr>
            <a:r>
              <a:rPr lang="en-US" sz="1200">
                <a:solidFill>
                  <a:srgbClr val="193EB0"/>
                </a:solidFill>
                <a:latin typeface="Arial"/>
                <a:ea typeface="Arial"/>
                <a:cs typeface="Arial"/>
                <a:sym typeface="Arial"/>
              </a:rPr>
              <a:t>Hầu hết mọi người được kê đơn thuốc giảm đau đơn giản mà không được chẩn đoán bệnh và không hài lòng với phương pháp điều trị</a:t>
            </a:r>
            <a:endParaRPr/>
          </a:p>
        </p:txBody>
      </p:sp>
      <p:grpSp>
        <p:nvGrpSpPr>
          <p:cNvPr id="1163" name="Google Shape;1163;p48"/>
          <p:cNvGrpSpPr/>
          <p:nvPr/>
        </p:nvGrpSpPr>
        <p:grpSpPr>
          <a:xfrm>
            <a:off x="796202" y="2465480"/>
            <a:ext cx="8281658" cy="3550937"/>
            <a:chOff x="796457" y="2505824"/>
            <a:chExt cx="8284313" cy="3552075"/>
          </a:xfrm>
        </p:grpSpPr>
        <p:sp>
          <p:nvSpPr>
            <p:cNvPr id="1164" name="Google Shape;1164;p48"/>
            <p:cNvSpPr txBox="1"/>
            <p:nvPr/>
          </p:nvSpPr>
          <p:spPr>
            <a:xfrm>
              <a:off x="1379417" y="4377662"/>
              <a:ext cx="3300681" cy="212943"/>
            </a:xfrm>
            <a:prstGeom prst="rect">
              <a:avLst/>
            </a:prstGeom>
            <a:noFill/>
            <a:ln>
              <a:noFill/>
            </a:ln>
          </p:spPr>
          <p:txBody>
            <a:bodyPr anchorCtr="0" anchor="t" bIns="0" lIns="0" spcFirstLastPara="1" rIns="0" wrap="square" tIns="12675">
              <a:spAutoFit/>
            </a:bodyPr>
            <a:lstStyle/>
            <a:p>
              <a:pPr indent="0" lvl="0" marL="0" marR="0" rtl="0" algn="l">
                <a:spcBef>
                  <a:spcPts val="0"/>
                </a:spcBef>
                <a:spcAft>
                  <a:spcPts val="0"/>
                </a:spcAft>
                <a:buNone/>
              </a:pPr>
              <a:r>
                <a:rPr lang="en-US" sz="1300">
                  <a:solidFill>
                    <a:srgbClr val="193EB0"/>
                  </a:solidFill>
                  <a:latin typeface="Arial"/>
                  <a:ea typeface="Arial"/>
                  <a:cs typeface="Arial"/>
                  <a:sym typeface="Arial"/>
                </a:rPr>
                <a:t>MÔI TRƯỜNG </a:t>
              </a:r>
              <a:r>
                <a:rPr lang="en-US" sz="1300">
                  <a:solidFill>
                    <a:srgbClr val="58595B"/>
                  </a:solidFill>
                  <a:latin typeface="Arial"/>
                  <a:ea typeface="Arial"/>
                  <a:cs typeface="Arial"/>
                  <a:sym typeface="Arial"/>
                </a:rPr>
                <a:t>Quan sát môi truòng</a:t>
              </a:r>
              <a:endParaRPr sz="1300">
                <a:solidFill>
                  <a:schemeClr val="dk1"/>
                </a:solidFill>
                <a:latin typeface="Arial"/>
                <a:ea typeface="Arial"/>
                <a:cs typeface="Arial"/>
                <a:sym typeface="Arial"/>
              </a:endParaRPr>
            </a:p>
          </p:txBody>
        </p:sp>
        <p:sp>
          <p:nvSpPr>
            <p:cNvPr id="1165" name="Google Shape;1165;p48"/>
            <p:cNvSpPr txBox="1"/>
            <p:nvPr/>
          </p:nvSpPr>
          <p:spPr>
            <a:xfrm>
              <a:off x="905625" y="2505824"/>
              <a:ext cx="8094441" cy="500138"/>
            </a:xfrm>
            <a:prstGeom prst="rect">
              <a:avLst/>
            </a:prstGeom>
            <a:noFill/>
            <a:ln>
              <a:noFill/>
            </a:ln>
          </p:spPr>
          <p:txBody>
            <a:bodyPr anchorCtr="0" anchor="t" bIns="0" lIns="0" spcFirstLastPara="1" rIns="0" wrap="square" tIns="12675">
              <a:spAutoFit/>
            </a:bodyPr>
            <a:lstStyle/>
            <a:p>
              <a:pPr indent="0" lvl="0" marL="0" marR="0" rtl="0" algn="l">
                <a:lnSpc>
                  <a:spcPct val="100000"/>
                </a:lnSpc>
                <a:spcBef>
                  <a:spcPts val="0"/>
                </a:spcBef>
                <a:spcAft>
                  <a:spcPts val="0"/>
                </a:spcAft>
                <a:buNone/>
              </a:pPr>
              <a:r>
                <a:t/>
              </a:r>
              <a:endParaRPr sz="1200">
                <a:solidFill>
                  <a:schemeClr val="dk1"/>
                </a:solidFill>
                <a:latin typeface="Arial"/>
                <a:ea typeface="Arial"/>
                <a:cs typeface="Arial"/>
                <a:sym typeface="Arial"/>
              </a:endParaRPr>
            </a:p>
            <a:p>
              <a:pPr indent="0" lvl="0" marL="460871" marR="0" rtl="0" algn="l">
                <a:spcBef>
                  <a:spcPts val="844"/>
                </a:spcBef>
                <a:spcAft>
                  <a:spcPts val="0"/>
                </a:spcAft>
                <a:buNone/>
              </a:pPr>
              <a:r>
                <a:rPr lang="en-US" sz="1300">
                  <a:solidFill>
                    <a:srgbClr val="193EB0"/>
                  </a:solidFill>
                  <a:latin typeface="Arial"/>
                  <a:ea typeface="Arial"/>
                  <a:cs typeface="Arial"/>
                  <a:sym typeface="Arial"/>
                </a:rPr>
                <a:t>CON NGƯỜI</a:t>
              </a:r>
              <a:r>
                <a:rPr lang="en-US" sz="1300">
                  <a:solidFill>
                    <a:srgbClr val="F68B5F"/>
                  </a:solidFill>
                  <a:latin typeface="Arial"/>
                  <a:ea typeface="Arial"/>
                  <a:cs typeface="Arial"/>
                  <a:sym typeface="Arial"/>
                </a:rPr>
                <a:t> </a:t>
              </a:r>
              <a:r>
                <a:rPr lang="en-US" sz="1300">
                  <a:solidFill>
                    <a:srgbClr val="58595B"/>
                  </a:solidFill>
                  <a:latin typeface="Arial"/>
                  <a:ea typeface="Arial"/>
                  <a:cs typeface="Arial"/>
                  <a:sym typeface="Arial"/>
                </a:rPr>
                <a:t>Quan sát con người 	                                  </a:t>
              </a:r>
              <a:r>
                <a:rPr lang="en-US" sz="1300">
                  <a:solidFill>
                    <a:srgbClr val="193EB0"/>
                  </a:solidFill>
                  <a:latin typeface="Arial"/>
                  <a:ea typeface="Arial"/>
                  <a:cs typeface="Arial"/>
                  <a:sym typeface="Arial"/>
                </a:rPr>
                <a:t>CÔNG CỤ </a:t>
              </a:r>
              <a:r>
                <a:rPr lang="en-US" sz="1300">
                  <a:solidFill>
                    <a:schemeClr val="dk1"/>
                  </a:solidFill>
                  <a:latin typeface="Arial"/>
                  <a:ea typeface="Arial"/>
                  <a:cs typeface="Arial"/>
                  <a:sym typeface="Arial"/>
                </a:rPr>
                <a:t>Quan sát công cụ</a:t>
              </a:r>
              <a:endParaRPr sz="1300">
                <a:solidFill>
                  <a:schemeClr val="dk1"/>
                </a:solidFill>
                <a:latin typeface="Arial"/>
                <a:ea typeface="Arial"/>
                <a:cs typeface="Arial"/>
                <a:sym typeface="Arial"/>
              </a:endParaRPr>
            </a:p>
          </p:txBody>
        </p:sp>
        <p:sp>
          <p:nvSpPr>
            <p:cNvPr id="1166" name="Google Shape;1166;p48"/>
            <p:cNvSpPr txBox="1"/>
            <p:nvPr/>
          </p:nvSpPr>
          <p:spPr>
            <a:xfrm>
              <a:off x="5490505" y="4377662"/>
              <a:ext cx="2289767" cy="212943"/>
            </a:xfrm>
            <a:prstGeom prst="rect">
              <a:avLst/>
            </a:prstGeom>
            <a:noFill/>
            <a:ln>
              <a:noFill/>
            </a:ln>
          </p:spPr>
          <p:txBody>
            <a:bodyPr anchorCtr="0" anchor="t" bIns="0" lIns="0" spcFirstLastPara="1" rIns="0" wrap="square" tIns="12675">
              <a:spAutoFit/>
            </a:bodyPr>
            <a:lstStyle/>
            <a:p>
              <a:pPr indent="0" lvl="0" marL="0" marR="0" rtl="0" algn="l">
                <a:spcBef>
                  <a:spcPts val="0"/>
                </a:spcBef>
                <a:spcAft>
                  <a:spcPts val="0"/>
                </a:spcAft>
                <a:buNone/>
              </a:pPr>
              <a:r>
                <a:rPr lang="en-US" sz="1300">
                  <a:solidFill>
                    <a:srgbClr val="193EB0"/>
                  </a:solidFill>
                  <a:latin typeface="Arial"/>
                  <a:ea typeface="Arial"/>
                  <a:cs typeface="Arial"/>
                  <a:sym typeface="Arial"/>
                </a:rPr>
                <a:t>HOẠT ĐỘNG</a:t>
              </a:r>
              <a:r>
                <a:rPr lang="en-US" sz="1300">
                  <a:solidFill>
                    <a:srgbClr val="F68B5F"/>
                  </a:solidFill>
                  <a:latin typeface="Arial"/>
                  <a:ea typeface="Arial"/>
                  <a:cs typeface="Arial"/>
                  <a:sym typeface="Arial"/>
                </a:rPr>
                <a:t> </a:t>
              </a:r>
              <a:r>
                <a:rPr lang="en-US" sz="1300">
                  <a:solidFill>
                    <a:srgbClr val="58595B"/>
                  </a:solidFill>
                  <a:latin typeface="Arial"/>
                  <a:ea typeface="Arial"/>
                  <a:cs typeface="Arial"/>
                  <a:sym typeface="Arial"/>
                </a:rPr>
                <a:t>Quan sát hoạt động</a:t>
              </a:r>
              <a:endParaRPr sz="1300">
                <a:solidFill>
                  <a:schemeClr val="dk1"/>
                </a:solidFill>
                <a:latin typeface="Arial"/>
                <a:ea typeface="Arial"/>
                <a:cs typeface="Arial"/>
                <a:sym typeface="Arial"/>
              </a:endParaRPr>
            </a:p>
          </p:txBody>
        </p:sp>
        <p:grpSp>
          <p:nvGrpSpPr>
            <p:cNvPr id="1167" name="Google Shape;1167;p48"/>
            <p:cNvGrpSpPr/>
            <p:nvPr/>
          </p:nvGrpSpPr>
          <p:grpSpPr>
            <a:xfrm>
              <a:off x="796457" y="2543402"/>
              <a:ext cx="8284313" cy="3514497"/>
              <a:chOff x="796457" y="2543403"/>
              <a:chExt cx="8284313" cy="2660718"/>
            </a:xfrm>
          </p:grpSpPr>
          <p:sp>
            <p:nvSpPr>
              <p:cNvPr id="1168" name="Google Shape;1168;p48"/>
              <p:cNvSpPr/>
              <p:nvPr/>
            </p:nvSpPr>
            <p:spPr>
              <a:xfrm>
                <a:off x="796457" y="2543403"/>
                <a:ext cx="8284313" cy="2660718"/>
              </a:xfrm>
              <a:custGeom>
                <a:rect b="b" l="l" r="r" t="t"/>
                <a:pathLst>
                  <a:path extrusionOk="0" h="1840865" w="6287770">
                    <a:moveTo>
                      <a:pt x="0" y="1840509"/>
                    </a:moveTo>
                    <a:lnTo>
                      <a:pt x="6287300" y="1840509"/>
                    </a:lnTo>
                    <a:lnTo>
                      <a:pt x="6287300" y="0"/>
                    </a:lnTo>
                    <a:lnTo>
                      <a:pt x="0" y="0"/>
                    </a:lnTo>
                    <a:lnTo>
                      <a:pt x="0" y="1840509"/>
                    </a:lnTo>
                    <a:close/>
                  </a:path>
                </a:pathLst>
              </a:custGeom>
              <a:noFill/>
              <a:ln cap="flat" cmpd="sng" w="12675">
                <a:solidFill>
                  <a:srgbClr val="193EB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grpSp>
            <p:nvGrpSpPr>
              <p:cNvPr id="1169" name="Google Shape;1169;p48"/>
              <p:cNvGrpSpPr/>
              <p:nvPr/>
            </p:nvGrpSpPr>
            <p:grpSpPr>
              <a:xfrm>
                <a:off x="1025264" y="2744543"/>
                <a:ext cx="7826676" cy="2258720"/>
                <a:chOff x="1025264" y="2744543"/>
                <a:chExt cx="7826676" cy="2258720"/>
              </a:xfrm>
            </p:grpSpPr>
            <p:sp>
              <p:nvSpPr>
                <p:cNvPr id="1170" name="Google Shape;1170;p48"/>
                <p:cNvSpPr/>
                <p:nvPr/>
              </p:nvSpPr>
              <p:spPr>
                <a:xfrm>
                  <a:off x="4938324" y="2744543"/>
                  <a:ext cx="0" cy="2258720"/>
                </a:xfrm>
                <a:custGeom>
                  <a:rect b="b" l="l" r="r" t="t"/>
                  <a:pathLst>
                    <a:path extrusionOk="0" h="1562734" w="120000">
                      <a:moveTo>
                        <a:pt x="0" y="0"/>
                      </a:moveTo>
                      <a:lnTo>
                        <a:pt x="0" y="1562201"/>
                      </a:lnTo>
                    </a:path>
                  </a:pathLst>
                </a:custGeom>
                <a:noFill/>
                <a:ln cap="flat" cmpd="sng" w="9525">
                  <a:solidFill>
                    <a:srgbClr val="193EB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1171" name="Google Shape;1171;p48"/>
                <p:cNvSpPr/>
                <p:nvPr/>
              </p:nvSpPr>
              <p:spPr>
                <a:xfrm>
                  <a:off x="1025264" y="3798729"/>
                  <a:ext cx="7826676" cy="0"/>
                </a:xfrm>
                <a:custGeom>
                  <a:rect b="b" l="l" r="r" t="t"/>
                  <a:pathLst>
                    <a:path extrusionOk="0" h="120000" w="5940425">
                      <a:moveTo>
                        <a:pt x="0" y="0"/>
                      </a:moveTo>
                      <a:lnTo>
                        <a:pt x="5940005" y="0"/>
                      </a:lnTo>
                    </a:path>
                  </a:pathLst>
                </a:custGeom>
                <a:noFill/>
                <a:ln cap="flat" cmpd="sng" w="9525">
                  <a:solidFill>
                    <a:srgbClr val="193EB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grpSp>
        </p:grpSp>
        <p:sp>
          <p:nvSpPr>
            <p:cNvPr id="1172" name="Google Shape;1172;p48"/>
            <p:cNvSpPr/>
            <p:nvPr/>
          </p:nvSpPr>
          <p:spPr>
            <a:xfrm>
              <a:off x="5185589" y="4382498"/>
              <a:ext cx="233436" cy="25606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1173" name="Google Shape;1173;p48"/>
            <p:cNvSpPr/>
            <p:nvPr/>
          </p:nvSpPr>
          <p:spPr>
            <a:xfrm>
              <a:off x="5184172" y="2750780"/>
              <a:ext cx="231594" cy="25431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1174" name="Google Shape;1174;p48"/>
            <p:cNvSpPr/>
            <p:nvPr/>
          </p:nvSpPr>
          <p:spPr>
            <a:xfrm>
              <a:off x="1025260" y="2729073"/>
              <a:ext cx="271151" cy="29746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1175" name="Google Shape;1175;p48"/>
            <p:cNvSpPr/>
            <p:nvPr/>
          </p:nvSpPr>
          <p:spPr>
            <a:xfrm>
              <a:off x="1062975" y="4356068"/>
              <a:ext cx="233436" cy="256066"/>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grpSp>
      <p:grpSp>
        <p:nvGrpSpPr>
          <p:cNvPr id="1176" name="Google Shape;1176;p48"/>
          <p:cNvGrpSpPr/>
          <p:nvPr/>
        </p:nvGrpSpPr>
        <p:grpSpPr>
          <a:xfrm>
            <a:off x="450000" y="450000"/>
            <a:ext cx="9018000" cy="276999"/>
            <a:chOff x="450000" y="450000"/>
            <a:chExt cx="9018000" cy="276999"/>
          </a:xfrm>
        </p:grpSpPr>
        <p:sp>
          <p:nvSpPr>
            <p:cNvPr id="1177" name="Google Shape;1177;p4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Năm bước tư duy thiết kế</a:t>
              </a:r>
              <a:endParaRPr sz="1800">
                <a:solidFill>
                  <a:srgbClr val="FFFFFF"/>
                </a:solidFill>
                <a:latin typeface="Arial"/>
                <a:ea typeface="Arial"/>
                <a:cs typeface="Arial"/>
                <a:sym typeface="Arial"/>
              </a:endParaRPr>
            </a:p>
          </p:txBody>
        </p:sp>
        <p:sp>
          <p:nvSpPr>
            <p:cNvPr id="1178" name="Google Shape;1178;p4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1179" name="Google Shape;1179;p48"/>
          <p:cNvSpPr/>
          <p:nvPr/>
        </p:nvSpPr>
        <p:spPr>
          <a:xfrm>
            <a:off x="548307" y="1477044"/>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Khám phá</a:t>
            </a:r>
            <a:endParaRPr sz="2400">
              <a:solidFill>
                <a:srgbClr val="0C0C0C"/>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49"/>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Phân tích</a:t>
            </a:r>
            <a:endParaRPr sz="2400">
              <a:solidFill>
                <a:srgbClr val="0C0C0C"/>
              </a:solidFill>
              <a:latin typeface="Arial"/>
              <a:ea typeface="Arial"/>
              <a:cs typeface="Arial"/>
              <a:sym typeface="Arial"/>
            </a:endParaRPr>
          </a:p>
        </p:txBody>
      </p:sp>
      <p:grpSp>
        <p:nvGrpSpPr>
          <p:cNvPr id="1186" name="Google Shape;1186;p49"/>
          <p:cNvGrpSpPr/>
          <p:nvPr/>
        </p:nvGrpSpPr>
        <p:grpSpPr>
          <a:xfrm>
            <a:off x="560209" y="2040029"/>
            <a:ext cx="8782409" cy="215375"/>
            <a:chOff x="1027113" y="2045625"/>
            <a:chExt cx="8785225" cy="215444"/>
          </a:xfrm>
        </p:grpSpPr>
        <p:sp>
          <p:nvSpPr>
            <p:cNvPr id="1187" name="Google Shape;1187;p4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188" name="Google Shape;1188;p49"/>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Bước #3: Phân tích</a:t>
              </a:r>
              <a:endParaRPr sz="1400">
                <a:solidFill>
                  <a:srgbClr val="262626"/>
                </a:solidFill>
                <a:latin typeface="Arial"/>
                <a:ea typeface="Arial"/>
                <a:cs typeface="Arial"/>
                <a:sym typeface="Arial"/>
              </a:endParaRPr>
            </a:p>
          </p:txBody>
        </p:sp>
      </p:grpSp>
      <p:sp>
        <p:nvSpPr>
          <p:cNvPr id="1189" name="Google Shape;1189;p49"/>
          <p:cNvSpPr/>
          <p:nvPr/>
        </p:nvSpPr>
        <p:spPr>
          <a:xfrm>
            <a:off x="712560" y="4700124"/>
            <a:ext cx="8630057" cy="648062"/>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Biến vấn đề đó thành vấn đề của chính mình.</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Tìm hiểu thêm về tính cách và hiểu tình huống và hoàn cảnh sâu sắc hơn</a:t>
            </a:r>
            <a:endParaRPr sz="1300">
              <a:solidFill>
                <a:srgbClr val="262626"/>
              </a:solidFill>
              <a:latin typeface="Arial"/>
              <a:ea typeface="Arial"/>
              <a:cs typeface="Arial"/>
              <a:sym typeface="Arial"/>
            </a:endParaRPr>
          </a:p>
        </p:txBody>
      </p:sp>
      <p:grpSp>
        <p:nvGrpSpPr>
          <p:cNvPr id="1190" name="Google Shape;1190;p49"/>
          <p:cNvGrpSpPr/>
          <p:nvPr/>
        </p:nvGrpSpPr>
        <p:grpSpPr>
          <a:xfrm>
            <a:off x="2365987" y="2679996"/>
            <a:ext cx="5323201" cy="1675275"/>
            <a:chOff x="2442422" y="2564058"/>
            <a:chExt cx="5323201" cy="1675275"/>
          </a:xfrm>
        </p:grpSpPr>
        <p:grpSp>
          <p:nvGrpSpPr>
            <p:cNvPr id="1191" name="Google Shape;1191;p49"/>
            <p:cNvGrpSpPr/>
            <p:nvPr/>
          </p:nvGrpSpPr>
          <p:grpSpPr>
            <a:xfrm>
              <a:off x="2442422" y="2564058"/>
              <a:ext cx="5323201" cy="1675275"/>
              <a:chOff x="2441617" y="2563781"/>
              <a:chExt cx="5324908" cy="1675812"/>
            </a:xfrm>
          </p:grpSpPr>
          <p:sp>
            <p:nvSpPr>
              <p:cNvPr id="1192" name="Google Shape;1192;p49"/>
              <p:cNvSpPr/>
              <p:nvPr/>
            </p:nvSpPr>
            <p:spPr>
              <a:xfrm>
                <a:off x="2441617" y="256378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Calibri"/>
                  <a:ea typeface="Calibri"/>
                  <a:cs typeface="Calibri"/>
                  <a:sym typeface="Calibri"/>
                </a:endParaRPr>
              </a:p>
            </p:txBody>
          </p:sp>
          <p:sp>
            <p:nvSpPr>
              <p:cNvPr id="1193" name="Google Shape;1193;p49"/>
              <p:cNvSpPr txBox="1"/>
              <p:nvPr/>
            </p:nvSpPr>
            <p:spPr>
              <a:xfrm>
                <a:off x="2482179" y="296788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Xác định</a:t>
                </a:r>
                <a:endParaRPr sz="1300">
                  <a:solidFill>
                    <a:srgbClr val="3F3F3F"/>
                  </a:solidFill>
                  <a:latin typeface="Arial"/>
                  <a:ea typeface="Arial"/>
                  <a:cs typeface="Arial"/>
                  <a:sym typeface="Arial"/>
                </a:endParaRPr>
              </a:p>
            </p:txBody>
          </p:sp>
          <p:sp>
            <p:nvSpPr>
              <p:cNvPr id="1194" name="Google Shape;1194;p49"/>
              <p:cNvSpPr/>
              <p:nvPr/>
            </p:nvSpPr>
            <p:spPr>
              <a:xfrm>
                <a:off x="3490250" y="323312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Calibri"/>
                  <a:ea typeface="Calibri"/>
                  <a:cs typeface="Calibri"/>
                  <a:sym typeface="Calibri"/>
                </a:endParaRPr>
              </a:p>
            </p:txBody>
          </p:sp>
          <p:sp>
            <p:nvSpPr>
              <p:cNvPr id="1195" name="Google Shape;1195;p49"/>
              <p:cNvSpPr txBox="1"/>
              <p:nvPr/>
            </p:nvSpPr>
            <p:spPr>
              <a:xfrm>
                <a:off x="3530812" y="3637229"/>
                <a:ext cx="1049254" cy="20011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Khám phá</a:t>
                </a:r>
                <a:endParaRPr sz="1300">
                  <a:solidFill>
                    <a:srgbClr val="3F3F3F"/>
                  </a:solidFill>
                  <a:latin typeface="Arial"/>
                  <a:ea typeface="Arial"/>
                  <a:cs typeface="Arial"/>
                  <a:sym typeface="Arial"/>
                </a:endParaRPr>
              </a:p>
            </p:txBody>
          </p:sp>
          <p:sp>
            <p:nvSpPr>
              <p:cNvPr id="1196" name="Google Shape;1196;p49"/>
              <p:cNvSpPr/>
              <p:nvPr/>
            </p:nvSpPr>
            <p:spPr>
              <a:xfrm>
                <a:off x="4538882" y="2563781"/>
                <a:ext cx="1130378" cy="1006472"/>
              </a:xfrm>
              <a:prstGeom prst="hexagon">
                <a:avLst>
                  <a:gd fmla="val 25000" name="adj"/>
                  <a:gd fmla="val 115470" name="vf"/>
                </a:avLst>
              </a:prstGeom>
              <a:solidFill>
                <a:srgbClr val="0033CC"/>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200">
                  <a:solidFill>
                    <a:srgbClr val="FFFFFF"/>
                  </a:solidFill>
                  <a:latin typeface="Arial"/>
                  <a:ea typeface="Arial"/>
                  <a:cs typeface="Arial"/>
                  <a:sym typeface="Arial"/>
                </a:endParaRPr>
              </a:p>
            </p:txBody>
          </p:sp>
          <p:sp>
            <p:nvSpPr>
              <p:cNvPr id="1197" name="Google Shape;1197;p49"/>
              <p:cNvSpPr txBox="1"/>
              <p:nvPr/>
            </p:nvSpPr>
            <p:spPr>
              <a:xfrm>
                <a:off x="4579444" y="2967889"/>
                <a:ext cx="1049254" cy="21551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Phân tích</a:t>
                </a:r>
                <a:endParaRPr sz="1400">
                  <a:solidFill>
                    <a:srgbClr val="FFFFFF"/>
                  </a:solidFill>
                  <a:latin typeface="Arial"/>
                  <a:ea typeface="Arial"/>
                  <a:cs typeface="Arial"/>
                  <a:sym typeface="Arial"/>
                </a:endParaRPr>
              </a:p>
            </p:txBody>
          </p:sp>
          <p:sp>
            <p:nvSpPr>
              <p:cNvPr id="1198" name="Google Shape;1198;p49"/>
              <p:cNvSpPr/>
              <p:nvPr/>
            </p:nvSpPr>
            <p:spPr>
              <a:xfrm>
                <a:off x="5587515" y="323312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Calibri"/>
                  <a:ea typeface="Calibri"/>
                  <a:cs typeface="Calibri"/>
                  <a:sym typeface="Calibri"/>
                </a:endParaRPr>
              </a:p>
            </p:txBody>
          </p:sp>
          <p:sp>
            <p:nvSpPr>
              <p:cNvPr id="1199" name="Google Shape;1199;p49"/>
              <p:cNvSpPr/>
              <p:nvPr/>
            </p:nvSpPr>
            <p:spPr>
              <a:xfrm>
                <a:off x="6636147" y="256378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Calibri"/>
                  <a:ea typeface="Calibri"/>
                  <a:cs typeface="Calibri"/>
                  <a:sym typeface="Calibri"/>
                </a:endParaRPr>
              </a:p>
            </p:txBody>
          </p:sp>
          <p:sp>
            <p:nvSpPr>
              <p:cNvPr id="1200" name="Google Shape;1200;p49"/>
              <p:cNvSpPr txBox="1"/>
              <p:nvPr/>
            </p:nvSpPr>
            <p:spPr>
              <a:xfrm>
                <a:off x="6676709" y="296788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Thử nghiệm</a:t>
                </a:r>
                <a:endParaRPr sz="1300">
                  <a:solidFill>
                    <a:srgbClr val="3F3F3F"/>
                  </a:solidFill>
                  <a:latin typeface="Arial"/>
                  <a:ea typeface="Arial"/>
                  <a:cs typeface="Arial"/>
                  <a:sym typeface="Arial"/>
                </a:endParaRPr>
              </a:p>
            </p:txBody>
          </p:sp>
        </p:grpSp>
        <p:sp>
          <p:nvSpPr>
            <p:cNvPr id="1201" name="Google Shape;1201;p49"/>
            <p:cNvSpPr txBox="1"/>
            <p:nvPr/>
          </p:nvSpPr>
          <p:spPr>
            <a:xfrm>
              <a:off x="5627860" y="3436176"/>
              <a:ext cx="1048918" cy="60016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Xây dựng ý tưởng và thiết kế mẫu</a:t>
              </a:r>
              <a:endParaRPr sz="1300">
                <a:solidFill>
                  <a:srgbClr val="3F3F3F"/>
                </a:solidFill>
                <a:latin typeface="Arial"/>
                <a:ea typeface="Arial"/>
                <a:cs typeface="Arial"/>
                <a:sym typeface="Arial"/>
              </a:endParaRPr>
            </a:p>
          </p:txBody>
        </p:sp>
      </p:grpSp>
      <p:grpSp>
        <p:nvGrpSpPr>
          <p:cNvPr id="1202" name="Google Shape;1202;p49"/>
          <p:cNvGrpSpPr/>
          <p:nvPr/>
        </p:nvGrpSpPr>
        <p:grpSpPr>
          <a:xfrm>
            <a:off x="450000" y="450000"/>
            <a:ext cx="9018000" cy="276999"/>
            <a:chOff x="450000" y="450000"/>
            <a:chExt cx="9018000" cy="276999"/>
          </a:xfrm>
        </p:grpSpPr>
        <p:sp>
          <p:nvSpPr>
            <p:cNvPr id="1203" name="Google Shape;1203;p4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Năm bước tư duy thiết kế</a:t>
              </a:r>
              <a:endParaRPr sz="1800">
                <a:solidFill>
                  <a:srgbClr val="FFFFFF"/>
                </a:solidFill>
                <a:latin typeface="Arial"/>
                <a:ea typeface="Arial"/>
                <a:cs typeface="Arial"/>
                <a:sym typeface="Arial"/>
              </a:endParaRPr>
            </a:p>
          </p:txBody>
        </p:sp>
        <p:sp>
          <p:nvSpPr>
            <p:cNvPr id="1204" name="Google Shape;1204;p4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5"/>
          <p:cNvSpPr/>
          <p:nvPr/>
        </p:nvSpPr>
        <p:spPr>
          <a:xfrm>
            <a:off x="546895" y="1468251"/>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Lập kế hoạch Dự án</a:t>
            </a:r>
            <a:endParaRPr sz="2400">
              <a:solidFill>
                <a:srgbClr val="0C0C0C"/>
              </a:solidFill>
              <a:latin typeface="Arial"/>
              <a:ea typeface="Arial"/>
              <a:cs typeface="Arial"/>
              <a:sym typeface="Arial"/>
            </a:endParaRPr>
          </a:p>
        </p:txBody>
      </p:sp>
      <p:grpSp>
        <p:nvGrpSpPr>
          <p:cNvPr id="130" name="Google Shape;130;p5"/>
          <p:cNvGrpSpPr/>
          <p:nvPr/>
        </p:nvGrpSpPr>
        <p:grpSpPr>
          <a:xfrm>
            <a:off x="558800" y="2038262"/>
            <a:ext cx="8785225" cy="215444"/>
            <a:chOff x="1027113" y="2045625"/>
            <a:chExt cx="8785225" cy="215444"/>
          </a:xfrm>
        </p:grpSpPr>
        <p:sp>
          <p:nvSpPr>
            <p:cNvPr id="131" name="Google Shape;131;p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 name="Google Shape;132;p5"/>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Bốn kiểu dự án:</a:t>
              </a:r>
              <a:endParaRPr/>
            </a:p>
          </p:txBody>
        </p:sp>
      </p:grpSp>
      <p:graphicFrame>
        <p:nvGraphicFramePr>
          <p:cNvPr id="133" name="Google Shape;133;p5"/>
          <p:cNvGraphicFramePr/>
          <p:nvPr/>
        </p:nvGraphicFramePr>
        <p:xfrm>
          <a:off x="2363453" y="3336724"/>
          <a:ext cx="3000000" cy="3000000"/>
        </p:xfrm>
        <a:graphic>
          <a:graphicData uri="http://schemas.openxmlformats.org/drawingml/2006/table">
            <a:tbl>
              <a:tblPr bandRow="1" firstRow="1">
                <a:noFill/>
                <a:tableStyleId>{8A30BD8A-9BB7-4BCD-BF5D-14C567F860B3}</a:tableStyleId>
              </a:tblPr>
              <a:tblGrid>
                <a:gridCol w="1926825"/>
                <a:gridCol w="1926825"/>
                <a:gridCol w="1926825"/>
              </a:tblGrid>
              <a:tr h="334000">
                <a:tc>
                  <a:txBody>
                    <a:bodyPr/>
                    <a:lstStyle/>
                    <a:p>
                      <a:pPr indent="0" lvl="0" marL="0" marR="0" rtl="0" algn="ctr">
                        <a:spcBef>
                          <a:spcPts val="0"/>
                        </a:spcBef>
                        <a:spcAft>
                          <a:spcPts val="0"/>
                        </a:spcAft>
                        <a:buNone/>
                      </a:pPr>
                      <a:r>
                        <a:t/>
                      </a:r>
                      <a:endParaRPr b="0" sz="14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Đã biết</a:t>
                      </a:r>
                      <a:endParaRPr b="0" sz="14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Chưa biết</a:t>
                      </a:r>
                      <a:endParaRPr b="0" sz="14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340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Đã biết</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Tối ưu hóa</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Hiểu biết</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340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Chưa biết</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Giải pháp</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Tìm kiếm</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
        <p:nvSpPr>
          <p:cNvPr id="134" name="Google Shape;134;p5"/>
          <p:cNvSpPr txBox="1"/>
          <p:nvPr/>
        </p:nvSpPr>
        <p:spPr>
          <a:xfrm>
            <a:off x="5586525" y="2955800"/>
            <a:ext cx="1649400" cy="277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800">
                <a:solidFill>
                  <a:srgbClr val="FF0000"/>
                </a:solidFill>
                <a:latin typeface="Arial"/>
                <a:ea typeface="Arial"/>
                <a:cs typeface="Arial"/>
                <a:sym typeface="Arial"/>
              </a:rPr>
              <a:t>Phải làm gì?</a:t>
            </a:r>
            <a:endParaRPr/>
          </a:p>
        </p:txBody>
      </p:sp>
      <p:sp>
        <p:nvSpPr>
          <p:cNvPr id="135" name="Google Shape;135;p5"/>
          <p:cNvSpPr txBox="1"/>
          <p:nvPr/>
        </p:nvSpPr>
        <p:spPr>
          <a:xfrm>
            <a:off x="450000" y="3784753"/>
            <a:ext cx="2058714" cy="55399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800">
                <a:solidFill>
                  <a:srgbClr val="FF0000"/>
                </a:solidFill>
                <a:latin typeface="Arial"/>
                <a:ea typeface="Arial"/>
                <a:cs typeface="Arial"/>
                <a:sym typeface="Arial"/>
              </a:rPr>
              <a:t>Phải làm </a:t>
            </a:r>
            <a:endParaRPr/>
          </a:p>
          <a:p>
            <a:pPr indent="0" lvl="0" marL="0" marR="0" rtl="0" algn="ctr">
              <a:spcBef>
                <a:spcPts val="0"/>
              </a:spcBef>
              <a:spcAft>
                <a:spcPts val="0"/>
              </a:spcAft>
              <a:buNone/>
            </a:pPr>
            <a:r>
              <a:rPr lang="en-US" sz="1800">
                <a:solidFill>
                  <a:srgbClr val="FF0000"/>
                </a:solidFill>
                <a:latin typeface="Arial"/>
                <a:ea typeface="Arial"/>
                <a:cs typeface="Arial"/>
                <a:sym typeface="Arial"/>
              </a:rPr>
              <a:t>như thế nào?</a:t>
            </a:r>
            <a:endParaRPr/>
          </a:p>
        </p:txBody>
      </p:sp>
      <p:grpSp>
        <p:nvGrpSpPr>
          <p:cNvPr id="136" name="Google Shape;136;p5"/>
          <p:cNvGrpSpPr/>
          <p:nvPr/>
        </p:nvGrpSpPr>
        <p:grpSpPr>
          <a:xfrm>
            <a:off x="450000" y="450000"/>
            <a:ext cx="9018000" cy="276999"/>
            <a:chOff x="450000" y="450000"/>
            <a:chExt cx="9018000" cy="276999"/>
          </a:xfrm>
        </p:grpSpPr>
        <p:sp>
          <p:nvSpPr>
            <p:cNvPr id="137" name="Google Shape;137;p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1.1. Lập kế hoạch Dự án</a:t>
              </a:r>
              <a:endParaRPr sz="1800">
                <a:solidFill>
                  <a:srgbClr val="FFFFFF"/>
                </a:solidFill>
                <a:latin typeface="Arial"/>
                <a:ea typeface="Arial"/>
                <a:cs typeface="Arial"/>
                <a:sym typeface="Arial"/>
              </a:endParaRPr>
            </a:p>
          </p:txBody>
        </p:sp>
        <p:sp>
          <p:nvSpPr>
            <p:cNvPr id="138" name="Google Shape;138;p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grpSp>
        <p:nvGrpSpPr>
          <p:cNvPr id="1210" name="Google Shape;1210;p50"/>
          <p:cNvGrpSpPr/>
          <p:nvPr/>
        </p:nvGrpSpPr>
        <p:grpSpPr>
          <a:xfrm>
            <a:off x="560209" y="2040029"/>
            <a:ext cx="8782409" cy="215375"/>
            <a:chOff x="1027113" y="2045625"/>
            <a:chExt cx="8785225" cy="215444"/>
          </a:xfrm>
        </p:grpSpPr>
        <p:sp>
          <p:nvSpPr>
            <p:cNvPr id="1211" name="Google Shape;1211;p5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212" name="Google Shape;1212;p50"/>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Đối tượng đại diện:</a:t>
              </a:r>
              <a:endParaRPr/>
            </a:p>
          </p:txBody>
        </p:sp>
      </p:grpSp>
      <p:sp>
        <p:nvSpPr>
          <p:cNvPr id="1213" name="Google Shape;1213;p50"/>
          <p:cNvSpPr/>
          <p:nvPr/>
        </p:nvSpPr>
        <p:spPr>
          <a:xfrm>
            <a:off x="710973" y="2318526"/>
            <a:ext cx="8630057" cy="3459087"/>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Định nghĩa</a:t>
            </a: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Đối tượng đại diện là một người giả định đại diện cho một kiểu người sử dụng một sản phẩm hoặc dịch vụ và dựa trên dữ liệu thu được từ các cuộc khảo sát.</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Khi chúng ta tạo một đối tượng đại diện để tìm ra giải pháp và suy nghĩ từ góc nhìn của khách hàng, cũng như tạo sự đồng thuận, đối tượng đại diện được tạo ra trong quá trình phân tích sẽ là công cụ để xác định nhu cầu thật sự của khách hàng. Nếu thực sự hiểu và đồng cảm với đối tượng đại diện mà chúng ta đã tạo ra thì giải pháp của chúng ta sẽ là một giải pháp bền vững và cần thiết cho thế giới.</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Những điều cần cân nhắc khi tạo đối tượng đại diện</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Bằng cách sử dụng nghiên cứu, chúng ta dự đoán sát nhất cách ứng xử của con người trong một tình huống và môi trường cụ thể. Bạn không cần phải nêu ra một khảo sát thực tế mà chỉ cần giới thiệu một người bạn thân, vẽ một đối tượng đại diện với một cá tính riêng biệt.</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Đừng lo nếu bạn thấy đối tượng đại diện không cân xứng. Đối tượng đại diện của bạn không nhất thiết phải là một đối tượng đại diện chung chung. Bạn có thể vẽ đối tượng đại diện theo các đặc điểm riêng, hơi thái quá cũng được.</a:t>
            </a:r>
            <a:endParaRPr/>
          </a:p>
        </p:txBody>
      </p:sp>
      <p:grpSp>
        <p:nvGrpSpPr>
          <p:cNvPr id="1214" name="Google Shape;1214;p50"/>
          <p:cNvGrpSpPr/>
          <p:nvPr/>
        </p:nvGrpSpPr>
        <p:grpSpPr>
          <a:xfrm>
            <a:off x="450000" y="450000"/>
            <a:ext cx="9018000" cy="276999"/>
            <a:chOff x="450000" y="450000"/>
            <a:chExt cx="9018000" cy="276999"/>
          </a:xfrm>
        </p:grpSpPr>
        <p:sp>
          <p:nvSpPr>
            <p:cNvPr id="1215" name="Google Shape;1215;p5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Năm bước tư duy thiết kế</a:t>
              </a:r>
              <a:endParaRPr sz="1800">
                <a:solidFill>
                  <a:srgbClr val="FFFFFF"/>
                </a:solidFill>
                <a:latin typeface="Arial"/>
                <a:ea typeface="Arial"/>
                <a:cs typeface="Arial"/>
                <a:sym typeface="Arial"/>
              </a:endParaRPr>
            </a:p>
          </p:txBody>
        </p:sp>
        <p:sp>
          <p:nvSpPr>
            <p:cNvPr id="1216" name="Google Shape;1216;p5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1217" name="Google Shape;1217;p50"/>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Phân tích</a:t>
            </a:r>
            <a:endParaRPr sz="2400">
              <a:solidFill>
                <a:srgbClr val="0C0C0C"/>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grpSp>
        <p:nvGrpSpPr>
          <p:cNvPr id="1223" name="Google Shape;1223;p51"/>
          <p:cNvGrpSpPr/>
          <p:nvPr/>
        </p:nvGrpSpPr>
        <p:grpSpPr>
          <a:xfrm>
            <a:off x="560209" y="2040029"/>
            <a:ext cx="8782409" cy="215375"/>
            <a:chOff x="1027113" y="2045625"/>
            <a:chExt cx="8785225" cy="215444"/>
          </a:xfrm>
        </p:grpSpPr>
        <p:sp>
          <p:nvSpPr>
            <p:cNvPr id="1224" name="Google Shape;1224;p5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225" name="Google Shape;1225;p51"/>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Đối tượng đại diện:</a:t>
              </a:r>
              <a:endParaRPr/>
            </a:p>
          </p:txBody>
        </p:sp>
      </p:grpSp>
      <p:sp>
        <p:nvSpPr>
          <p:cNvPr id="1226" name="Google Shape;1226;p51"/>
          <p:cNvSpPr/>
          <p:nvPr/>
        </p:nvSpPr>
        <p:spPr>
          <a:xfrm>
            <a:off x="710973" y="2318525"/>
            <a:ext cx="8630057" cy="1048171"/>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1. Thông tin cá nhân</a:t>
            </a: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Sẽ dễ hình dung hơn nếu bạn tạo các yếu tố khách quan mô tả đối tượng đại diện như tuổi, giới tính và nghề nghiệp. Bằng cách phân chia đối tượng đại diện với những thông tin cơ bản này, bạn sẽ thấy rõ đối tượng đại diện đại diện cho nhóm người nào..</a:t>
            </a:r>
            <a:endParaRPr/>
          </a:p>
        </p:txBody>
      </p:sp>
      <p:sp>
        <p:nvSpPr>
          <p:cNvPr id="1227" name="Google Shape;1227;p51"/>
          <p:cNvSpPr/>
          <p:nvPr/>
        </p:nvSpPr>
        <p:spPr>
          <a:xfrm>
            <a:off x="1353503" y="3470168"/>
            <a:ext cx="7800657" cy="1555673"/>
          </a:xfrm>
          <a:prstGeom prst="rect">
            <a:avLst/>
          </a:prstGeom>
          <a:solidFill>
            <a:schemeClr val="lt1"/>
          </a:solidFill>
          <a:ln cap="flat" cmpd="sng" w="12700">
            <a:solidFill>
              <a:srgbClr val="1428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rgbClr val="1428A0"/>
                </a:solidFill>
                <a:latin typeface="Arial"/>
                <a:ea typeface="Arial"/>
                <a:cs typeface="Arial"/>
                <a:sym typeface="Arial"/>
              </a:rPr>
              <a:t>Tôi _____ tuổi.</a:t>
            </a:r>
            <a:endParaRPr/>
          </a:p>
          <a:p>
            <a:pPr indent="0" lvl="0" marL="0" marR="0" rtl="0" algn="l">
              <a:spcBef>
                <a:spcPts val="0"/>
              </a:spcBef>
              <a:spcAft>
                <a:spcPts val="0"/>
              </a:spcAft>
              <a:buNone/>
            </a:pPr>
            <a:r>
              <a:rPr lang="en-US" sz="1400">
                <a:solidFill>
                  <a:srgbClr val="1428A0"/>
                </a:solidFill>
                <a:latin typeface="Arial"/>
                <a:ea typeface="Arial"/>
                <a:cs typeface="Arial"/>
                <a:sym typeface="Arial"/>
              </a:rPr>
              <a:t>Công việc của tôi là________________, và việc tôi làm là___________________.</a:t>
            </a:r>
            <a:endParaRPr sz="1400">
              <a:solidFill>
                <a:srgbClr val="1428A0"/>
              </a:solidFill>
              <a:latin typeface="Arial"/>
              <a:ea typeface="Arial"/>
              <a:cs typeface="Arial"/>
              <a:sym typeface="Arial"/>
            </a:endParaRPr>
          </a:p>
        </p:txBody>
      </p:sp>
      <p:grpSp>
        <p:nvGrpSpPr>
          <p:cNvPr id="1228" name="Google Shape;1228;p51"/>
          <p:cNvGrpSpPr/>
          <p:nvPr/>
        </p:nvGrpSpPr>
        <p:grpSpPr>
          <a:xfrm>
            <a:off x="450000" y="450000"/>
            <a:ext cx="9018000" cy="276999"/>
            <a:chOff x="450000" y="450000"/>
            <a:chExt cx="9018000" cy="276999"/>
          </a:xfrm>
        </p:grpSpPr>
        <p:sp>
          <p:nvSpPr>
            <p:cNvPr id="1229" name="Google Shape;1229;p5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Năm bước tư duy thiết kế</a:t>
              </a:r>
              <a:endParaRPr sz="1800">
                <a:solidFill>
                  <a:srgbClr val="FFFFFF"/>
                </a:solidFill>
                <a:latin typeface="Arial"/>
                <a:ea typeface="Arial"/>
                <a:cs typeface="Arial"/>
                <a:sym typeface="Arial"/>
              </a:endParaRPr>
            </a:p>
          </p:txBody>
        </p:sp>
        <p:sp>
          <p:nvSpPr>
            <p:cNvPr id="1230" name="Google Shape;1230;p5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1231" name="Google Shape;1231;p51"/>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Phân tích</a:t>
            </a:r>
            <a:endParaRPr sz="2400">
              <a:solidFill>
                <a:srgbClr val="0C0C0C"/>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grpSp>
        <p:nvGrpSpPr>
          <p:cNvPr id="1237" name="Google Shape;1237;p52"/>
          <p:cNvGrpSpPr/>
          <p:nvPr/>
        </p:nvGrpSpPr>
        <p:grpSpPr>
          <a:xfrm>
            <a:off x="560209" y="2040029"/>
            <a:ext cx="8782409" cy="215375"/>
            <a:chOff x="1027113" y="2045625"/>
            <a:chExt cx="8785225" cy="215444"/>
          </a:xfrm>
        </p:grpSpPr>
        <p:sp>
          <p:nvSpPr>
            <p:cNvPr id="1238" name="Google Shape;1238;p5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239" name="Google Shape;1239;p52"/>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Đối tượng đại diện:</a:t>
              </a:r>
              <a:endParaRPr/>
            </a:p>
          </p:txBody>
        </p:sp>
      </p:grpSp>
      <p:sp>
        <p:nvSpPr>
          <p:cNvPr id="1240" name="Google Shape;1240;p52"/>
          <p:cNvSpPr/>
          <p:nvPr/>
        </p:nvSpPr>
        <p:spPr>
          <a:xfrm>
            <a:off x="710973" y="2318727"/>
            <a:ext cx="8630057" cy="3259033"/>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2. Điểm tiếp xúc</a:t>
            </a: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Chúng ta sẽ gặp kiểu người nào, cần mang gì theo, trong môi trường nào? </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Bằng cách nhìn vào cuộc sống của đối tượng đại diện thông qua các tầng lớp xã hội, nhu yếu phẩm và môi trường chính, chúng ta có thể xác định cụ thể họ muốn gì trong môi trường nào, và cần cân nhắc những yếu tố nào để giải pháp có ý nghĩa và được sử dụng để phát triển trong tương lai.</a:t>
            </a:r>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Tầng lớp xã hội: Đối tượng đại diện sống cùng, nói chuyện và chia sẻ suy nghĩ với kiểu người nào? Hãy nghĩ đến những người xung quanh đối tượng đại diện đó, và lý do họ ở bên đối tượng đại diện.</a:t>
            </a:r>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Nhu yếu phẩm: Đồ vật nào quan trọng với đối tượng đại diện hoặc luôn được đối tượng đại diện mang theo? Trong khi tìm hiểu về nhu yếu phẩm, hãy nghĩ đến lý do tại sao chúng lại cần thiết cho đối tượng đại diện.</a:t>
            </a:r>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Môi trường chính: Đối tượng đại diện thường dành thời gian của mình ở đâu? Hãy nghĩ đến tất cả, từ môi trường vật lý như trường học, cửa hàng, ngân hàng và bến xe buýt, cũng như môi trường số như trang web, trang SNS và ứng dụng di động.</a:t>
            </a:r>
            <a:endParaRPr/>
          </a:p>
        </p:txBody>
      </p:sp>
      <p:grpSp>
        <p:nvGrpSpPr>
          <p:cNvPr id="1241" name="Google Shape;1241;p52"/>
          <p:cNvGrpSpPr/>
          <p:nvPr/>
        </p:nvGrpSpPr>
        <p:grpSpPr>
          <a:xfrm>
            <a:off x="450000" y="450000"/>
            <a:ext cx="9018000" cy="276999"/>
            <a:chOff x="450000" y="450000"/>
            <a:chExt cx="9018000" cy="276999"/>
          </a:xfrm>
        </p:grpSpPr>
        <p:sp>
          <p:nvSpPr>
            <p:cNvPr id="1242" name="Google Shape;1242;p5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Năm bước tư duy thiết kế</a:t>
              </a:r>
              <a:endParaRPr sz="1800">
                <a:solidFill>
                  <a:srgbClr val="FFFFFF"/>
                </a:solidFill>
                <a:latin typeface="Arial"/>
                <a:ea typeface="Arial"/>
                <a:cs typeface="Arial"/>
                <a:sym typeface="Arial"/>
              </a:endParaRPr>
            </a:p>
          </p:txBody>
        </p:sp>
        <p:sp>
          <p:nvSpPr>
            <p:cNvPr id="1243" name="Google Shape;1243;p5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1244" name="Google Shape;1244;p52"/>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Phân tích</a:t>
            </a:r>
            <a:endParaRPr sz="2400">
              <a:solidFill>
                <a:srgbClr val="0C0C0C"/>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grpSp>
        <p:nvGrpSpPr>
          <p:cNvPr id="1250" name="Google Shape;1250;p53"/>
          <p:cNvGrpSpPr/>
          <p:nvPr/>
        </p:nvGrpSpPr>
        <p:grpSpPr>
          <a:xfrm>
            <a:off x="560209" y="2040029"/>
            <a:ext cx="8782409" cy="215375"/>
            <a:chOff x="1027113" y="2045625"/>
            <a:chExt cx="8785225" cy="215444"/>
          </a:xfrm>
        </p:grpSpPr>
        <p:sp>
          <p:nvSpPr>
            <p:cNvPr id="1251" name="Google Shape;1251;p5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252" name="Google Shape;1252;p53"/>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Đối tượng đại diện:</a:t>
              </a:r>
              <a:endParaRPr/>
            </a:p>
          </p:txBody>
        </p:sp>
      </p:grpSp>
      <p:sp>
        <p:nvSpPr>
          <p:cNvPr id="1253" name="Google Shape;1253;p53"/>
          <p:cNvSpPr/>
          <p:nvPr/>
        </p:nvSpPr>
        <p:spPr>
          <a:xfrm>
            <a:off x="710973" y="2318525"/>
            <a:ext cx="8630057" cy="2258759"/>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3. Giá trị</a:t>
            </a: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Dựa trên kết quả khảo sát, hãy xác định “giá trị” mà khách hàng cho là có ý nghĩa. Điều gì là quan trọng nhất với họ? Điều gì làm cho họ hạnh phúc? Bạn có muốn duy trì điều gì không? </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Dựa trên những câu hỏi sau, hãy tìm ra giá trị cốt lõi mà đối tượng đại diện của chúng ta có.</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Để giải quyết vấn đề đúng hướng, việc tìm ra giá trị cốt lõi mà đối tượng đại diện cho là có ý nghĩa là vô cùng quan trọng.</a:t>
            </a:r>
            <a:endParaRPr b="0" i="0" sz="1300" u="none" cap="none" strike="noStrike">
              <a:solidFill>
                <a:srgbClr val="262626"/>
              </a:solidFill>
              <a:latin typeface="Arial"/>
              <a:ea typeface="Arial"/>
              <a:cs typeface="Arial"/>
              <a:sym typeface="Arial"/>
            </a:endParaRPr>
          </a:p>
          <a:p>
            <a:pPr indent="-99958" lvl="0" marL="182508"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99958" lvl="0" marL="182508"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p:txBody>
      </p:sp>
      <p:sp>
        <p:nvSpPr>
          <p:cNvPr id="1254" name="Google Shape;1254;p53"/>
          <p:cNvSpPr/>
          <p:nvPr/>
        </p:nvSpPr>
        <p:spPr>
          <a:xfrm>
            <a:off x="1328841" y="4287493"/>
            <a:ext cx="7906385" cy="1353005"/>
          </a:xfrm>
          <a:prstGeom prst="rect">
            <a:avLst/>
          </a:prstGeom>
          <a:solidFill>
            <a:schemeClr val="lt1"/>
          </a:solidFill>
          <a:ln cap="flat" cmpd="sng" w="12700">
            <a:solidFill>
              <a:srgbClr val="1428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rgbClr val="1428A0"/>
                </a:solidFill>
                <a:latin typeface="Arial"/>
                <a:ea typeface="Arial"/>
                <a:cs typeface="Arial"/>
                <a:sym typeface="Arial"/>
              </a:rPr>
              <a:t>Điều khiến tôi thích thú là_______________________________________ .</a:t>
            </a:r>
            <a:endParaRPr/>
          </a:p>
          <a:p>
            <a:pPr indent="0" lvl="0" marL="0" marR="0" rtl="0" algn="l">
              <a:spcBef>
                <a:spcPts val="0"/>
              </a:spcBef>
              <a:spcAft>
                <a:spcPts val="0"/>
              </a:spcAft>
              <a:buNone/>
            </a:pPr>
            <a:r>
              <a:rPr lang="en-US" sz="1400">
                <a:solidFill>
                  <a:srgbClr val="1428A0"/>
                </a:solidFill>
                <a:latin typeface="Arial"/>
                <a:ea typeface="Arial"/>
                <a:cs typeface="Arial"/>
                <a:sym typeface="Arial"/>
              </a:rPr>
              <a:t>Điều tôi nghĩ là quan trọng với tôi là____________________________________ .</a:t>
            </a:r>
            <a:endParaRPr/>
          </a:p>
          <a:p>
            <a:pPr indent="0" lvl="0" marL="0" marR="0" rtl="0" algn="l">
              <a:spcBef>
                <a:spcPts val="0"/>
              </a:spcBef>
              <a:spcAft>
                <a:spcPts val="0"/>
              </a:spcAft>
              <a:buNone/>
            </a:pPr>
            <a:r>
              <a:rPr lang="en-US" sz="1400">
                <a:solidFill>
                  <a:srgbClr val="1428A0"/>
                </a:solidFill>
                <a:latin typeface="Arial"/>
                <a:ea typeface="Arial"/>
                <a:cs typeface="Arial"/>
                <a:sym typeface="Arial"/>
              </a:rPr>
              <a:t>Điều khiến tôi rất ghét là______________________________________ .</a:t>
            </a:r>
            <a:endParaRPr/>
          </a:p>
          <a:p>
            <a:pPr indent="0" lvl="0" marL="0" marR="0" rtl="0" algn="l">
              <a:spcBef>
                <a:spcPts val="0"/>
              </a:spcBef>
              <a:spcAft>
                <a:spcPts val="0"/>
              </a:spcAft>
              <a:buNone/>
            </a:pPr>
            <a:r>
              <a:rPr lang="en-US" sz="1400">
                <a:solidFill>
                  <a:srgbClr val="1428A0"/>
                </a:solidFill>
                <a:latin typeface="Arial"/>
                <a:ea typeface="Arial"/>
                <a:cs typeface="Arial"/>
                <a:sym typeface="Arial"/>
              </a:rPr>
              <a:t>Mục tiêu của tôi là______________________________________________ .</a:t>
            </a:r>
            <a:endParaRPr sz="1400">
              <a:solidFill>
                <a:srgbClr val="1428A0"/>
              </a:solidFill>
              <a:latin typeface="Arial"/>
              <a:ea typeface="Arial"/>
              <a:cs typeface="Arial"/>
              <a:sym typeface="Arial"/>
            </a:endParaRPr>
          </a:p>
        </p:txBody>
      </p:sp>
      <p:grpSp>
        <p:nvGrpSpPr>
          <p:cNvPr id="1255" name="Google Shape;1255;p53"/>
          <p:cNvGrpSpPr/>
          <p:nvPr/>
        </p:nvGrpSpPr>
        <p:grpSpPr>
          <a:xfrm>
            <a:off x="450000" y="450000"/>
            <a:ext cx="9018000" cy="276999"/>
            <a:chOff x="450000" y="450000"/>
            <a:chExt cx="9018000" cy="276999"/>
          </a:xfrm>
        </p:grpSpPr>
        <p:sp>
          <p:nvSpPr>
            <p:cNvPr id="1256" name="Google Shape;1256;p5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Năm bước tư duy thiết kế</a:t>
              </a:r>
              <a:endParaRPr sz="1800">
                <a:solidFill>
                  <a:srgbClr val="FFFFFF"/>
                </a:solidFill>
                <a:latin typeface="Arial"/>
                <a:ea typeface="Arial"/>
                <a:cs typeface="Arial"/>
                <a:sym typeface="Arial"/>
              </a:endParaRPr>
            </a:p>
          </p:txBody>
        </p:sp>
        <p:sp>
          <p:nvSpPr>
            <p:cNvPr id="1257" name="Google Shape;1257;p5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1258" name="Google Shape;1258;p53"/>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Phân tích</a:t>
            </a:r>
            <a:endParaRPr sz="2400">
              <a:solidFill>
                <a:srgbClr val="0C0C0C"/>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grpSp>
        <p:nvGrpSpPr>
          <p:cNvPr id="1264" name="Google Shape;1264;p54"/>
          <p:cNvGrpSpPr/>
          <p:nvPr/>
        </p:nvGrpSpPr>
        <p:grpSpPr>
          <a:xfrm>
            <a:off x="560209" y="2040029"/>
            <a:ext cx="8782409" cy="215375"/>
            <a:chOff x="1027113" y="2045625"/>
            <a:chExt cx="8785225" cy="215444"/>
          </a:xfrm>
        </p:grpSpPr>
        <p:sp>
          <p:nvSpPr>
            <p:cNvPr id="1265" name="Google Shape;1265;p5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266" name="Google Shape;1266;p54"/>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Đối tượng đại diện:</a:t>
              </a:r>
              <a:endParaRPr/>
            </a:p>
          </p:txBody>
        </p:sp>
      </p:grpSp>
      <p:sp>
        <p:nvSpPr>
          <p:cNvPr id="1267" name="Google Shape;1267;p54"/>
          <p:cNvSpPr/>
          <p:nvPr/>
        </p:nvSpPr>
        <p:spPr>
          <a:xfrm>
            <a:off x="710973" y="2318525"/>
            <a:ext cx="8630057" cy="1453410"/>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4. Hành vi</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Mô tả các hành động thể hiện giá trị cốt lõi của đối tượng đại diện.</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Trong tình cảnh khó khăn, mỗi người sẽ thể hiện một hành vi khác nhau tùy theo giá trị của họ. </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Hãy xem xét và liệt kê những hành vi liên quan trực tiếp hoặc gián tiếp đến vấn đề và thể hiện rõ nhất suy nghĩ của đối tượng đại diện.</a:t>
            </a:r>
            <a:endParaRPr/>
          </a:p>
        </p:txBody>
      </p:sp>
      <p:grpSp>
        <p:nvGrpSpPr>
          <p:cNvPr id="1268" name="Google Shape;1268;p54"/>
          <p:cNvGrpSpPr/>
          <p:nvPr/>
        </p:nvGrpSpPr>
        <p:grpSpPr>
          <a:xfrm>
            <a:off x="450000" y="450000"/>
            <a:ext cx="9018000" cy="276999"/>
            <a:chOff x="450000" y="450000"/>
            <a:chExt cx="9018000" cy="276999"/>
          </a:xfrm>
        </p:grpSpPr>
        <p:sp>
          <p:nvSpPr>
            <p:cNvPr id="1269" name="Google Shape;1269;p5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Năm bước tư duy thiết kế</a:t>
              </a:r>
              <a:endParaRPr sz="1800">
                <a:solidFill>
                  <a:srgbClr val="FFFFFF"/>
                </a:solidFill>
                <a:latin typeface="Arial"/>
                <a:ea typeface="Arial"/>
                <a:cs typeface="Arial"/>
                <a:sym typeface="Arial"/>
              </a:endParaRPr>
            </a:p>
          </p:txBody>
        </p:sp>
        <p:sp>
          <p:nvSpPr>
            <p:cNvPr id="1270" name="Google Shape;1270;p5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1271" name="Google Shape;1271;p54"/>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Phân tích</a:t>
            </a:r>
            <a:endParaRPr sz="2400">
              <a:solidFill>
                <a:srgbClr val="0C0C0C"/>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grpSp>
        <p:nvGrpSpPr>
          <p:cNvPr id="1277" name="Google Shape;1277;p55"/>
          <p:cNvGrpSpPr/>
          <p:nvPr/>
        </p:nvGrpSpPr>
        <p:grpSpPr>
          <a:xfrm>
            <a:off x="560209" y="2044065"/>
            <a:ext cx="8782409" cy="215375"/>
            <a:chOff x="1027113" y="2045625"/>
            <a:chExt cx="8785225" cy="215444"/>
          </a:xfrm>
        </p:grpSpPr>
        <p:sp>
          <p:nvSpPr>
            <p:cNvPr id="1278" name="Google Shape;1278;p5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279" name="Google Shape;1279;p55"/>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Đối tượng đại diện:</a:t>
              </a:r>
              <a:endParaRPr/>
            </a:p>
          </p:txBody>
        </p:sp>
      </p:grpSp>
      <p:sp>
        <p:nvSpPr>
          <p:cNvPr id="1280" name="Google Shape;1280;p55"/>
          <p:cNvSpPr/>
          <p:nvPr/>
        </p:nvSpPr>
        <p:spPr>
          <a:xfrm>
            <a:off x="710973" y="2316798"/>
            <a:ext cx="8630057" cy="2258081"/>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5.   Mong muốn</a:t>
            </a: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Mô tả mong muốn của khách hàng theo giá trị cốt lõi và hành vi của họ.</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Bằng cách tìm hiểu rõ mong muốn của khách hàng và viết về mong muốn đó, ta có thể đặt ra hướng giải pháp để phát triển sau này.</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Những bất tiện mà đối tượng đại diện cảm thấy là gì, và bạn muốn giải quyết chúng theo hướng nào?</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Đầu tiên là phải giải quyết điều gì? Có thể cải thiện điều gì?</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Tìm hiểu mong muốn mà bạn đã mô tả theo suy nghĩ của đối tượng đại diện và hãy nghĩ đến những ưu tiên của họ.</a:t>
            </a:r>
            <a:endParaRPr/>
          </a:p>
        </p:txBody>
      </p:sp>
      <p:grpSp>
        <p:nvGrpSpPr>
          <p:cNvPr id="1281" name="Google Shape;1281;p55"/>
          <p:cNvGrpSpPr/>
          <p:nvPr/>
        </p:nvGrpSpPr>
        <p:grpSpPr>
          <a:xfrm>
            <a:off x="450000" y="450000"/>
            <a:ext cx="9018000" cy="276999"/>
            <a:chOff x="450000" y="450000"/>
            <a:chExt cx="9018000" cy="276999"/>
          </a:xfrm>
        </p:grpSpPr>
        <p:sp>
          <p:nvSpPr>
            <p:cNvPr id="1282" name="Google Shape;1282;p5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Năm bước tư duy thiết kế</a:t>
              </a:r>
              <a:endParaRPr sz="1800">
                <a:solidFill>
                  <a:srgbClr val="FFFFFF"/>
                </a:solidFill>
                <a:latin typeface="Arial"/>
                <a:ea typeface="Arial"/>
                <a:cs typeface="Arial"/>
                <a:sym typeface="Arial"/>
              </a:endParaRPr>
            </a:p>
          </p:txBody>
        </p:sp>
        <p:sp>
          <p:nvSpPr>
            <p:cNvPr id="1283" name="Google Shape;1283;p5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1284" name="Google Shape;1284;p55"/>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Phân tích</a:t>
            </a:r>
            <a:endParaRPr sz="2400">
              <a:solidFill>
                <a:srgbClr val="0C0C0C"/>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grpSp>
        <p:nvGrpSpPr>
          <p:cNvPr id="1290" name="Google Shape;1290;p56"/>
          <p:cNvGrpSpPr/>
          <p:nvPr/>
        </p:nvGrpSpPr>
        <p:grpSpPr>
          <a:xfrm>
            <a:off x="560209" y="2040463"/>
            <a:ext cx="8782409" cy="215375"/>
            <a:chOff x="1027113" y="2045625"/>
            <a:chExt cx="8785225" cy="215444"/>
          </a:xfrm>
        </p:grpSpPr>
        <p:sp>
          <p:nvSpPr>
            <p:cNvPr id="1291" name="Google Shape;1291;p5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292" name="Google Shape;1292;p56"/>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Đối tượng đại diện (ví dụ):</a:t>
              </a:r>
              <a:endParaRPr/>
            </a:p>
          </p:txBody>
        </p:sp>
      </p:grpSp>
      <p:sp>
        <p:nvSpPr>
          <p:cNvPr id="1293" name="Google Shape;1293;p56"/>
          <p:cNvSpPr/>
          <p:nvPr/>
        </p:nvSpPr>
        <p:spPr>
          <a:xfrm>
            <a:off x="712560" y="2593901"/>
            <a:ext cx="8344944" cy="1947620"/>
          </a:xfrm>
          <a:prstGeom prst="rect">
            <a:avLst/>
          </a:prstGeom>
          <a:solidFill>
            <a:schemeClr val="lt1"/>
          </a:solidFill>
          <a:ln cap="flat" cmpd="sng" w="12700">
            <a:solidFill>
              <a:srgbClr val="1428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rgbClr val="1428A0"/>
                </a:solidFill>
                <a:latin typeface="Arial"/>
                <a:ea typeface="Arial"/>
                <a:cs typeface="Arial"/>
                <a:sym typeface="Arial"/>
              </a:rPr>
              <a:t>Tôi 55 tuổi.</a:t>
            </a:r>
            <a:endParaRPr/>
          </a:p>
          <a:p>
            <a:pPr indent="0" lvl="0" marL="0" marR="0" rtl="0" algn="l">
              <a:spcBef>
                <a:spcPts val="0"/>
              </a:spcBef>
              <a:spcAft>
                <a:spcPts val="0"/>
              </a:spcAft>
              <a:buNone/>
            </a:pPr>
            <a:r>
              <a:rPr lang="en-US" sz="1400">
                <a:solidFill>
                  <a:srgbClr val="1428A0"/>
                </a:solidFill>
                <a:latin typeface="Arial"/>
                <a:ea typeface="Arial"/>
                <a:cs typeface="Arial"/>
                <a:sym typeface="Arial"/>
              </a:rPr>
              <a:t>Tôi là một công nhân xây dựng hưởng công nhật, và công việc của tôi là xây nhà ở tại khu vực ngoại thành.</a:t>
            </a:r>
            <a:endParaRPr/>
          </a:p>
          <a:p>
            <a:pPr indent="0" lvl="0" marL="0" marR="0" rtl="0" algn="l">
              <a:spcBef>
                <a:spcPts val="0"/>
              </a:spcBef>
              <a:spcAft>
                <a:spcPts val="0"/>
              </a:spcAft>
              <a:buNone/>
            </a:pPr>
            <a:r>
              <a:rPr lang="en-US" sz="1400">
                <a:solidFill>
                  <a:srgbClr val="1428A0"/>
                </a:solidFill>
                <a:latin typeface="Arial"/>
                <a:ea typeface="Arial"/>
                <a:cs typeface="Arial"/>
                <a:sym typeface="Arial"/>
              </a:rPr>
              <a:t>Điều làm tôi thích thú là phiếu ăn do chính quyền thành phố cung cấp.</a:t>
            </a:r>
            <a:endParaRPr/>
          </a:p>
          <a:p>
            <a:pPr indent="0" lvl="0" marL="0" marR="0" rtl="0" algn="l">
              <a:spcBef>
                <a:spcPts val="0"/>
              </a:spcBef>
              <a:spcAft>
                <a:spcPts val="0"/>
              </a:spcAft>
              <a:buNone/>
            </a:pPr>
            <a:r>
              <a:rPr lang="en-US" sz="1400">
                <a:solidFill>
                  <a:srgbClr val="1428A0"/>
                </a:solidFill>
                <a:latin typeface="Arial"/>
                <a:ea typeface="Arial"/>
                <a:cs typeface="Arial"/>
                <a:sym typeface="Arial"/>
              </a:rPr>
              <a:t>Điều tôi nghĩ là quan trọng đối với tôi là tiết kiệm nhiều tiền nhất có thể vì tôi có thể không có việc làm khi về già.</a:t>
            </a:r>
            <a:endParaRPr/>
          </a:p>
          <a:p>
            <a:pPr indent="0" lvl="0" marL="0" marR="0" rtl="0" algn="l">
              <a:spcBef>
                <a:spcPts val="0"/>
              </a:spcBef>
              <a:spcAft>
                <a:spcPts val="0"/>
              </a:spcAft>
              <a:buNone/>
            </a:pPr>
            <a:r>
              <a:rPr lang="en-US" sz="1400">
                <a:solidFill>
                  <a:srgbClr val="1428A0"/>
                </a:solidFill>
                <a:latin typeface="Arial"/>
                <a:ea typeface="Arial"/>
                <a:cs typeface="Arial"/>
                <a:sym typeface="Arial"/>
              </a:rPr>
              <a:t>Điều tôi rất ghét là gần đây, tình trạng mờ mắt đang ảnh hưởng đến tôi rất nhiều.</a:t>
            </a:r>
            <a:endParaRPr/>
          </a:p>
          <a:p>
            <a:pPr indent="0" lvl="0" marL="0" marR="0" rtl="0" algn="l">
              <a:spcBef>
                <a:spcPts val="0"/>
              </a:spcBef>
              <a:spcAft>
                <a:spcPts val="0"/>
              </a:spcAft>
              <a:buNone/>
            </a:pPr>
            <a:r>
              <a:rPr lang="en-US" sz="1400">
                <a:solidFill>
                  <a:srgbClr val="1428A0"/>
                </a:solidFill>
                <a:latin typeface="Arial"/>
                <a:ea typeface="Arial"/>
                <a:cs typeface="Arial"/>
                <a:sym typeface="Arial"/>
              </a:rPr>
              <a:t>Mục tiêu của tôi là đạt được sự ổn định kinh tế mà không phải lo lắng về sinh kế</a:t>
            </a:r>
            <a:endParaRPr/>
          </a:p>
        </p:txBody>
      </p:sp>
      <p:grpSp>
        <p:nvGrpSpPr>
          <p:cNvPr id="1294" name="Google Shape;1294;p56"/>
          <p:cNvGrpSpPr/>
          <p:nvPr/>
        </p:nvGrpSpPr>
        <p:grpSpPr>
          <a:xfrm>
            <a:off x="450000" y="450000"/>
            <a:ext cx="9018000" cy="276999"/>
            <a:chOff x="450000" y="450000"/>
            <a:chExt cx="9018000" cy="276999"/>
          </a:xfrm>
        </p:grpSpPr>
        <p:sp>
          <p:nvSpPr>
            <p:cNvPr id="1295" name="Google Shape;1295;p5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Năm bước tư duy thiết kế</a:t>
              </a:r>
              <a:endParaRPr sz="1800">
                <a:solidFill>
                  <a:srgbClr val="FFFFFF"/>
                </a:solidFill>
                <a:latin typeface="Arial"/>
                <a:ea typeface="Arial"/>
                <a:cs typeface="Arial"/>
                <a:sym typeface="Arial"/>
              </a:endParaRPr>
            </a:p>
          </p:txBody>
        </p:sp>
        <p:sp>
          <p:nvSpPr>
            <p:cNvPr id="1296" name="Google Shape;1296;p5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1297" name="Google Shape;1297;p56"/>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Phân tích</a:t>
            </a:r>
            <a:endParaRPr sz="2400">
              <a:solidFill>
                <a:srgbClr val="0C0C0C"/>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grpSp>
        <p:nvGrpSpPr>
          <p:cNvPr id="1303" name="Google Shape;1303;p57"/>
          <p:cNvGrpSpPr/>
          <p:nvPr/>
        </p:nvGrpSpPr>
        <p:grpSpPr>
          <a:xfrm>
            <a:off x="560209" y="2038930"/>
            <a:ext cx="8782409" cy="215375"/>
            <a:chOff x="1027113" y="2045625"/>
            <a:chExt cx="8785225" cy="215444"/>
          </a:xfrm>
        </p:grpSpPr>
        <p:sp>
          <p:nvSpPr>
            <p:cNvPr id="1304" name="Google Shape;1304;p5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305" name="Google Shape;1305;p57"/>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Đối tượng đại diện (ví dụ):</a:t>
              </a:r>
              <a:endParaRPr/>
            </a:p>
          </p:txBody>
        </p:sp>
      </p:grpSp>
      <p:grpSp>
        <p:nvGrpSpPr>
          <p:cNvPr id="1306" name="Google Shape;1306;p57"/>
          <p:cNvGrpSpPr/>
          <p:nvPr/>
        </p:nvGrpSpPr>
        <p:grpSpPr>
          <a:xfrm>
            <a:off x="489318" y="2650300"/>
            <a:ext cx="8853300" cy="3388603"/>
            <a:chOff x="489318" y="2701100"/>
            <a:chExt cx="8853300" cy="3388603"/>
          </a:xfrm>
        </p:grpSpPr>
        <p:grpSp>
          <p:nvGrpSpPr>
            <p:cNvPr id="1307" name="Google Shape;1307;p57"/>
            <p:cNvGrpSpPr/>
            <p:nvPr/>
          </p:nvGrpSpPr>
          <p:grpSpPr>
            <a:xfrm>
              <a:off x="560209" y="2701100"/>
              <a:ext cx="8782409" cy="3388603"/>
              <a:chOff x="560389" y="1520826"/>
              <a:chExt cx="8785225" cy="4581209"/>
            </a:xfrm>
          </p:grpSpPr>
          <p:sp>
            <p:nvSpPr>
              <p:cNvPr id="1308" name="Google Shape;1308;p57"/>
              <p:cNvSpPr/>
              <p:nvPr/>
            </p:nvSpPr>
            <p:spPr>
              <a:xfrm>
                <a:off x="560389" y="1520826"/>
                <a:ext cx="2684459" cy="849055"/>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br>
                  <a:rPr lang="en-US" sz="1200">
                    <a:solidFill>
                      <a:srgbClr val="000000"/>
                    </a:solidFill>
                    <a:latin typeface="Arial"/>
                    <a:ea typeface="Arial"/>
                    <a:cs typeface="Arial"/>
                    <a:sym typeface="Arial"/>
                  </a:rPr>
                </a:br>
                <a:r>
                  <a:rPr lang="en-US" sz="1200">
                    <a:solidFill>
                      <a:srgbClr val="000000"/>
                    </a:solidFill>
                    <a:latin typeface="Arial"/>
                    <a:ea typeface="Arial"/>
                    <a:cs typeface="Arial"/>
                    <a:sym typeface="Arial"/>
                  </a:rPr>
                  <a:t>55 / Nam</a:t>
                </a:r>
                <a:endParaRPr sz="1200">
                  <a:solidFill>
                    <a:srgbClr val="000000"/>
                  </a:solidFill>
                  <a:latin typeface="Arial"/>
                  <a:ea typeface="Arial"/>
                  <a:cs typeface="Arial"/>
                  <a:sym typeface="Arial"/>
                </a:endParaRPr>
              </a:p>
            </p:txBody>
          </p:sp>
          <p:sp>
            <p:nvSpPr>
              <p:cNvPr id="1309" name="Google Shape;1309;p57"/>
              <p:cNvSpPr/>
              <p:nvPr/>
            </p:nvSpPr>
            <p:spPr>
              <a:xfrm>
                <a:off x="560389" y="2655965"/>
                <a:ext cx="2684459" cy="849055"/>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0000"/>
                    </a:solidFill>
                    <a:latin typeface="Arial"/>
                    <a:ea typeface="Arial"/>
                    <a:cs typeface="Arial"/>
                    <a:sym typeface="Arial"/>
                  </a:rPr>
                  <a:t>Công nhân xây dựng hưởng công nhật</a:t>
                </a:r>
                <a:endParaRPr sz="1100">
                  <a:solidFill>
                    <a:srgbClr val="000000"/>
                  </a:solidFill>
                  <a:latin typeface="Arial"/>
                  <a:ea typeface="Arial"/>
                  <a:cs typeface="Arial"/>
                  <a:sym typeface="Arial"/>
                </a:endParaRPr>
              </a:p>
            </p:txBody>
          </p:sp>
          <p:sp>
            <p:nvSpPr>
              <p:cNvPr id="1310" name="Google Shape;1310;p57"/>
              <p:cNvSpPr/>
              <p:nvPr/>
            </p:nvSpPr>
            <p:spPr>
              <a:xfrm>
                <a:off x="560389" y="3407463"/>
                <a:ext cx="2684459" cy="849055"/>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Cộng đồng thua thiệt</a:t>
                </a:r>
                <a:endParaRPr sz="1200">
                  <a:solidFill>
                    <a:srgbClr val="000000"/>
                  </a:solidFill>
                  <a:latin typeface="Arial"/>
                  <a:ea typeface="Arial"/>
                  <a:cs typeface="Arial"/>
                  <a:sym typeface="Arial"/>
                </a:endParaRPr>
              </a:p>
            </p:txBody>
          </p:sp>
          <p:sp>
            <p:nvSpPr>
              <p:cNvPr id="1311" name="Google Shape;1311;p57"/>
              <p:cNvSpPr/>
              <p:nvPr/>
            </p:nvSpPr>
            <p:spPr>
              <a:xfrm>
                <a:off x="560389" y="4343676"/>
                <a:ext cx="2684459" cy="849055"/>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Sống ở khu vực ngoại ô</a:t>
                </a:r>
                <a:endParaRPr sz="1200">
                  <a:solidFill>
                    <a:srgbClr val="000000"/>
                  </a:solidFill>
                  <a:latin typeface="Arial"/>
                  <a:ea typeface="Arial"/>
                  <a:cs typeface="Arial"/>
                  <a:sym typeface="Arial"/>
                </a:endParaRPr>
              </a:p>
            </p:txBody>
          </p:sp>
          <p:sp>
            <p:nvSpPr>
              <p:cNvPr id="1312" name="Google Shape;1312;p57"/>
              <p:cNvSpPr/>
              <p:nvPr/>
            </p:nvSpPr>
            <p:spPr>
              <a:xfrm>
                <a:off x="560389" y="5208846"/>
                <a:ext cx="2684459" cy="849055"/>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br>
                  <a:rPr lang="en-US" sz="1200">
                    <a:solidFill>
                      <a:schemeClr val="dk1"/>
                    </a:solidFill>
                    <a:latin typeface="Arial"/>
                    <a:ea typeface="Arial"/>
                    <a:cs typeface="Arial"/>
                    <a:sym typeface="Arial"/>
                  </a:rPr>
                </a:br>
                <a:r>
                  <a:rPr lang="en-US" sz="1200">
                    <a:solidFill>
                      <a:schemeClr val="dk1"/>
                    </a:solidFill>
                    <a:latin typeface="Arial"/>
                    <a:ea typeface="Arial"/>
                    <a:cs typeface="Arial"/>
                    <a:sym typeface="Arial"/>
                  </a:rPr>
                  <a:t>Máy đo đường huyết</a:t>
                </a:r>
                <a:endParaRPr sz="1200">
                  <a:solidFill>
                    <a:schemeClr val="dk1"/>
                  </a:solidFill>
                  <a:latin typeface="Arial"/>
                  <a:ea typeface="Arial"/>
                  <a:cs typeface="Arial"/>
                  <a:sym typeface="Arial"/>
                </a:endParaRPr>
              </a:p>
            </p:txBody>
          </p:sp>
          <p:sp>
            <p:nvSpPr>
              <p:cNvPr id="1313" name="Google Shape;1313;p57"/>
              <p:cNvSpPr/>
              <p:nvPr/>
            </p:nvSpPr>
            <p:spPr>
              <a:xfrm>
                <a:off x="3405189" y="1520826"/>
                <a:ext cx="5940425" cy="2687191"/>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Calibri"/>
                  <a:ea typeface="Calibri"/>
                  <a:cs typeface="Calibri"/>
                  <a:sym typeface="Calibri"/>
                </a:endParaRPr>
              </a:p>
            </p:txBody>
          </p:sp>
          <p:sp>
            <p:nvSpPr>
              <p:cNvPr id="1314" name="Google Shape;1314;p57"/>
              <p:cNvSpPr/>
              <p:nvPr/>
            </p:nvSpPr>
            <p:spPr>
              <a:xfrm>
                <a:off x="3405189" y="1520826"/>
                <a:ext cx="5940425" cy="320675"/>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Calibri"/>
                  <a:ea typeface="Calibri"/>
                  <a:cs typeface="Calibri"/>
                  <a:sym typeface="Calibri"/>
                </a:endParaRPr>
              </a:p>
            </p:txBody>
          </p:sp>
          <p:sp>
            <p:nvSpPr>
              <p:cNvPr id="1315" name="Google Shape;1315;p57"/>
              <p:cNvSpPr/>
              <p:nvPr/>
            </p:nvSpPr>
            <p:spPr>
              <a:xfrm>
                <a:off x="3887788" y="4793935"/>
                <a:ext cx="1600958" cy="13081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br>
                  <a:rPr lang="en-US" sz="1200">
                    <a:solidFill>
                      <a:schemeClr val="dk1"/>
                    </a:solidFill>
                    <a:latin typeface="Arial"/>
                    <a:ea typeface="Arial"/>
                    <a:cs typeface="Arial"/>
                    <a:sym typeface="Arial"/>
                  </a:rPr>
                </a:br>
                <a:r>
                  <a:rPr lang="en-US" sz="1200">
                    <a:solidFill>
                      <a:schemeClr val="dk1"/>
                    </a:solidFill>
                    <a:latin typeface="Arial"/>
                    <a:ea typeface="Arial"/>
                    <a:cs typeface="Arial"/>
                    <a:sym typeface="Arial"/>
                  </a:rPr>
                  <a:t>Tới phòng khám để kiểm tra các bệnh về mắt</a:t>
                </a:r>
                <a:endParaRPr sz="1200">
                  <a:solidFill>
                    <a:schemeClr val="dk1"/>
                  </a:solidFill>
                  <a:latin typeface="Arial"/>
                  <a:ea typeface="Arial"/>
                  <a:cs typeface="Arial"/>
                  <a:sym typeface="Arial"/>
                </a:endParaRPr>
              </a:p>
            </p:txBody>
          </p:sp>
          <p:sp>
            <p:nvSpPr>
              <p:cNvPr id="1316" name="Google Shape;1316;p57"/>
              <p:cNvSpPr/>
              <p:nvPr/>
            </p:nvSpPr>
            <p:spPr>
              <a:xfrm>
                <a:off x="5690809" y="4793935"/>
                <a:ext cx="1600958" cy="13081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a:p>
                <a:pPr indent="0" lvl="0" marL="0" marR="0" rtl="0" algn="ctr">
                  <a:spcBef>
                    <a:spcPts val="0"/>
                  </a:spcBef>
                  <a:spcAft>
                    <a:spcPts val="0"/>
                  </a:spcAft>
                  <a:buNone/>
                </a:pPr>
                <a:r>
                  <a:rPr lang="en-US" sz="1200">
                    <a:solidFill>
                      <a:schemeClr val="dk1"/>
                    </a:solidFill>
                    <a:latin typeface="Arial"/>
                    <a:ea typeface="Arial"/>
                    <a:cs typeface="Arial"/>
                    <a:sym typeface="Arial"/>
                  </a:rPr>
                  <a:t>Nhận được tư vấn y tế với chi phí thấp hoặc miễn phí</a:t>
                </a:r>
                <a:endParaRPr sz="1200">
                  <a:solidFill>
                    <a:schemeClr val="dk1"/>
                  </a:solidFill>
                  <a:latin typeface="Arial"/>
                  <a:ea typeface="Arial"/>
                  <a:cs typeface="Arial"/>
                  <a:sym typeface="Arial"/>
                </a:endParaRPr>
              </a:p>
            </p:txBody>
          </p:sp>
          <p:sp>
            <p:nvSpPr>
              <p:cNvPr id="1317" name="Google Shape;1317;p57"/>
              <p:cNvSpPr/>
              <p:nvPr/>
            </p:nvSpPr>
            <p:spPr>
              <a:xfrm>
                <a:off x="7498056" y="4793935"/>
                <a:ext cx="1600958" cy="13081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a:p>
                <a:pPr indent="0" lvl="0" marL="0" marR="0" rtl="0" algn="ctr">
                  <a:spcBef>
                    <a:spcPts val="0"/>
                  </a:spcBef>
                  <a:spcAft>
                    <a:spcPts val="0"/>
                  </a:spcAft>
                  <a:buNone/>
                </a:pPr>
                <a:r>
                  <a:rPr lang="en-US" sz="1200">
                    <a:solidFill>
                      <a:schemeClr val="dk1"/>
                    </a:solidFill>
                    <a:latin typeface="Arial"/>
                    <a:ea typeface="Arial"/>
                    <a:cs typeface="Arial"/>
                    <a:sym typeface="Arial"/>
                  </a:rPr>
                  <a:t>Ăn đồ ngọt mà không lo lắng về bệnh tiểu đường</a:t>
                </a:r>
                <a:endParaRPr sz="1200">
                  <a:solidFill>
                    <a:schemeClr val="dk1"/>
                  </a:solidFill>
                  <a:latin typeface="Arial"/>
                  <a:ea typeface="Arial"/>
                  <a:cs typeface="Arial"/>
                  <a:sym typeface="Arial"/>
                </a:endParaRPr>
              </a:p>
            </p:txBody>
          </p:sp>
          <p:sp>
            <p:nvSpPr>
              <p:cNvPr id="1318" name="Google Shape;1318;p57"/>
              <p:cNvSpPr/>
              <p:nvPr/>
            </p:nvSpPr>
            <p:spPr>
              <a:xfrm rot="5400000">
                <a:off x="5924550" y="3845537"/>
                <a:ext cx="901700" cy="800100"/>
              </a:xfrm>
              <a:prstGeom prst="rightArrow">
                <a:avLst>
                  <a:gd fmla="val 69048" name="adj1"/>
                  <a:gd fmla="val 50000" name="adj2"/>
                </a:avLst>
              </a:prstGeom>
              <a:solidFill>
                <a:srgbClr val="F2F2F2"/>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1319" name="Google Shape;1319;p57"/>
              <p:cNvSpPr txBox="1"/>
              <p:nvPr/>
            </p:nvSpPr>
            <p:spPr>
              <a:xfrm>
                <a:off x="4332379" y="1573438"/>
                <a:ext cx="562322" cy="249659"/>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Giá trị</a:t>
                </a:r>
                <a:endParaRPr sz="1200">
                  <a:solidFill>
                    <a:srgbClr val="262626"/>
                  </a:solidFill>
                  <a:latin typeface="Arial"/>
                  <a:ea typeface="Arial"/>
                  <a:cs typeface="Arial"/>
                  <a:sym typeface="Arial"/>
                </a:endParaRPr>
              </a:p>
            </p:txBody>
          </p:sp>
          <p:sp>
            <p:nvSpPr>
              <p:cNvPr id="1320" name="Google Shape;1320;p57"/>
              <p:cNvSpPr txBox="1"/>
              <p:nvPr/>
            </p:nvSpPr>
            <p:spPr>
              <a:xfrm>
                <a:off x="7186472" y="1573438"/>
                <a:ext cx="660135" cy="249659"/>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Hành vi</a:t>
                </a:r>
                <a:endParaRPr/>
              </a:p>
            </p:txBody>
          </p:sp>
          <p:grpSp>
            <p:nvGrpSpPr>
              <p:cNvPr id="1321" name="Google Shape;1321;p57"/>
              <p:cNvGrpSpPr/>
              <p:nvPr/>
            </p:nvGrpSpPr>
            <p:grpSpPr>
              <a:xfrm>
                <a:off x="3517146" y="1918809"/>
                <a:ext cx="5699464" cy="369062"/>
                <a:chOff x="3517146" y="1918809"/>
                <a:chExt cx="5699464" cy="369062"/>
              </a:xfrm>
            </p:grpSpPr>
            <p:sp>
              <p:nvSpPr>
                <p:cNvPr id="1322" name="Google Shape;1322;p57"/>
                <p:cNvSpPr/>
                <p:nvPr/>
              </p:nvSpPr>
              <p:spPr>
                <a:xfrm>
                  <a:off x="5634038" y="2033490"/>
                  <a:ext cx="177800" cy="139700"/>
                </a:xfrm>
                <a:prstGeom prst="rightArrow">
                  <a:avLst>
                    <a:gd fmla="val 4659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1323" name="Google Shape;1323;p57"/>
                <p:cNvSpPr/>
                <p:nvPr/>
              </p:nvSpPr>
              <p:spPr>
                <a:xfrm>
                  <a:off x="3517146" y="1918809"/>
                  <a:ext cx="2192785"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Sự ổn định kinh tế</a:t>
                  </a:r>
                  <a:endParaRPr sz="1200">
                    <a:solidFill>
                      <a:schemeClr val="dk1"/>
                    </a:solidFill>
                    <a:latin typeface="Arial"/>
                    <a:ea typeface="Arial"/>
                    <a:cs typeface="Arial"/>
                    <a:sym typeface="Arial"/>
                  </a:endParaRPr>
                </a:p>
              </p:txBody>
            </p:sp>
            <p:sp>
              <p:nvSpPr>
                <p:cNvPr id="1324" name="Google Shape;1324;p57"/>
                <p:cNvSpPr/>
                <p:nvPr/>
              </p:nvSpPr>
              <p:spPr>
                <a:xfrm>
                  <a:off x="5816463" y="1918809"/>
                  <a:ext cx="3400147"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Tìm kiếm sự ổn định kinh tế</a:t>
                  </a:r>
                  <a:endParaRPr sz="1200">
                    <a:solidFill>
                      <a:schemeClr val="dk1"/>
                    </a:solidFill>
                    <a:latin typeface="Arial"/>
                    <a:ea typeface="Arial"/>
                    <a:cs typeface="Arial"/>
                    <a:sym typeface="Arial"/>
                  </a:endParaRPr>
                </a:p>
              </p:txBody>
            </p:sp>
          </p:grpSp>
          <p:grpSp>
            <p:nvGrpSpPr>
              <p:cNvPr id="1325" name="Google Shape;1325;p57"/>
              <p:cNvGrpSpPr/>
              <p:nvPr/>
            </p:nvGrpSpPr>
            <p:grpSpPr>
              <a:xfrm>
                <a:off x="3517145" y="2368071"/>
                <a:ext cx="5699464" cy="369062"/>
                <a:chOff x="3515557" y="1944209"/>
                <a:chExt cx="5699464" cy="369062"/>
              </a:xfrm>
            </p:grpSpPr>
            <p:sp>
              <p:nvSpPr>
                <p:cNvPr id="1326" name="Google Shape;1326;p57"/>
                <p:cNvSpPr/>
                <p:nvPr/>
              </p:nvSpPr>
              <p:spPr>
                <a:xfrm>
                  <a:off x="5632450" y="2058890"/>
                  <a:ext cx="177800" cy="139700"/>
                </a:xfrm>
                <a:prstGeom prst="rightArrow">
                  <a:avLst>
                    <a:gd fmla="val 4659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1327" name="Google Shape;1327;p57"/>
                <p:cNvSpPr/>
                <p:nvPr/>
              </p:nvSpPr>
              <p:spPr>
                <a:xfrm>
                  <a:off x="3515557" y="1944209"/>
                  <a:ext cx="2192785"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Người yêu thích đồ ngọt</a:t>
                  </a:r>
                  <a:endParaRPr sz="1200">
                    <a:solidFill>
                      <a:schemeClr val="dk1"/>
                    </a:solidFill>
                    <a:latin typeface="Arial"/>
                    <a:ea typeface="Arial"/>
                    <a:cs typeface="Arial"/>
                    <a:sym typeface="Arial"/>
                  </a:endParaRPr>
                </a:p>
              </p:txBody>
            </p:sp>
            <p:sp>
              <p:nvSpPr>
                <p:cNvPr id="1328" name="Google Shape;1328;p57"/>
                <p:cNvSpPr/>
                <p:nvPr/>
              </p:nvSpPr>
              <p:spPr>
                <a:xfrm>
                  <a:off x="5814874" y="1944209"/>
                  <a:ext cx="3400147"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Ăn đồ ngọt nhưng mắc bệnh tiểu đường</a:t>
                  </a:r>
                  <a:endParaRPr sz="1200">
                    <a:solidFill>
                      <a:schemeClr val="dk1"/>
                    </a:solidFill>
                    <a:latin typeface="Arial"/>
                    <a:ea typeface="Arial"/>
                    <a:cs typeface="Arial"/>
                    <a:sym typeface="Arial"/>
                  </a:endParaRPr>
                </a:p>
              </p:txBody>
            </p:sp>
          </p:grpSp>
          <p:grpSp>
            <p:nvGrpSpPr>
              <p:cNvPr id="1329" name="Google Shape;1329;p57"/>
              <p:cNvGrpSpPr/>
              <p:nvPr/>
            </p:nvGrpSpPr>
            <p:grpSpPr>
              <a:xfrm>
                <a:off x="3517145" y="2816954"/>
                <a:ext cx="5699464" cy="369062"/>
                <a:chOff x="3515557" y="1944209"/>
                <a:chExt cx="5699464" cy="369062"/>
              </a:xfrm>
            </p:grpSpPr>
            <p:sp>
              <p:nvSpPr>
                <p:cNvPr id="1330" name="Google Shape;1330;p57"/>
                <p:cNvSpPr/>
                <p:nvPr/>
              </p:nvSpPr>
              <p:spPr>
                <a:xfrm>
                  <a:off x="5632450" y="2058890"/>
                  <a:ext cx="177800" cy="139700"/>
                </a:xfrm>
                <a:prstGeom prst="rightArrow">
                  <a:avLst>
                    <a:gd fmla="val 4659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1331" name="Google Shape;1331;p57"/>
                <p:cNvSpPr/>
                <p:nvPr/>
              </p:nvSpPr>
              <p:spPr>
                <a:xfrm>
                  <a:off x="3515557" y="1944209"/>
                  <a:ext cx="2192785"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Nghiện rượu</a:t>
                  </a:r>
                  <a:endParaRPr sz="1200">
                    <a:solidFill>
                      <a:schemeClr val="dk1"/>
                    </a:solidFill>
                    <a:latin typeface="Arial"/>
                    <a:ea typeface="Arial"/>
                    <a:cs typeface="Arial"/>
                    <a:sym typeface="Arial"/>
                  </a:endParaRPr>
                </a:p>
              </p:txBody>
            </p:sp>
            <p:sp>
              <p:nvSpPr>
                <p:cNvPr id="1332" name="Google Shape;1332;p57"/>
                <p:cNvSpPr/>
                <p:nvPr/>
              </p:nvSpPr>
              <p:spPr>
                <a:xfrm>
                  <a:off x="5814874" y="1944209"/>
                  <a:ext cx="3400147"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Uống một chai rượu mỗi ngày</a:t>
                  </a:r>
                  <a:endParaRPr sz="1200">
                    <a:solidFill>
                      <a:schemeClr val="dk1"/>
                    </a:solidFill>
                    <a:latin typeface="Arial"/>
                    <a:ea typeface="Arial"/>
                    <a:cs typeface="Arial"/>
                    <a:sym typeface="Arial"/>
                  </a:endParaRPr>
                </a:p>
              </p:txBody>
            </p:sp>
          </p:grpSp>
          <p:grpSp>
            <p:nvGrpSpPr>
              <p:cNvPr id="1333" name="Google Shape;1333;p57"/>
              <p:cNvGrpSpPr/>
              <p:nvPr/>
            </p:nvGrpSpPr>
            <p:grpSpPr>
              <a:xfrm>
                <a:off x="3517145" y="3266595"/>
                <a:ext cx="5699464" cy="369062"/>
                <a:chOff x="3515557" y="1944209"/>
                <a:chExt cx="5699464" cy="369062"/>
              </a:xfrm>
            </p:grpSpPr>
            <p:sp>
              <p:nvSpPr>
                <p:cNvPr id="1334" name="Google Shape;1334;p57"/>
                <p:cNvSpPr/>
                <p:nvPr/>
              </p:nvSpPr>
              <p:spPr>
                <a:xfrm>
                  <a:off x="5632450" y="2058890"/>
                  <a:ext cx="177800" cy="139700"/>
                </a:xfrm>
                <a:prstGeom prst="rightArrow">
                  <a:avLst>
                    <a:gd fmla="val 4659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1335" name="Google Shape;1335;p57"/>
                <p:cNvSpPr/>
                <p:nvPr/>
              </p:nvSpPr>
              <p:spPr>
                <a:xfrm>
                  <a:off x="3515557" y="1944209"/>
                  <a:ext cx="2192785"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Sinh kế</a:t>
                  </a:r>
                  <a:endParaRPr sz="1200">
                    <a:solidFill>
                      <a:schemeClr val="dk1"/>
                    </a:solidFill>
                    <a:latin typeface="Arial"/>
                    <a:ea typeface="Arial"/>
                    <a:cs typeface="Arial"/>
                    <a:sym typeface="Arial"/>
                  </a:endParaRPr>
                </a:p>
              </p:txBody>
            </p:sp>
            <p:sp>
              <p:nvSpPr>
                <p:cNvPr id="1336" name="Google Shape;1336;p57"/>
                <p:cNvSpPr/>
                <p:nvPr/>
              </p:nvSpPr>
              <p:spPr>
                <a:xfrm>
                  <a:off x="5814874" y="1944209"/>
                  <a:ext cx="3400147"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Luôn mua sản phẩm với giá thấp nhất</a:t>
                  </a:r>
                  <a:endParaRPr sz="1200">
                    <a:solidFill>
                      <a:schemeClr val="dk1"/>
                    </a:solidFill>
                    <a:latin typeface="Arial"/>
                    <a:ea typeface="Arial"/>
                    <a:cs typeface="Arial"/>
                    <a:sym typeface="Arial"/>
                  </a:endParaRPr>
                </a:p>
              </p:txBody>
            </p:sp>
          </p:grpSp>
          <p:grpSp>
            <p:nvGrpSpPr>
              <p:cNvPr id="1337" name="Google Shape;1337;p57"/>
              <p:cNvGrpSpPr/>
              <p:nvPr/>
            </p:nvGrpSpPr>
            <p:grpSpPr>
              <a:xfrm>
                <a:off x="3517145" y="3715857"/>
                <a:ext cx="5699464" cy="369062"/>
                <a:chOff x="3515557" y="1944209"/>
                <a:chExt cx="5699464" cy="369062"/>
              </a:xfrm>
            </p:grpSpPr>
            <p:sp>
              <p:nvSpPr>
                <p:cNvPr id="1338" name="Google Shape;1338;p57"/>
                <p:cNvSpPr/>
                <p:nvPr/>
              </p:nvSpPr>
              <p:spPr>
                <a:xfrm>
                  <a:off x="5632450" y="2058890"/>
                  <a:ext cx="177800" cy="139700"/>
                </a:xfrm>
                <a:prstGeom prst="rightArrow">
                  <a:avLst>
                    <a:gd fmla="val 4659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1339" name="Google Shape;1339;p57"/>
                <p:cNvSpPr/>
                <p:nvPr/>
              </p:nvSpPr>
              <p:spPr>
                <a:xfrm>
                  <a:off x="3515557" y="1944209"/>
                  <a:ext cx="2192785"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1340" name="Google Shape;1340;p57"/>
                <p:cNvSpPr/>
                <p:nvPr/>
              </p:nvSpPr>
              <p:spPr>
                <a:xfrm>
                  <a:off x="5814874" y="1944209"/>
                  <a:ext cx="3400147"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grpSp>
          <p:sp>
            <p:nvSpPr>
              <p:cNvPr id="1341" name="Google Shape;1341;p57"/>
              <p:cNvSpPr txBox="1"/>
              <p:nvPr/>
            </p:nvSpPr>
            <p:spPr>
              <a:xfrm>
                <a:off x="4216288" y="4860321"/>
                <a:ext cx="943959" cy="218452"/>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050">
                    <a:solidFill>
                      <a:srgbClr val="262626"/>
                    </a:solidFill>
                    <a:latin typeface="Arial"/>
                    <a:ea typeface="Arial"/>
                    <a:cs typeface="Arial"/>
                    <a:sym typeface="Arial"/>
                  </a:rPr>
                  <a:t>Mong muón 1</a:t>
                </a:r>
                <a:endParaRPr/>
              </a:p>
            </p:txBody>
          </p:sp>
          <p:sp>
            <p:nvSpPr>
              <p:cNvPr id="1342" name="Google Shape;1342;p57"/>
              <p:cNvSpPr txBox="1"/>
              <p:nvPr/>
            </p:nvSpPr>
            <p:spPr>
              <a:xfrm>
                <a:off x="6073028" y="4860321"/>
                <a:ext cx="836523" cy="218452"/>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050">
                    <a:solidFill>
                      <a:srgbClr val="262626"/>
                    </a:solidFill>
                    <a:latin typeface="Arial"/>
                    <a:ea typeface="Arial"/>
                    <a:cs typeface="Arial"/>
                    <a:sym typeface="Arial"/>
                  </a:rPr>
                  <a:t>Mong uốn 2</a:t>
                </a:r>
                <a:endParaRPr/>
              </a:p>
            </p:txBody>
          </p:sp>
          <p:sp>
            <p:nvSpPr>
              <p:cNvPr id="1343" name="Google Shape;1343;p57"/>
              <p:cNvSpPr txBox="1"/>
              <p:nvPr/>
            </p:nvSpPr>
            <p:spPr>
              <a:xfrm>
                <a:off x="7820141" y="4860320"/>
                <a:ext cx="956787" cy="218452"/>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050">
                    <a:solidFill>
                      <a:srgbClr val="262626"/>
                    </a:solidFill>
                    <a:latin typeface="Arial"/>
                    <a:ea typeface="Arial"/>
                    <a:cs typeface="Arial"/>
                    <a:sym typeface="Arial"/>
                  </a:rPr>
                  <a:t>Mong muốn 3</a:t>
                </a:r>
                <a:endParaRPr/>
              </a:p>
            </p:txBody>
          </p:sp>
          <p:sp>
            <p:nvSpPr>
              <p:cNvPr id="1344" name="Google Shape;1344;p57"/>
              <p:cNvSpPr txBox="1"/>
              <p:nvPr/>
            </p:nvSpPr>
            <p:spPr>
              <a:xfrm>
                <a:off x="1327224" y="1550900"/>
                <a:ext cx="1150812" cy="249659"/>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200">
                    <a:solidFill>
                      <a:srgbClr val="1428A0"/>
                    </a:solidFill>
                    <a:latin typeface="Arial"/>
                    <a:ea typeface="Arial"/>
                    <a:cs typeface="Arial"/>
                    <a:sym typeface="Arial"/>
                  </a:rPr>
                  <a:t>Tuổi / Giới tính</a:t>
                </a:r>
                <a:endParaRPr sz="1200">
                  <a:solidFill>
                    <a:srgbClr val="1428A0"/>
                  </a:solidFill>
                  <a:latin typeface="Arial"/>
                  <a:ea typeface="Arial"/>
                  <a:cs typeface="Arial"/>
                  <a:sym typeface="Arial"/>
                </a:endParaRPr>
              </a:p>
            </p:txBody>
          </p:sp>
          <p:sp>
            <p:nvSpPr>
              <p:cNvPr id="1345" name="Google Shape;1345;p57"/>
              <p:cNvSpPr txBox="1"/>
              <p:nvPr/>
            </p:nvSpPr>
            <p:spPr>
              <a:xfrm>
                <a:off x="1394563" y="2676924"/>
                <a:ext cx="1016117" cy="249659"/>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200">
                    <a:solidFill>
                      <a:srgbClr val="1428A0"/>
                    </a:solidFill>
                    <a:latin typeface="Arial"/>
                    <a:ea typeface="Arial"/>
                    <a:cs typeface="Arial"/>
                    <a:sym typeface="Arial"/>
                  </a:rPr>
                  <a:t>Nghề nghiệp</a:t>
                </a:r>
                <a:endParaRPr sz="1200">
                  <a:solidFill>
                    <a:srgbClr val="1428A0"/>
                  </a:solidFill>
                  <a:latin typeface="Arial"/>
                  <a:ea typeface="Arial"/>
                  <a:cs typeface="Arial"/>
                  <a:sym typeface="Arial"/>
                </a:endParaRPr>
              </a:p>
            </p:txBody>
          </p:sp>
          <p:sp>
            <p:nvSpPr>
              <p:cNvPr id="1346" name="Google Shape;1346;p57"/>
              <p:cNvSpPr txBox="1"/>
              <p:nvPr/>
            </p:nvSpPr>
            <p:spPr>
              <a:xfrm>
                <a:off x="1317591" y="3417800"/>
                <a:ext cx="1170054" cy="249659"/>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200">
                    <a:solidFill>
                      <a:srgbClr val="1428A0"/>
                    </a:solidFill>
                    <a:latin typeface="Arial"/>
                    <a:ea typeface="Arial"/>
                    <a:cs typeface="Arial"/>
                    <a:sym typeface="Arial"/>
                  </a:rPr>
                  <a:t>Tầng lớp xã hội</a:t>
                </a:r>
                <a:endParaRPr sz="1200">
                  <a:solidFill>
                    <a:srgbClr val="1428A0"/>
                  </a:solidFill>
                  <a:latin typeface="Arial"/>
                  <a:ea typeface="Arial"/>
                  <a:cs typeface="Arial"/>
                  <a:sym typeface="Arial"/>
                </a:endParaRPr>
              </a:p>
            </p:txBody>
          </p:sp>
          <p:sp>
            <p:nvSpPr>
              <p:cNvPr id="1347" name="Google Shape;1347;p57"/>
              <p:cNvSpPr txBox="1"/>
              <p:nvPr/>
            </p:nvSpPr>
            <p:spPr>
              <a:xfrm>
                <a:off x="1251855" y="4332198"/>
                <a:ext cx="1301542" cy="249659"/>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200">
                    <a:solidFill>
                      <a:srgbClr val="1428A0"/>
                    </a:solidFill>
                    <a:latin typeface="Arial"/>
                    <a:ea typeface="Arial"/>
                    <a:cs typeface="Arial"/>
                    <a:sym typeface="Arial"/>
                  </a:rPr>
                  <a:t>Hoàn cảnh xã hội</a:t>
                </a:r>
                <a:endParaRPr sz="1200">
                  <a:solidFill>
                    <a:srgbClr val="1428A0"/>
                  </a:solidFill>
                  <a:latin typeface="Arial"/>
                  <a:ea typeface="Arial"/>
                  <a:cs typeface="Arial"/>
                  <a:sym typeface="Arial"/>
                </a:endParaRPr>
              </a:p>
            </p:txBody>
          </p:sp>
          <p:sp>
            <p:nvSpPr>
              <p:cNvPr id="1348" name="Google Shape;1348;p57"/>
              <p:cNvSpPr txBox="1"/>
              <p:nvPr/>
            </p:nvSpPr>
            <p:spPr>
              <a:xfrm>
                <a:off x="1338442" y="5246599"/>
                <a:ext cx="1128363" cy="249659"/>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200">
                    <a:solidFill>
                      <a:srgbClr val="1428A0"/>
                    </a:solidFill>
                    <a:latin typeface="Arial"/>
                    <a:ea typeface="Arial"/>
                    <a:cs typeface="Arial"/>
                    <a:sym typeface="Arial"/>
                  </a:rPr>
                  <a:t>Nhu yếu phẩm</a:t>
                </a:r>
                <a:endParaRPr sz="1200">
                  <a:solidFill>
                    <a:srgbClr val="1428A0"/>
                  </a:solidFill>
                  <a:latin typeface="Arial"/>
                  <a:ea typeface="Arial"/>
                  <a:cs typeface="Arial"/>
                  <a:sym typeface="Arial"/>
                </a:endParaRPr>
              </a:p>
            </p:txBody>
          </p:sp>
        </p:grpSp>
        <p:pic>
          <p:nvPicPr>
            <p:cNvPr descr="Construction worker" id="1349" name="Google Shape;1349;p57"/>
            <p:cNvPicPr preferRelativeResize="0"/>
            <p:nvPr/>
          </p:nvPicPr>
          <p:blipFill rotWithShape="1">
            <a:blip r:embed="rId3">
              <a:alphaModFix/>
            </a:blip>
            <a:srcRect b="0" l="0" r="0" t="0"/>
            <a:stretch/>
          </p:blipFill>
          <p:spPr>
            <a:xfrm>
              <a:off x="489318" y="2829471"/>
              <a:ext cx="829970" cy="829970"/>
            </a:xfrm>
            <a:prstGeom prst="rect">
              <a:avLst/>
            </a:prstGeom>
            <a:noFill/>
            <a:ln>
              <a:noFill/>
            </a:ln>
          </p:spPr>
        </p:pic>
      </p:grpSp>
      <p:grpSp>
        <p:nvGrpSpPr>
          <p:cNvPr id="1350" name="Google Shape;1350;p57"/>
          <p:cNvGrpSpPr/>
          <p:nvPr/>
        </p:nvGrpSpPr>
        <p:grpSpPr>
          <a:xfrm>
            <a:off x="450000" y="450000"/>
            <a:ext cx="9018000" cy="276999"/>
            <a:chOff x="450000" y="450000"/>
            <a:chExt cx="9018000" cy="276999"/>
          </a:xfrm>
        </p:grpSpPr>
        <p:sp>
          <p:nvSpPr>
            <p:cNvPr id="1351" name="Google Shape;1351;p5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Năm bước tư duy thiết kế</a:t>
              </a:r>
              <a:endParaRPr sz="1800">
                <a:solidFill>
                  <a:srgbClr val="FFFFFF"/>
                </a:solidFill>
                <a:latin typeface="Arial"/>
                <a:ea typeface="Arial"/>
                <a:cs typeface="Arial"/>
                <a:sym typeface="Arial"/>
              </a:endParaRPr>
            </a:p>
          </p:txBody>
        </p:sp>
        <p:sp>
          <p:nvSpPr>
            <p:cNvPr id="1352" name="Google Shape;1352;p5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1353" name="Google Shape;1353;p57"/>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Phân tích</a:t>
            </a:r>
            <a:endParaRPr sz="2400">
              <a:solidFill>
                <a:srgbClr val="0C0C0C"/>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grpSp>
        <p:nvGrpSpPr>
          <p:cNvPr id="1359" name="Google Shape;1359;p58"/>
          <p:cNvGrpSpPr/>
          <p:nvPr/>
        </p:nvGrpSpPr>
        <p:grpSpPr>
          <a:xfrm>
            <a:off x="560209" y="1551918"/>
            <a:ext cx="8782410" cy="4535621"/>
            <a:chOff x="560209" y="1562078"/>
            <a:chExt cx="8782410" cy="4535621"/>
          </a:xfrm>
        </p:grpSpPr>
        <p:sp>
          <p:nvSpPr>
            <p:cNvPr id="1360" name="Google Shape;1360;p58"/>
            <p:cNvSpPr/>
            <p:nvPr/>
          </p:nvSpPr>
          <p:spPr>
            <a:xfrm>
              <a:off x="560209" y="1562078"/>
              <a:ext cx="2683599" cy="848783"/>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361" name="Google Shape;1361;p58"/>
            <p:cNvSpPr/>
            <p:nvPr/>
          </p:nvSpPr>
          <p:spPr>
            <a:xfrm>
              <a:off x="560209" y="2483788"/>
              <a:ext cx="2683599" cy="848783"/>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362" name="Google Shape;1362;p58"/>
            <p:cNvSpPr/>
            <p:nvPr/>
          </p:nvSpPr>
          <p:spPr>
            <a:xfrm>
              <a:off x="560209" y="3405497"/>
              <a:ext cx="2683599" cy="848783"/>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363" name="Google Shape;1363;p58"/>
            <p:cNvSpPr/>
            <p:nvPr/>
          </p:nvSpPr>
          <p:spPr>
            <a:xfrm>
              <a:off x="560209" y="4327206"/>
              <a:ext cx="2683599" cy="848783"/>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364" name="Google Shape;1364;p58"/>
            <p:cNvSpPr/>
            <p:nvPr/>
          </p:nvSpPr>
          <p:spPr>
            <a:xfrm>
              <a:off x="560209" y="5248916"/>
              <a:ext cx="2683599" cy="848783"/>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365" name="Google Shape;1365;p58"/>
            <p:cNvSpPr/>
            <p:nvPr/>
          </p:nvSpPr>
          <p:spPr>
            <a:xfrm>
              <a:off x="3404098" y="1562078"/>
              <a:ext cx="5938521" cy="268633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366" name="Google Shape;1366;p58"/>
            <p:cNvSpPr/>
            <p:nvPr/>
          </p:nvSpPr>
          <p:spPr>
            <a:xfrm>
              <a:off x="3404098" y="1562078"/>
              <a:ext cx="5938521" cy="320572"/>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367" name="Google Shape;1367;p58"/>
            <p:cNvSpPr/>
            <p:nvPr/>
          </p:nvSpPr>
          <p:spPr>
            <a:xfrm>
              <a:off x="3886541" y="4777321"/>
              <a:ext cx="1600445" cy="1307681"/>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368" name="Google Shape;1368;p58"/>
            <p:cNvSpPr/>
            <p:nvPr/>
          </p:nvSpPr>
          <p:spPr>
            <a:xfrm>
              <a:off x="5688984" y="4777321"/>
              <a:ext cx="1600445" cy="1307681"/>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369" name="Google Shape;1369;p58"/>
            <p:cNvSpPr/>
            <p:nvPr/>
          </p:nvSpPr>
          <p:spPr>
            <a:xfrm>
              <a:off x="7491427" y="4777321"/>
              <a:ext cx="1600445" cy="1307681"/>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370" name="Google Shape;1370;p58"/>
            <p:cNvSpPr/>
            <p:nvPr/>
          </p:nvSpPr>
          <p:spPr>
            <a:xfrm rot="5400000">
              <a:off x="5922651" y="3886043"/>
              <a:ext cx="901411" cy="799844"/>
            </a:xfrm>
            <a:prstGeom prst="rightArrow">
              <a:avLst>
                <a:gd fmla="val 69048" name="adj1"/>
                <a:gd fmla="val 50000" name="adj2"/>
              </a:avLst>
            </a:prstGeom>
            <a:solidFill>
              <a:srgbClr val="F2F2F2"/>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371" name="Google Shape;1371;p58"/>
            <p:cNvSpPr txBox="1"/>
            <p:nvPr/>
          </p:nvSpPr>
          <p:spPr>
            <a:xfrm>
              <a:off x="4297327" y="1614675"/>
              <a:ext cx="629468" cy="215444"/>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Giá trị</a:t>
              </a:r>
              <a:endParaRPr sz="1400">
                <a:solidFill>
                  <a:srgbClr val="262626"/>
                </a:solidFill>
                <a:latin typeface="Arial"/>
                <a:ea typeface="Arial"/>
                <a:cs typeface="Arial"/>
                <a:sym typeface="Arial"/>
              </a:endParaRPr>
            </a:p>
          </p:txBody>
        </p:sp>
        <p:sp>
          <p:nvSpPr>
            <p:cNvPr id="1372" name="Google Shape;1372;p58"/>
            <p:cNvSpPr txBox="1"/>
            <p:nvPr/>
          </p:nvSpPr>
          <p:spPr>
            <a:xfrm>
              <a:off x="7142489" y="1614675"/>
              <a:ext cx="743280" cy="215444"/>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Hành vi</a:t>
              </a:r>
              <a:endParaRPr/>
            </a:p>
          </p:txBody>
        </p:sp>
        <p:sp>
          <p:nvSpPr>
            <p:cNvPr id="1373" name="Google Shape;1373;p58"/>
            <p:cNvSpPr/>
            <p:nvPr/>
          </p:nvSpPr>
          <p:spPr>
            <a:xfrm>
              <a:off x="5632232" y="2074577"/>
              <a:ext cx="177743" cy="139655"/>
            </a:xfrm>
            <a:prstGeom prst="rightArrow">
              <a:avLst>
                <a:gd fmla="val 4659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374" name="Google Shape;1374;p58"/>
            <p:cNvSpPr/>
            <p:nvPr/>
          </p:nvSpPr>
          <p:spPr>
            <a:xfrm>
              <a:off x="3516019" y="1959933"/>
              <a:ext cx="2192082" cy="368944"/>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375" name="Google Shape;1375;p58"/>
            <p:cNvSpPr/>
            <p:nvPr/>
          </p:nvSpPr>
          <p:spPr>
            <a:xfrm>
              <a:off x="5814599" y="1959933"/>
              <a:ext cx="3399057" cy="368944"/>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grpSp>
          <p:nvGrpSpPr>
            <p:cNvPr id="1376" name="Google Shape;1376;p58"/>
            <p:cNvGrpSpPr/>
            <p:nvPr/>
          </p:nvGrpSpPr>
          <p:grpSpPr>
            <a:xfrm>
              <a:off x="3516017" y="2409051"/>
              <a:ext cx="5697637" cy="368944"/>
              <a:chOff x="3515557" y="1944209"/>
              <a:chExt cx="5699464" cy="369062"/>
            </a:xfrm>
          </p:grpSpPr>
          <p:sp>
            <p:nvSpPr>
              <p:cNvPr id="1377" name="Google Shape;1377;p58"/>
              <p:cNvSpPr/>
              <p:nvPr/>
            </p:nvSpPr>
            <p:spPr>
              <a:xfrm>
                <a:off x="5632450" y="2058890"/>
                <a:ext cx="177800" cy="139700"/>
              </a:xfrm>
              <a:prstGeom prst="rightArrow">
                <a:avLst>
                  <a:gd fmla="val 4659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378" name="Google Shape;1378;p58"/>
              <p:cNvSpPr/>
              <p:nvPr/>
            </p:nvSpPr>
            <p:spPr>
              <a:xfrm>
                <a:off x="3515557" y="1944209"/>
                <a:ext cx="2192785"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379" name="Google Shape;1379;p58"/>
              <p:cNvSpPr/>
              <p:nvPr/>
            </p:nvSpPr>
            <p:spPr>
              <a:xfrm>
                <a:off x="5814874" y="1944209"/>
                <a:ext cx="3400147"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grpSp>
        <p:grpSp>
          <p:nvGrpSpPr>
            <p:cNvPr id="1380" name="Google Shape;1380;p58"/>
            <p:cNvGrpSpPr/>
            <p:nvPr/>
          </p:nvGrpSpPr>
          <p:grpSpPr>
            <a:xfrm>
              <a:off x="3557060" y="2857790"/>
              <a:ext cx="5697637" cy="368944"/>
              <a:chOff x="3515557" y="1944209"/>
              <a:chExt cx="5699464" cy="369062"/>
            </a:xfrm>
          </p:grpSpPr>
          <p:sp>
            <p:nvSpPr>
              <p:cNvPr id="1381" name="Google Shape;1381;p58"/>
              <p:cNvSpPr/>
              <p:nvPr/>
            </p:nvSpPr>
            <p:spPr>
              <a:xfrm>
                <a:off x="5632450" y="2058890"/>
                <a:ext cx="177800" cy="139700"/>
              </a:xfrm>
              <a:prstGeom prst="rightArrow">
                <a:avLst>
                  <a:gd fmla="val 4659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382" name="Google Shape;1382;p58"/>
              <p:cNvSpPr/>
              <p:nvPr/>
            </p:nvSpPr>
            <p:spPr>
              <a:xfrm>
                <a:off x="3515557" y="1944209"/>
                <a:ext cx="2192785"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383" name="Google Shape;1383;p58"/>
              <p:cNvSpPr/>
              <p:nvPr/>
            </p:nvSpPr>
            <p:spPr>
              <a:xfrm>
                <a:off x="5814874" y="1944209"/>
                <a:ext cx="3400147"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grpSp>
        <p:grpSp>
          <p:nvGrpSpPr>
            <p:cNvPr id="1384" name="Google Shape;1384;p58"/>
            <p:cNvGrpSpPr/>
            <p:nvPr/>
          </p:nvGrpSpPr>
          <p:grpSpPr>
            <a:xfrm>
              <a:off x="3516017" y="3307287"/>
              <a:ext cx="5697637" cy="368944"/>
              <a:chOff x="3515557" y="1944209"/>
              <a:chExt cx="5699464" cy="369062"/>
            </a:xfrm>
          </p:grpSpPr>
          <p:sp>
            <p:nvSpPr>
              <p:cNvPr id="1385" name="Google Shape;1385;p58"/>
              <p:cNvSpPr/>
              <p:nvPr/>
            </p:nvSpPr>
            <p:spPr>
              <a:xfrm>
                <a:off x="5632450" y="2058890"/>
                <a:ext cx="177800" cy="139700"/>
              </a:xfrm>
              <a:prstGeom prst="rightArrow">
                <a:avLst>
                  <a:gd fmla="val 4659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386" name="Google Shape;1386;p58"/>
              <p:cNvSpPr/>
              <p:nvPr/>
            </p:nvSpPr>
            <p:spPr>
              <a:xfrm>
                <a:off x="3515557" y="1944209"/>
                <a:ext cx="2192785"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387" name="Google Shape;1387;p58"/>
              <p:cNvSpPr/>
              <p:nvPr/>
            </p:nvSpPr>
            <p:spPr>
              <a:xfrm>
                <a:off x="5814874" y="1944209"/>
                <a:ext cx="3400147"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grpSp>
        <p:grpSp>
          <p:nvGrpSpPr>
            <p:cNvPr id="1388" name="Google Shape;1388;p58"/>
            <p:cNvGrpSpPr/>
            <p:nvPr/>
          </p:nvGrpSpPr>
          <p:grpSpPr>
            <a:xfrm>
              <a:off x="3516017" y="3756405"/>
              <a:ext cx="5697637" cy="368944"/>
              <a:chOff x="3515557" y="1944209"/>
              <a:chExt cx="5699464" cy="369062"/>
            </a:xfrm>
          </p:grpSpPr>
          <p:sp>
            <p:nvSpPr>
              <p:cNvPr id="1389" name="Google Shape;1389;p58"/>
              <p:cNvSpPr/>
              <p:nvPr/>
            </p:nvSpPr>
            <p:spPr>
              <a:xfrm>
                <a:off x="5632450" y="2058890"/>
                <a:ext cx="177800" cy="139700"/>
              </a:xfrm>
              <a:prstGeom prst="rightArrow">
                <a:avLst>
                  <a:gd fmla="val 4659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390" name="Google Shape;1390;p58"/>
              <p:cNvSpPr/>
              <p:nvPr/>
            </p:nvSpPr>
            <p:spPr>
              <a:xfrm>
                <a:off x="3515557" y="1944209"/>
                <a:ext cx="2192785"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391" name="Google Shape;1391;p58"/>
              <p:cNvSpPr/>
              <p:nvPr/>
            </p:nvSpPr>
            <p:spPr>
              <a:xfrm>
                <a:off x="5814874" y="1944209"/>
                <a:ext cx="3400147"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grpSp>
        <p:sp>
          <p:nvSpPr>
            <p:cNvPr id="1392" name="Google Shape;1392;p58"/>
            <p:cNvSpPr txBox="1"/>
            <p:nvPr/>
          </p:nvSpPr>
          <p:spPr>
            <a:xfrm>
              <a:off x="4196503" y="4900502"/>
              <a:ext cx="980525" cy="169277"/>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Mong muốn 1</a:t>
              </a:r>
              <a:endParaRPr/>
            </a:p>
          </p:txBody>
        </p:sp>
        <p:sp>
          <p:nvSpPr>
            <p:cNvPr id="1393" name="Google Shape;1393;p58"/>
            <p:cNvSpPr txBox="1"/>
            <p:nvPr/>
          </p:nvSpPr>
          <p:spPr>
            <a:xfrm>
              <a:off x="5994137" y="4900502"/>
              <a:ext cx="990143" cy="169277"/>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Mong muốn 2</a:t>
              </a:r>
              <a:endParaRPr/>
            </a:p>
          </p:txBody>
        </p:sp>
        <p:sp>
          <p:nvSpPr>
            <p:cNvPr id="1394" name="Google Shape;1394;p58"/>
            <p:cNvSpPr txBox="1"/>
            <p:nvPr/>
          </p:nvSpPr>
          <p:spPr>
            <a:xfrm>
              <a:off x="7794976" y="4900502"/>
              <a:ext cx="993349" cy="169277"/>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Mong muốn 3</a:t>
              </a:r>
              <a:endParaRPr/>
            </a:p>
          </p:txBody>
        </p:sp>
        <p:sp>
          <p:nvSpPr>
            <p:cNvPr id="1395" name="Google Shape;1395;p58"/>
            <p:cNvSpPr txBox="1"/>
            <p:nvPr/>
          </p:nvSpPr>
          <p:spPr>
            <a:xfrm>
              <a:off x="1283512" y="1667274"/>
              <a:ext cx="1237005" cy="215444"/>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Tuổi/Giới tính</a:t>
              </a:r>
              <a:endParaRPr sz="1400">
                <a:solidFill>
                  <a:srgbClr val="262626"/>
                </a:solidFill>
                <a:latin typeface="Arial"/>
                <a:ea typeface="Arial"/>
                <a:cs typeface="Arial"/>
                <a:sym typeface="Arial"/>
              </a:endParaRPr>
            </a:p>
          </p:txBody>
        </p:sp>
        <p:sp>
          <p:nvSpPr>
            <p:cNvPr id="1396" name="Google Shape;1396;p58"/>
            <p:cNvSpPr txBox="1"/>
            <p:nvPr/>
          </p:nvSpPr>
          <p:spPr>
            <a:xfrm>
              <a:off x="1320379" y="2594077"/>
              <a:ext cx="1163267" cy="215444"/>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Nghề nghiệp</a:t>
              </a:r>
              <a:endParaRPr sz="1400">
                <a:solidFill>
                  <a:srgbClr val="262626"/>
                </a:solidFill>
                <a:latin typeface="Arial"/>
                <a:ea typeface="Arial"/>
                <a:cs typeface="Arial"/>
                <a:sym typeface="Arial"/>
              </a:endParaRPr>
            </a:p>
          </p:txBody>
        </p:sp>
        <p:sp>
          <p:nvSpPr>
            <p:cNvPr id="1397" name="Google Shape;1397;p58"/>
            <p:cNvSpPr txBox="1"/>
            <p:nvPr/>
          </p:nvSpPr>
          <p:spPr>
            <a:xfrm>
              <a:off x="1234620" y="3533575"/>
              <a:ext cx="1334789" cy="215444"/>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Tầng lớp xã hội</a:t>
              </a:r>
              <a:endParaRPr sz="1400">
                <a:solidFill>
                  <a:srgbClr val="262626"/>
                </a:solidFill>
                <a:latin typeface="Arial"/>
                <a:ea typeface="Arial"/>
                <a:cs typeface="Arial"/>
                <a:sym typeface="Arial"/>
              </a:endParaRPr>
            </a:p>
          </p:txBody>
        </p:sp>
        <p:sp>
          <p:nvSpPr>
            <p:cNvPr id="1398" name="Google Shape;1398;p58"/>
            <p:cNvSpPr txBox="1"/>
            <p:nvPr/>
          </p:nvSpPr>
          <p:spPr>
            <a:xfrm>
              <a:off x="1158477" y="4447682"/>
              <a:ext cx="1487074" cy="215444"/>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Hoàn cảnh xã hội</a:t>
              </a:r>
              <a:endParaRPr sz="1400">
                <a:solidFill>
                  <a:srgbClr val="262626"/>
                </a:solidFill>
                <a:latin typeface="Arial"/>
                <a:ea typeface="Arial"/>
                <a:cs typeface="Arial"/>
                <a:sym typeface="Arial"/>
              </a:endParaRPr>
            </a:p>
          </p:txBody>
        </p:sp>
        <p:sp>
          <p:nvSpPr>
            <p:cNvPr id="1399" name="Google Shape;1399;p58"/>
            <p:cNvSpPr txBox="1"/>
            <p:nvPr/>
          </p:nvSpPr>
          <p:spPr>
            <a:xfrm>
              <a:off x="1257061" y="5361789"/>
              <a:ext cx="1289905" cy="215444"/>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Nhu yếu phẩm</a:t>
              </a:r>
              <a:endParaRPr sz="1400">
                <a:solidFill>
                  <a:srgbClr val="262626"/>
                </a:solidFill>
                <a:latin typeface="Arial"/>
                <a:ea typeface="Arial"/>
                <a:cs typeface="Arial"/>
                <a:sym typeface="Arial"/>
              </a:endParaRPr>
            </a:p>
          </p:txBody>
        </p:sp>
        <p:pic>
          <p:nvPicPr>
            <p:cNvPr descr="Man" id="1400" name="Google Shape;1400;p58"/>
            <p:cNvPicPr preferRelativeResize="0"/>
            <p:nvPr/>
          </p:nvPicPr>
          <p:blipFill rotWithShape="1">
            <a:blip r:embed="rId3">
              <a:alphaModFix/>
            </a:blip>
            <a:srcRect b="0" l="0" r="0" t="0"/>
            <a:stretch/>
          </p:blipFill>
          <p:spPr>
            <a:xfrm>
              <a:off x="1257061" y="1838290"/>
              <a:ext cx="4016810" cy="4016810"/>
            </a:xfrm>
            <a:prstGeom prst="rect">
              <a:avLst/>
            </a:prstGeom>
            <a:noFill/>
            <a:ln>
              <a:noFill/>
            </a:ln>
          </p:spPr>
        </p:pic>
      </p:grpSp>
      <p:grpSp>
        <p:nvGrpSpPr>
          <p:cNvPr id="1401" name="Google Shape;1401;p58"/>
          <p:cNvGrpSpPr/>
          <p:nvPr/>
        </p:nvGrpSpPr>
        <p:grpSpPr>
          <a:xfrm>
            <a:off x="450000" y="450000"/>
            <a:ext cx="9018000" cy="276999"/>
            <a:chOff x="450000" y="450000"/>
            <a:chExt cx="9018000" cy="276999"/>
          </a:xfrm>
        </p:grpSpPr>
        <p:sp>
          <p:nvSpPr>
            <p:cNvPr id="1402" name="Google Shape;1402;p5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Phụ lục. Đối tượng đại diện</a:t>
              </a:r>
              <a:endParaRPr sz="1800">
                <a:solidFill>
                  <a:srgbClr val="FFFFFF"/>
                </a:solidFill>
                <a:latin typeface="Arial"/>
                <a:ea typeface="Arial"/>
                <a:cs typeface="Arial"/>
                <a:sym typeface="Arial"/>
              </a:endParaRPr>
            </a:p>
          </p:txBody>
        </p:sp>
        <p:sp>
          <p:nvSpPr>
            <p:cNvPr id="1403" name="Google Shape;1403;p5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59"/>
          <p:cNvSpPr/>
          <p:nvPr/>
        </p:nvSpPr>
        <p:spPr>
          <a:xfrm>
            <a:off x="1944066" y="1521437"/>
            <a:ext cx="7398553" cy="2269702"/>
          </a:xfrm>
          <a:prstGeom prst="rect">
            <a:avLst/>
          </a:prstGeom>
          <a:solidFill>
            <a:srgbClr val="EFEFE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410" name="Google Shape;1410;p59"/>
          <p:cNvSpPr/>
          <p:nvPr/>
        </p:nvSpPr>
        <p:spPr>
          <a:xfrm>
            <a:off x="1944066" y="3787355"/>
            <a:ext cx="7398553" cy="2269702"/>
          </a:xfrm>
          <a:prstGeom prst="rect">
            <a:avLst/>
          </a:prstGeom>
          <a:solidFill>
            <a:srgbClr val="DCDC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grpSp>
        <p:nvGrpSpPr>
          <p:cNvPr id="1411" name="Google Shape;1411;p59"/>
          <p:cNvGrpSpPr/>
          <p:nvPr/>
        </p:nvGrpSpPr>
        <p:grpSpPr>
          <a:xfrm>
            <a:off x="814127" y="2243670"/>
            <a:ext cx="825235" cy="825235"/>
            <a:chOff x="889000" y="2243290"/>
            <a:chExt cx="825500" cy="825500"/>
          </a:xfrm>
        </p:grpSpPr>
        <p:sp>
          <p:nvSpPr>
            <p:cNvPr id="1412" name="Google Shape;1412;p59"/>
            <p:cNvSpPr/>
            <p:nvPr/>
          </p:nvSpPr>
          <p:spPr>
            <a:xfrm>
              <a:off x="889000" y="2243290"/>
              <a:ext cx="825500" cy="8255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grpSp>
          <p:nvGrpSpPr>
            <p:cNvPr id="1413" name="Google Shape;1413;p59"/>
            <p:cNvGrpSpPr/>
            <p:nvPr/>
          </p:nvGrpSpPr>
          <p:grpSpPr>
            <a:xfrm>
              <a:off x="1068388" y="2447925"/>
              <a:ext cx="466725" cy="123825"/>
              <a:chOff x="1057275" y="2447925"/>
              <a:chExt cx="466725" cy="123825"/>
            </a:xfrm>
          </p:grpSpPr>
          <p:sp>
            <p:nvSpPr>
              <p:cNvPr id="1414" name="Google Shape;1414;p59"/>
              <p:cNvSpPr/>
              <p:nvPr/>
            </p:nvSpPr>
            <p:spPr>
              <a:xfrm>
                <a:off x="1057275" y="2447925"/>
                <a:ext cx="123825" cy="123825"/>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415" name="Google Shape;1415;p59"/>
              <p:cNvSpPr/>
              <p:nvPr/>
            </p:nvSpPr>
            <p:spPr>
              <a:xfrm>
                <a:off x="1400175" y="2447925"/>
                <a:ext cx="123825" cy="123825"/>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grpSp>
        <p:sp>
          <p:nvSpPr>
            <p:cNvPr id="1416" name="Google Shape;1416;p59"/>
            <p:cNvSpPr/>
            <p:nvPr/>
          </p:nvSpPr>
          <p:spPr>
            <a:xfrm>
              <a:off x="1063627" y="2451101"/>
              <a:ext cx="469898" cy="469898"/>
            </a:xfrm>
            <a:prstGeom prst="pie">
              <a:avLst>
                <a:gd fmla="val 0" name="adj1"/>
                <a:gd fmla="val 10800000" name="adj2"/>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000000"/>
                </a:solidFill>
                <a:latin typeface="Calibri"/>
                <a:ea typeface="Calibri"/>
                <a:cs typeface="Calibri"/>
                <a:sym typeface="Calibri"/>
              </a:endParaRPr>
            </a:p>
          </p:txBody>
        </p:sp>
      </p:grpSp>
      <p:grpSp>
        <p:nvGrpSpPr>
          <p:cNvPr id="1417" name="Google Shape;1417;p59"/>
          <p:cNvGrpSpPr/>
          <p:nvPr/>
        </p:nvGrpSpPr>
        <p:grpSpPr>
          <a:xfrm>
            <a:off x="814127" y="4509589"/>
            <a:ext cx="825235" cy="882365"/>
            <a:chOff x="889000" y="4509935"/>
            <a:chExt cx="825500" cy="882648"/>
          </a:xfrm>
        </p:grpSpPr>
        <p:sp>
          <p:nvSpPr>
            <p:cNvPr id="1418" name="Google Shape;1418;p59"/>
            <p:cNvSpPr/>
            <p:nvPr/>
          </p:nvSpPr>
          <p:spPr>
            <a:xfrm>
              <a:off x="889000" y="4509935"/>
              <a:ext cx="825500" cy="8255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grpSp>
          <p:nvGrpSpPr>
            <p:cNvPr id="1419" name="Google Shape;1419;p59"/>
            <p:cNvGrpSpPr/>
            <p:nvPr/>
          </p:nvGrpSpPr>
          <p:grpSpPr>
            <a:xfrm>
              <a:off x="1068388" y="4714570"/>
              <a:ext cx="466725" cy="123825"/>
              <a:chOff x="1057275" y="2447925"/>
              <a:chExt cx="466725" cy="123825"/>
            </a:xfrm>
          </p:grpSpPr>
          <p:sp>
            <p:nvSpPr>
              <p:cNvPr id="1420" name="Google Shape;1420;p59"/>
              <p:cNvSpPr/>
              <p:nvPr/>
            </p:nvSpPr>
            <p:spPr>
              <a:xfrm>
                <a:off x="1057275" y="2447925"/>
                <a:ext cx="123825" cy="123825"/>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421" name="Google Shape;1421;p59"/>
              <p:cNvSpPr/>
              <p:nvPr/>
            </p:nvSpPr>
            <p:spPr>
              <a:xfrm>
                <a:off x="1400175" y="2447925"/>
                <a:ext cx="123825" cy="123825"/>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grpSp>
        <p:sp>
          <p:nvSpPr>
            <p:cNvPr id="1422" name="Google Shape;1422;p59"/>
            <p:cNvSpPr/>
            <p:nvPr/>
          </p:nvSpPr>
          <p:spPr>
            <a:xfrm flipH="1" rot="10800000">
              <a:off x="1063627" y="4922685"/>
              <a:ext cx="469898" cy="469898"/>
            </a:xfrm>
            <a:prstGeom prst="pie">
              <a:avLst>
                <a:gd fmla="val 0" name="adj1"/>
                <a:gd fmla="val 10800000" name="adj2"/>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000000"/>
                </a:solidFill>
                <a:latin typeface="Calibri"/>
                <a:ea typeface="Calibri"/>
                <a:cs typeface="Calibri"/>
                <a:sym typeface="Calibri"/>
              </a:endParaRPr>
            </a:p>
          </p:txBody>
        </p:sp>
      </p:grpSp>
      <p:sp>
        <p:nvSpPr>
          <p:cNvPr id="1423" name="Google Shape;1423;p59"/>
          <p:cNvSpPr/>
          <p:nvPr/>
        </p:nvSpPr>
        <p:spPr>
          <a:xfrm rot="-5400000">
            <a:off x="811106" y="2305128"/>
            <a:ext cx="2265919" cy="698536"/>
          </a:xfrm>
          <a:prstGeom prst="rightArrow">
            <a:avLst>
              <a:gd fmla="val 50000" name="adj1"/>
              <a:gd fmla="val 50000" name="adj2"/>
            </a:avLst>
          </a:prstGeom>
          <a:gradFill>
            <a:gsLst>
              <a:gs pos="0">
                <a:srgbClr val="D8D8D8">
                  <a:alpha val="0"/>
                </a:srgbClr>
              </a:gs>
              <a:gs pos="100000">
                <a:srgbClr val="D8D8D8"/>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424" name="Google Shape;1424;p59"/>
          <p:cNvSpPr txBox="1"/>
          <p:nvPr/>
        </p:nvSpPr>
        <p:spPr>
          <a:xfrm>
            <a:off x="2432393" y="1734549"/>
            <a:ext cx="74539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KHÍCH LỆ</a:t>
            </a:r>
            <a:endParaRPr/>
          </a:p>
        </p:txBody>
      </p:sp>
      <p:sp>
        <p:nvSpPr>
          <p:cNvPr id="1425" name="Google Shape;1425;p59"/>
          <p:cNvSpPr/>
          <p:nvPr/>
        </p:nvSpPr>
        <p:spPr>
          <a:xfrm flipH="1" rot="-5400000">
            <a:off x="811106" y="4590396"/>
            <a:ext cx="2265919" cy="698536"/>
          </a:xfrm>
          <a:prstGeom prst="rightArrow">
            <a:avLst>
              <a:gd fmla="val 50000" name="adj1"/>
              <a:gd fmla="val 50000" name="adj2"/>
            </a:avLst>
          </a:prstGeom>
          <a:gradFill>
            <a:gsLst>
              <a:gs pos="0">
                <a:srgbClr val="D8D8D8">
                  <a:alpha val="0"/>
                </a:srgbClr>
              </a:gs>
              <a:gs pos="100000">
                <a:srgbClr val="D8D8D8"/>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426" name="Google Shape;1426;p59"/>
          <p:cNvSpPr txBox="1"/>
          <p:nvPr/>
        </p:nvSpPr>
        <p:spPr>
          <a:xfrm>
            <a:off x="2432392" y="5657591"/>
            <a:ext cx="125675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GÂY MẤT HỨNG</a:t>
            </a:r>
            <a:endParaRPr/>
          </a:p>
        </p:txBody>
      </p:sp>
      <p:sp>
        <p:nvSpPr>
          <p:cNvPr id="1427" name="Google Shape;1427;p59"/>
          <p:cNvSpPr txBox="1"/>
          <p:nvPr/>
        </p:nvSpPr>
        <p:spPr>
          <a:xfrm>
            <a:off x="808394" y="3202135"/>
            <a:ext cx="830357"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“Tôi yêu…”</a:t>
            </a:r>
            <a:endParaRPr/>
          </a:p>
        </p:txBody>
      </p:sp>
      <p:sp>
        <p:nvSpPr>
          <p:cNvPr id="1428" name="Google Shape;1428;p59"/>
          <p:cNvSpPr txBox="1"/>
          <p:nvPr/>
        </p:nvSpPr>
        <p:spPr>
          <a:xfrm>
            <a:off x="766718" y="5458685"/>
            <a:ext cx="913713"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“Tôi ghét…”</a:t>
            </a:r>
            <a:endParaRPr/>
          </a:p>
        </p:txBody>
      </p:sp>
      <p:grpSp>
        <p:nvGrpSpPr>
          <p:cNvPr id="1429" name="Google Shape;1429;p59"/>
          <p:cNvGrpSpPr/>
          <p:nvPr/>
        </p:nvGrpSpPr>
        <p:grpSpPr>
          <a:xfrm>
            <a:off x="450000" y="450000"/>
            <a:ext cx="9018000" cy="276999"/>
            <a:chOff x="450000" y="450000"/>
            <a:chExt cx="9018000" cy="276999"/>
          </a:xfrm>
        </p:grpSpPr>
        <p:sp>
          <p:nvSpPr>
            <p:cNvPr id="1430" name="Google Shape;1430;p5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Phụ lục. Bản đồ đồng cảm</a:t>
              </a:r>
              <a:endParaRPr sz="1800">
                <a:solidFill>
                  <a:srgbClr val="FFFFFF"/>
                </a:solidFill>
                <a:latin typeface="Arial"/>
                <a:ea typeface="Arial"/>
                <a:cs typeface="Arial"/>
                <a:sym typeface="Arial"/>
              </a:endParaRPr>
            </a:p>
          </p:txBody>
        </p:sp>
        <p:sp>
          <p:nvSpPr>
            <p:cNvPr id="1431" name="Google Shape;1431;p5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6"/>
          <p:cNvSpPr/>
          <p:nvPr/>
        </p:nvSpPr>
        <p:spPr>
          <a:xfrm>
            <a:off x="546895" y="1477682"/>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Lập kế hoạch Dự án</a:t>
            </a:r>
            <a:endParaRPr sz="2400">
              <a:solidFill>
                <a:srgbClr val="0C0C0C"/>
              </a:solidFill>
              <a:latin typeface="Arial"/>
              <a:ea typeface="Arial"/>
              <a:cs typeface="Arial"/>
              <a:sym typeface="Arial"/>
            </a:endParaRPr>
          </a:p>
        </p:txBody>
      </p:sp>
      <p:grpSp>
        <p:nvGrpSpPr>
          <p:cNvPr id="145" name="Google Shape;145;p6"/>
          <p:cNvGrpSpPr/>
          <p:nvPr/>
        </p:nvGrpSpPr>
        <p:grpSpPr>
          <a:xfrm>
            <a:off x="558800" y="2039646"/>
            <a:ext cx="8785225" cy="215444"/>
            <a:chOff x="1027113" y="2045625"/>
            <a:chExt cx="8785225" cy="215444"/>
          </a:xfrm>
        </p:grpSpPr>
        <p:sp>
          <p:nvSpPr>
            <p:cNvPr id="146" name="Google Shape;146;p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 name="Google Shape;147;p6"/>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Giá trị và Thời gian:</a:t>
              </a:r>
              <a:endParaRPr/>
            </a:p>
          </p:txBody>
        </p:sp>
      </p:grpSp>
      <p:grpSp>
        <p:nvGrpSpPr>
          <p:cNvPr id="148" name="Google Shape;148;p6"/>
          <p:cNvGrpSpPr/>
          <p:nvPr/>
        </p:nvGrpSpPr>
        <p:grpSpPr>
          <a:xfrm>
            <a:off x="2475378" y="2597697"/>
            <a:ext cx="4501856" cy="3380021"/>
            <a:chOff x="2526178" y="2503959"/>
            <a:chExt cx="4501856" cy="3380021"/>
          </a:xfrm>
        </p:grpSpPr>
        <p:cxnSp>
          <p:nvCxnSpPr>
            <p:cNvPr id="149" name="Google Shape;149;p6"/>
            <p:cNvCxnSpPr/>
            <p:nvPr/>
          </p:nvCxnSpPr>
          <p:spPr>
            <a:xfrm>
              <a:off x="3635584" y="4801474"/>
              <a:ext cx="2631656" cy="0"/>
            </a:xfrm>
            <a:prstGeom prst="straightConnector1">
              <a:avLst/>
            </a:prstGeom>
            <a:noFill/>
            <a:ln cap="flat" cmpd="sng" w="12700">
              <a:solidFill>
                <a:schemeClr val="dk1"/>
              </a:solidFill>
              <a:prstDash val="solid"/>
              <a:miter lim="800000"/>
              <a:headEnd len="sm" w="sm" type="none"/>
              <a:tailEnd len="med" w="med" type="stealth"/>
            </a:ln>
          </p:spPr>
        </p:cxnSp>
        <p:cxnSp>
          <p:nvCxnSpPr>
            <p:cNvPr id="150" name="Google Shape;150;p6"/>
            <p:cNvCxnSpPr/>
            <p:nvPr/>
          </p:nvCxnSpPr>
          <p:spPr>
            <a:xfrm rot="10800000">
              <a:off x="3719041" y="2864424"/>
              <a:ext cx="0" cy="2046844"/>
            </a:xfrm>
            <a:prstGeom prst="straightConnector1">
              <a:avLst/>
            </a:prstGeom>
            <a:noFill/>
            <a:ln cap="flat" cmpd="sng" w="12700">
              <a:solidFill>
                <a:schemeClr val="dk1"/>
              </a:solidFill>
              <a:prstDash val="solid"/>
              <a:miter lim="800000"/>
              <a:headEnd len="sm" w="sm" type="none"/>
              <a:tailEnd len="med" w="med" type="stealth"/>
            </a:ln>
          </p:spPr>
        </p:cxnSp>
        <p:sp>
          <p:nvSpPr>
            <p:cNvPr id="151" name="Google Shape;151;p6"/>
            <p:cNvSpPr/>
            <p:nvPr/>
          </p:nvSpPr>
          <p:spPr>
            <a:xfrm>
              <a:off x="3944562" y="3055351"/>
              <a:ext cx="2130676" cy="1650098"/>
            </a:xfrm>
            <a:custGeom>
              <a:rect b="b" l="l" r="r" t="t"/>
              <a:pathLst>
                <a:path extrusionOk="0" h="2031541" w="2623211">
                  <a:moveTo>
                    <a:pt x="0" y="0"/>
                  </a:moveTo>
                  <a:cubicBezTo>
                    <a:pt x="213429" y="436857"/>
                    <a:pt x="426858" y="873714"/>
                    <a:pt x="670284" y="1166791"/>
                  </a:cubicBezTo>
                  <a:cubicBezTo>
                    <a:pt x="913710" y="1459868"/>
                    <a:pt x="1135070" y="1614337"/>
                    <a:pt x="1460558" y="1758462"/>
                  </a:cubicBezTo>
                  <a:cubicBezTo>
                    <a:pt x="1786046" y="1902587"/>
                    <a:pt x="2399783" y="1998441"/>
                    <a:pt x="2623211" y="2031541"/>
                  </a:cubicBezTo>
                </a:path>
              </a:pathLst>
            </a:cu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chemeClr val="lt1"/>
                </a:solidFill>
                <a:latin typeface="Calibri"/>
                <a:ea typeface="Calibri"/>
                <a:cs typeface="Calibri"/>
                <a:sym typeface="Calibri"/>
              </a:endParaRPr>
            </a:p>
          </p:txBody>
        </p:sp>
        <p:sp>
          <p:nvSpPr>
            <p:cNvPr id="152" name="Google Shape;152;p6"/>
            <p:cNvSpPr/>
            <p:nvPr/>
          </p:nvSpPr>
          <p:spPr>
            <a:xfrm>
              <a:off x="4932603" y="4366094"/>
              <a:ext cx="87722" cy="87722"/>
            </a:xfrm>
            <a:prstGeom prst="ellipse">
              <a:avLst/>
            </a:prstGeom>
            <a:solidFill>
              <a:srgbClr val="193EB0">
                <a:alpha val="49803"/>
              </a:srgbClr>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chemeClr val="lt1"/>
                </a:solidFill>
                <a:latin typeface="Calibri"/>
                <a:ea typeface="Calibri"/>
                <a:cs typeface="Calibri"/>
                <a:sym typeface="Calibri"/>
              </a:endParaRPr>
            </a:p>
          </p:txBody>
        </p:sp>
        <p:sp>
          <p:nvSpPr>
            <p:cNvPr id="153" name="Google Shape;153;p6"/>
            <p:cNvSpPr txBox="1"/>
            <p:nvPr/>
          </p:nvSpPr>
          <p:spPr>
            <a:xfrm>
              <a:off x="6146869" y="4801475"/>
              <a:ext cx="686022" cy="54232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62">
                  <a:solidFill>
                    <a:srgbClr val="00B050"/>
                  </a:solidFill>
                  <a:latin typeface="Arial"/>
                  <a:ea typeface="Arial"/>
                  <a:cs typeface="Arial"/>
                  <a:sym typeface="Arial"/>
                </a:rPr>
                <a:t>Thời gian</a:t>
              </a:r>
              <a:endParaRPr sz="1462">
                <a:solidFill>
                  <a:srgbClr val="00B050"/>
                </a:solidFill>
                <a:latin typeface="Arial"/>
                <a:ea typeface="Arial"/>
                <a:cs typeface="Arial"/>
                <a:sym typeface="Arial"/>
              </a:endParaRPr>
            </a:p>
          </p:txBody>
        </p:sp>
        <p:cxnSp>
          <p:nvCxnSpPr>
            <p:cNvPr id="154" name="Google Shape;154;p6"/>
            <p:cNvCxnSpPr/>
            <p:nvPr/>
          </p:nvCxnSpPr>
          <p:spPr>
            <a:xfrm>
              <a:off x="3545272" y="3062660"/>
              <a:ext cx="2641046" cy="0"/>
            </a:xfrm>
            <a:prstGeom prst="straightConnector1">
              <a:avLst/>
            </a:prstGeom>
            <a:noFill/>
            <a:ln cap="flat" cmpd="sng" w="9525">
              <a:solidFill>
                <a:srgbClr val="385623">
                  <a:alpha val="49803"/>
                </a:srgbClr>
              </a:solidFill>
              <a:prstDash val="dash"/>
              <a:miter lim="800000"/>
              <a:headEnd len="sm" w="sm" type="none"/>
              <a:tailEnd len="sm" w="sm" type="none"/>
            </a:ln>
          </p:spPr>
        </p:cxnSp>
        <p:cxnSp>
          <p:nvCxnSpPr>
            <p:cNvPr id="155" name="Google Shape;155;p6"/>
            <p:cNvCxnSpPr/>
            <p:nvPr/>
          </p:nvCxnSpPr>
          <p:spPr>
            <a:xfrm>
              <a:off x="3545272" y="4409955"/>
              <a:ext cx="2641046" cy="0"/>
            </a:xfrm>
            <a:prstGeom prst="straightConnector1">
              <a:avLst/>
            </a:prstGeom>
            <a:noFill/>
            <a:ln cap="flat" cmpd="sng" w="9525">
              <a:solidFill>
                <a:srgbClr val="385623">
                  <a:alpha val="49803"/>
                </a:srgbClr>
              </a:solidFill>
              <a:prstDash val="dash"/>
              <a:miter lim="800000"/>
              <a:headEnd len="sm" w="sm" type="none"/>
              <a:tailEnd len="sm" w="sm" type="none"/>
            </a:ln>
          </p:spPr>
        </p:cxnSp>
        <p:sp>
          <p:nvSpPr>
            <p:cNvPr id="156" name="Google Shape;156;p6"/>
            <p:cNvSpPr/>
            <p:nvPr/>
          </p:nvSpPr>
          <p:spPr>
            <a:xfrm>
              <a:off x="3403643" y="3109767"/>
              <a:ext cx="82520" cy="1256328"/>
            </a:xfrm>
            <a:prstGeom prst="leftBrace">
              <a:avLst>
                <a:gd fmla="val 8333" name="adj1"/>
                <a:gd fmla="val 50000" name="adj2"/>
              </a:avLst>
            </a:prstGeom>
            <a:noFill/>
            <a:ln cap="flat" cmpd="sng" w="9525">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chemeClr val="dk1"/>
                </a:solidFill>
                <a:latin typeface="Calibri"/>
                <a:ea typeface="Calibri"/>
                <a:cs typeface="Calibri"/>
                <a:sym typeface="Calibri"/>
              </a:endParaRPr>
            </a:p>
          </p:txBody>
        </p:sp>
        <p:sp>
          <p:nvSpPr>
            <p:cNvPr id="157" name="Google Shape;157;p6"/>
            <p:cNvSpPr txBox="1"/>
            <p:nvPr/>
          </p:nvSpPr>
          <p:spPr>
            <a:xfrm>
              <a:off x="2526178" y="3475442"/>
              <a:ext cx="832269"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400">
                  <a:solidFill>
                    <a:srgbClr val="193EB0"/>
                  </a:solidFill>
                  <a:latin typeface="Arial"/>
                  <a:ea typeface="Arial"/>
                  <a:cs typeface="Arial"/>
                  <a:sym typeface="Arial"/>
                </a:rPr>
                <a:t>Giảm giá trị</a:t>
              </a:r>
              <a:endParaRPr i="1" sz="1400">
                <a:solidFill>
                  <a:srgbClr val="193EB0"/>
                </a:solidFill>
                <a:latin typeface="Arial"/>
                <a:ea typeface="Arial"/>
                <a:cs typeface="Arial"/>
                <a:sym typeface="Arial"/>
              </a:endParaRPr>
            </a:p>
          </p:txBody>
        </p:sp>
        <p:cxnSp>
          <p:nvCxnSpPr>
            <p:cNvPr id="158" name="Google Shape;158;p6"/>
            <p:cNvCxnSpPr/>
            <p:nvPr/>
          </p:nvCxnSpPr>
          <p:spPr>
            <a:xfrm>
              <a:off x="3944561" y="2888746"/>
              <a:ext cx="0" cy="2101353"/>
            </a:xfrm>
            <a:prstGeom prst="straightConnector1">
              <a:avLst/>
            </a:prstGeom>
            <a:noFill/>
            <a:ln cap="flat" cmpd="sng" w="9525">
              <a:solidFill>
                <a:srgbClr val="385623">
                  <a:alpha val="49803"/>
                </a:srgbClr>
              </a:solidFill>
              <a:prstDash val="dash"/>
              <a:miter lim="800000"/>
              <a:headEnd len="sm" w="sm" type="none"/>
              <a:tailEnd len="sm" w="sm" type="none"/>
            </a:ln>
          </p:spPr>
        </p:cxnSp>
        <p:cxnSp>
          <p:nvCxnSpPr>
            <p:cNvPr id="159" name="Google Shape;159;p6"/>
            <p:cNvCxnSpPr/>
            <p:nvPr/>
          </p:nvCxnSpPr>
          <p:spPr>
            <a:xfrm>
              <a:off x="4976464" y="2915271"/>
              <a:ext cx="0" cy="2101353"/>
            </a:xfrm>
            <a:prstGeom prst="straightConnector1">
              <a:avLst/>
            </a:prstGeom>
            <a:noFill/>
            <a:ln cap="flat" cmpd="sng" w="9525">
              <a:solidFill>
                <a:srgbClr val="385623">
                  <a:alpha val="49803"/>
                </a:srgbClr>
              </a:solidFill>
              <a:prstDash val="dash"/>
              <a:miter lim="800000"/>
              <a:headEnd len="sm" w="sm" type="none"/>
              <a:tailEnd len="sm" w="sm" type="none"/>
            </a:ln>
          </p:spPr>
        </p:cxnSp>
        <p:sp>
          <p:nvSpPr>
            <p:cNvPr id="160" name="Google Shape;160;p6"/>
            <p:cNvSpPr/>
            <p:nvPr/>
          </p:nvSpPr>
          <p:spPr>
            <a:xfrm rot="-5400000">
              <a:off x="4421162" y="4599897"/>
              <a:ext cx="84958" cy="975544"/>
            </a:xfrm>
            <a:prstGeom prst="leftBrace">
              <a:avLst>
                <a:gd fmla="val 8333" name="adj1"/>
                <a:gd fmla="val 50000" name="adj2"/>
              </a:avLst>
            </a:prstGeom>
            <a:noFill/>
            <a:ln cap="flat" cmpd="sng" w="9525">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chemeClr val="dk1"/>
                </a:solidFill>
                <a:latin typeface="Calibri"/>
                <a:ea typeface="Calibri"/>
                <a:cs typeface="Calibri"/>
                <a:sym typeface="Calibri"/>
              </a:endParaRPr>
            </a:p>
          </p:txBody>
        </p:sp>
        <p:sp>
          <p:nvSpPr>
            <p:cNvPr id="161" name="Google Shape;161;p6"/>
            <p:cNvSpPr txBox="1"/>
            <p:nvPr/>
          </p:nvSpPr>
          <p:spPr>
            <a:xfrm>
              <a:off x="4047506" y="5145316"/>
              <a:ext cx="832269" cy="7386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400">
                  <a:solidFill>
                    <a:srgbClr val="193EB0"/>
                  </a:solidFill>
                  <a:latin typeface="Arial"/>
                  <a:ea typeface="Arial"/>
                  <a:cs typeface="Arial"/>
                  <a:sym typeface="Arial"/>
                </a:rPr>
                <a:t>Trì hoãn thời gian</a:t>
              </a:r>
              <a:endParaRPr i="1" sz="1400">
                <a:solidFill>
                  <a:srgbClr val="193EB0"/>
                </a:solidFill>
                <a:latin typeface="Arial"/>
                <a:ea typeface="Arial"/>
                <a:cs typeface="Arial"/>
                <a:sym typeface="Arial"/>
              </a:endParaRPr>
            </a:p>
          </p:txBody>
        </p:sp>
        <p:cxnSp>
          <p:nvCxnSpPr>
            <p:cNvPr id="162" name="Google Shape;162;p6"/>
            <p:cNvCxnSpPr/>
            <p:nvPr/>
          </p:nvCxnSpPr>
          <p:spPr>
            <a:xfrm flipH="1">
              <a:off x="5045446" y="4000418"/>
              <a:ext cx="990561" cy="352354"/>
            </a:xfrm>
            <a:prstGeom prst="straightConnector1">
              <a:avLst/>
            </a:prstGeom>
            <a:noFill/>
            <a:ln cap="flat" cmpd="sng" w="9525">
              <a:solidFill>
                <a:schemeClr val="dk1">
                  <a:alpha val="49803"/>
                </a:schemeClr>
              </a:solidFill>
              <a:prstDash val="solid"/>
              <a:miter lim="800000"/>
              <a:headEnd len="sm" w="sm" type="none"/>
              <a:tailEnd len="med" w="med" type="stealth"/>
            </a:ln>
          </p:spPr>
        </p:cxnSp>
        <p:sp>
          <p:nvSpPr>
            <p:cNvPr id="163" name="Google Shape;163;p6"/>
            <p:cNvSpPr txBox="1"/>
            <p:nvPr/>
          </p:nvSpPr>
          <p:spPr>
            <a:xfrm>
              <a:off x="5951725" y="3701792"/>
              <a:ext cx="1076309" cy="49244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Giải pháp hữu ích</a:t>
              </a:r>
              <a:endParaRPr sz="1300">
                <a:solidFill>
                  <a:schemeClr val="dk1"/>
                </a:solidFill>
                <a:latin typeface="Arial"/>
                <a:ea typeface="Arial"/>
                <a:cs typeface="Arial"/>
                <a:sym typeface="Arial"/>
              </a:endParaRPr>
            </a:p>
          </p:txBody>
        </p:sp>
        <p:sp>
          <p:nvSpPr>
            <p:cNvPr id="164" name="Google Shape;164;p6"/>
            <p:cNvSpPr/>
            <p:nvPr/>
          </p:nvSpPr>
          <p:spPr>
            <a:xfrm>
              <a:off x="3599033" y="4088957"/>
              <a:ext cx="73102" cy="292406"/>
            </a:xfrm>
            <a:prstGeom prst="upArrow">
              <a:avLst>
                <a:gd fmla="val 50000" name="adj1"/>
                <a:gd fmla="val 50000" name="adj2"/>
              </a:avLst>
            </a:prstGeom>
            <a:gradFill>
              <a:gsLst>
                <a:gs pos="0">
                  <a:srgbClr val="A5A5A5"/>
                </a:gs>
                <a:gs pos="100000">
                  <a:srgbClr val="F6F9FC"/>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chemeClr val="lt1"/>
                </a:solidFill>
                <a:latin typeface="Calibri"/>
                <a:ea typeface="Calibri"/>
                <a:cs typeface="Calibri"/>
                <a:sym typeface="Calibri"/>
              </a:endParaRPr>
            </a:p>
          </p:txBody>
        </p:sp>
        <p:sp>
          <p:nvSpPr>
            <p:cNvPr id="165" name="Google Shape;165;p6"/>
            <p:cNvSpPr/>
            <p:nvPr/>
          </p:nvSpPr>
          <p:spPr>
            <a:xfrm rot="-5400000">
              <a:off x="4768658" y="4762402"/>
              <a:ext cx="73102" cy="292406"/>
            </a:xfrm>
            <a:prstGeom prst="upArrow">
              <a:avLst>
                <a:gd fmla="val 50000" name="adj1"/>
                <a:gd fmla="val 50000" name="adj2"/>
              </a:avLst>
            </a:prstGeom>
            <a:gradFill>
              <a:gsLst>
                <a:gs pos="0">
                  <a:srgbClr val="A5A5A5"/>
                </a:gs>
                <a:gs pos="100000">
                  <a:srgbClr val="F6F9FC"/>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chemeClr val="lt1"/>
                </a:solidFill>
                <a:latin typeface="Calibri"/>
                <a:ea typeface="Calibri"/>
                <a:cs typeface="Calibri"/>
                <a:sym typeface="Calibri"/>
              </a:endParaRPr>
            </a:p>
          </p:txBody>
        </p:sp>
        <p:sp>
          <p:nvSpPr>
            <p:cNvPr id="166" name="Google Shape;166;p6"/>
            <p:cNvSpPr/>
            <p:nvPr/>
          </p:nvSpPr>
          <p:spPr>
            <a:xfrm rot="252911">
              <a:off x="4745150" y="4164307"/>
              <a:ext cx="209256" cy="167994"/>
            </a:xfrm>
            <a:custGeom>
              <a:rect b="b" l="l" r="r" t="t"/>
              <a:pathLst>
                <a:path extrusionOk="0" h="206828" w="257629">
                  <a:moveTo>
                    <a:pt x="257629" y="206828"/>
                  </a:moveTo>
                  <a:cubicBezTo>
                    <a:pt x="211969" y="182335"/>
                    <a:pt x="166310" y="157842"/>
                    <a:pt x="123372" y="123371"/>
                  </a:cubicBezTo>
                  <a:cubicBezTo>
                    <a:pt x="80434" y="88900"/>
                    <a:pt x="40217" y="44450"/>
                    <a:pt x="0" y="0"/>
                  </a:cubicBezTo>
                </a:path>
              </a:pathLst>
            </a:custGeom>
            <a:noFill/>
            <a:ln cap="flat" cmpd="sng" w="9525">
              <a:solidFill>
                <a:srgbClr val="193EB0">
                  <a:alpha val="69803"/>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chemeClr val="lt1"/>
                </a:solidFill>
                <a:latin typeface="Calibri"/>
                <a:ea typeface="Calibri"/>
                <a:cs typeface="Calibri"/>
                <a:sym typeface="Calibri"/>
              </a:endParaRPr>
            </a:p>
          </p:txBody>
        </p:sp>
        <p:sp>
          <p:nvSpPr>
            <p:cNvPr id="167" name="Google Shape;167;p6"/>
            <p:cNvSpPr txBox="1"/>
            <p:nvPr/>
          </p:nvSpPr>
          <p:spPr>
            <a:xfrm>
              <a:off x="3302906" y="2503959"/>
              <a:ext cx="832269" cy="317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62">
                  <a:solidFill>
                    <a:srgbClr val="00B050"/>
                  </a:solidFill>
                  <a:latin typeface="Arial"/>
                  <a:ea typeface="Arial"/>
                  <a:cs typeface="Arial"/>
                  <a:sym typeface="Arial"/>
                </a:rPr>
                <a:t>Giá trị</a:t>
              </a:r>
              <a:endParaRPr sz="1462">
                <a:solidFill>
                  <a:srgbClr val="00B050"/>
                </a:solidFill>
                <a:latin typeface="Arial"/>
                <a:ea typeface="Arial"/>
                <a:cs typeface="Arial"/>
                <a:sym typeface="Arial"/>
              </a:endParaRPr>
            </a:p>
          </p:txBody>
        </p:sp>
      </p:grpSp>
      <p:grpSp>
        <p:nvGrpSpPr>
          <p:cNvPr id="168" name="Google Shape;168;p6"/>
          <p:cNvGrpSpPr/>
          <p:nvPr/>
        </p:nvGrpSpPr>
        <p:grpSpPr>
          <a:xfrm>
            <a:off x="450000" y="450000"/>
            <a:ext cx="9018000" cy="276999"/>
            <a:chOff x="450000" y="450000"/>
            <a:chExt cx="9018000" cy="276999"/>
          </a:xfrm>
        </p:grpSpPr>
        <p:sp>
          <p:nvSpPr>
            <p:cNvPr id="169" name="Google Shape;169;p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1.1. Lập kế hoạch Dự án</a:t>
              </a:r>
              <a:endParaRPr sz="1800">
                <a:solidFill>
                  <a:srgbClr val="FFFFFF"/>
                </a:solidFill>
                <a:latin typeface="Arial"/>
                <a:ea typeface="Arial"/>
                <a:cs typeface="Arial"/>
                <a:sym typeface="Arial"/>
              </a:endParaRPr>
            </a:p>
          </p:txBody>
        </p:sp>
        <p:sp>
          <p:nvSpPr>
            <p:cNvPr id="170" name="Google Shape;170;p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p60"/>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Xây dựng ý tưởng</a:t>
            </a:r>
            <a:endParaRPr sz="2400">
              <a:solidFill>
                <a:srgbClr val="0C0C0C"/>
              </a:solidFill>
              <a:latin typeface="Arial"/>
              <a:ea typeface="Arial"/>
              <a:cs typeface="Arial"/>
              <a:sym typeface="Arial"/>
            </a:endParaRPr>
          </a:p>
        </p:txBody>
      </p:sp>
      <p:grpSp>
        <p:nvGrpSpPr>
          <p:cNvPr id="1438" name="Google Shape;1438;p60"/>
          <p:cNvGrpSpPr/>
          <p:nvPr/>
        </p:nvGrpSpPr>
        <p:grpSpPr>
          <a:xfrm>
            <a:off x="560209" y="2039006"/>
            <a:ext cx="8782409" cy="215375"/>
            <a:chOff x="1027113" y="2045625"/>
            <a:chExt cx="8785225" cy="215444"/>
          </a:xfrm>
        </p:grpSpPr>
        <p:sp>
          <p:nvSpPr>
            <p:cNvPr id="1439" name="Google Shape;1439;p6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440" name="Google Shape;1440;p60"/>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Bước #4: Xây dựng ý tưởng</a:t>
              </a:r>
              <a:endParaRPr sz="1400">
                <a:solidFill>
                  <a:srgbClr val="262626"/>
                </a:solidFill>
                <a:latin typeface="Arial"/>
                <a:ea typeface="Arial"/>
                <a:cs typeface="Arial"/>
                <a:sym typeface="Arial"/>
              </a:endParaRPr>
            </a:p>
          </p:txBody>
        </p:sp>
      </p:grpSp>
      <p:sp>
        <p:nvSpPr>
          <p:cNvPr id="1441" name="Google Shape;1441;p60"/>
          <p:cNvSpPr/>
          <p:nvPr/>
        </p:nvSpPr>
        <p:spPr>
          <a:xfrm>
            <a:off x="712560" y="4700124"/>
            <a:ext cx="8630057" cy="647900"/>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Xây dựng ý tưởng là bước hình dung và thực sự đưa ra giải pháp giải quyết các vấn đề xã hội đã chọn ở trên. </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Dựa trên những gì bạn đã viết trong giai đoạn phân tích, hãy cân nhắc xem bạn cần giải pháp nào.</a:t>
            </a:r>
            <a:endParaRPr/>
          </a:p>
        </p:txBody>
      </p:sp>
      <p:grpSp>
        <p:nvGrpSpPr>
          <p:cNvPr id="1442" name="Google Shape;1442;p60"/>
          <p:cNvGrpSpPr/>
          <p:nvPr/>
        </p:nvGrpSpPr>
        <p:grpSpPr>
          <a:xfrm>
            <a:off x="2365987" y="2664581"/>
            <a:ext cx="5323201" cy="1675275"/>
            <a:chOff x="2442422" y="2574218"/>
            <a:chExt cx="5323201" cy="1675275"/>
          </a:xfrm>
        </p:grpSpPr>
        <p:grpSp>
          <p:nvGrpSpPr>
            <p:cNvPr id="1443" name="Google Shape;1443;p60"/>
            <p:cNvGrpSpPr/>
            <p:nvPr/>
          </p:nvGrpSpPr>
          <p:grpSpPr>
            <a:xfrm>
              <a:off x="2442422" y="2574218"/>
              <a:ext cx="5323201" cy="1675275"/>
              <a:chOff x="2441617" y="2563781"/>
              <a:chExt cx="5324908" cy="1675812"/>
            </a:xfrm>
          </p:grpSpPr>
          <p:sp>
            <p:nvSpPr>
              <p:cNvPr id="1444" name="Google Shape;1444;p60"/>
              <p:cNvSpPr/>
              <p:nvPr/>
            </p:nvSpPr>
            <p:spPr>
              <a:xfrm>
                <a:off x="2441617" y="256378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Calibri"/>
                  <a:ea typeface="Calibri"/>
                  <a:cs typeface="Calibri"/>
                  <a:sym typeface="Calibri"/>
                </a:endParaRPr>
              </a:p>
            </p:txBody>
          </p:sp>
          <p:sp>
            <p:nvSpPr>
              <p:cNvPr id="1445" name="Google Shape;1445;p60"/>
              <p:cNvSpPr txBox="1"/>
              <p:nvPr/>
            </p:nvSpPr>
            <p:spPr>
              <a:xfrm>
                <a:off x="2482179" y="296788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Xác định</a:t>
                </a:r>
                <a:endParaRPr sz="1300">
                  <a:solidFill>
                    <a:srgbClr val="3F3F3F"/>
                  </a:solidFill>
                  <a:latin typeface="Arial"/>
                  <a:ea typeface="Arial"/>
                  <a:cs typeface="Arial"/>
                  <a:sym typeface="Arial"/>
                </a:endParaRPr>
              </a:p>
            </p:txBody>
          </p:sp>
          <p:sp>
            <p:nvSpPr>
              <p:cNvPr id="1446" name="Google Shape;1446;p60"/>
              <p:cNvSpPr/>
              <p:nvPr/>
            </p:nvSpPr>
            <p:spPr>
              <a:xfrm>
                <a:off x="3490250" y="323312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Calibri"/>
                  <a:ea typeface="Calibri"/>
                  <a:cs typeface="Calibri"/>
                  <a:sym typeface="Calibri"/>
                </a:endParaRPr>
              </a:p>
            </p:txBody>
          </p:sp>
          <p:sp>
            <p:nvSpPr>
              <p:cNvPr id="1447" name="Google Shape;1447;p60"/>
              <p:cNvSpPr txBox="1"/>
              <p:nvPr/>
            </p:nvSpPr>
            <p:spPr>
              <a:xfrm>
                <a:off x="3530812" y="363722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Khám phá</a:t>
                </a:r>
                <a:endParaRPr sz="1300">
                  <a:solidFill>
                    <a:srgbClr val="3F3F3F"/>
                  </a:solidFill>
                  <a:latin typeface="Arial"/>
                  <a:ea typeface="Arial"/>
                  <a:cs typeface="Arial"/>
                  <a:sym typeface="Arial"/>
                </a:endParaRPr>
              </a:p>
            </p:txBody>
          </p:sp>
          <p:sp>
            <p:nvSpPr>
              <p:cNvPr id="1448" name="Google Shape;1448;p60"/>
              <p:cNvSpPr/>
              <p:nvPr/>
            </p:nvSpPr>
            <p:spPr>
              <a:xfrm>
                <a:off x="4538882" y="256378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Calibri"/>
                  <a:ea typeface="Calibri"/>
                  <a:cs typeface="Calibri"/>
                  <a:sym typeface="Calibri"/>
                </a:endParaRPr>
              </a:p>
            </p:txBody>
          </p:sp>
          <p:sp>
            <p:nvSpPr>
              <p:cNvPr id="1449" name="Google Shape;1449;p60"/>
              <p:cNvSpPr txBox="1"/>
              <p:nvPr/>
            </p:nvSpPr>
            <p:spPr>
              <a:xfrm>
                <a:off x="4579444" y="296788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Phân tích</a:t>
                </a:r>
                <a:endParaRPr sz="1300">
                  <a:solidFill>
                    <a:srgbClr val="3F3F3F"/>
                  </a:solidFill>
                  <a:latin typeface="Arial"/>
                  <a:ea typeface="Arial"/>
                  <a:cs typeface="Arial"/>
                  <a:sym typeface="Arial"/>
                </a:endParaRPr>
              </a:p>
            </p:txBody>
          </p:sp>
          <p:sp>
            <p:nvSpPr>
              <p:cNvPr id="1450" name="Google Shape;1450;p60"/>
              <p:cNvSpPr/>
              <p:nvPr/>
            </p:nvSpPr>
            <p:spPr>
              <a:xfrm>
                <a:off x="5587515" y="3233121"/>
                <a:ext cx="1130378" cy="1006472"/>
              </a:xfrm>
              <a:prstGeom prst="hexagon">
                <a:avLst>
                  <a:gd fmla="val 25000" name="adj"/>
                  <a:gd fmla="val 115470" name="vf"/>
                </a:avLst>
              </a:prstGeom>
              <a:solidFill>
                <a:srgbClr val="0033CC"/>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200">
                  <a:solidFill>
                    <a:srgbClr val="FFFFFF"/>
                  </a:solidFill>
                  <a:latin typeface="Arial"/>
                  <a:ea typeface="Arial"/>
                  <a:cs typeface="Arial"/>
                  <a:sym typeface="Arial"/>
                </a:endParaRPr>
              </a:p>
            </p:txBody>
          </p:sp>
          <p:sp>
            <p:nvSpPr>
              <p:cNvPr id="1451" name="Google Shape;1451;p60"/>
              <p:cNvSpPr/>
              <p:nvPr/>
            </p:nvSpPr>
            <p:spPr>
              <a:xfrm>
                <a:off x="6636147" y="256378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Calibri"/>
                  <a:ea typeface="Calibri"/>
                  <a:cs typeface="Calibri"/>
                  <a:sym typeface="Calibri"/>
                </a:endParaRPr>
              </a:p>
            </p:txBody>
          </p:sp>
          <p:sp>
            <p:nvSpPr>
              <p:cNvPr id="1452" name="Google Shape;1452;p60"/>
              <p:cNvSpPr txBox="1"/>
              <p:nvPr/>
            </p:nvSpPr>
            <p:spPr>
              <a:xfrm>
                <a:off x="6676709" y="296788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Thử nghiệm</a:t>
                </a:r>
                <a:endParaRPr sz="1300">
                  <a:solidFill>
                    <a:srgbClr val="3F3F3F"/>
                  </a:solidFill>
                  <a:latin typeface="Arial"/>
                  <a:ea typeface="Arial"/>
                  <a:cs typeface="Arial"/>
                  <a:sym typeface="Arial"/>
                </a:endParaRPr>
              </a:p>
            </p:txBody>
          </p:sp>
        </p:grpSp>
        <p:sp>
          <p:nvSpPr>
            <p:cNvPr id="1453" name="Google Shape;1453;p60"/>
            <p:cNvSpPr txBox="1"/>
            <p:nvPr/>
          </p:nvSpPr>
          <p:spPr>
            <a:xfrm>
              <a:off x="5627861" y="3446336"/>
              <a:ext cx="1048918" cy="60016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FFFFFF"/>
                  </a:solidFill>
                  <a:latin typeface="Arial"/>
                  <a:ea typeface="Arial"/>
                  <a:cs typeface="Arial"/>
                  <a:sym typeface="Arial"/>
                </a:rPr>
                <a:t>Xây dựng ý tưởng và thiết kế mẫu</a:t>
              </a:r>
              <a:endParaRPr sz="1300">
                <a:solidFill>
                  <a:srgbClr val="FFFFFF"/>
                </a:solidFill>
                <a:latin typeface="Arial"/>
                <a:ea typeface="Arial"/>
                <a:cs typeface="Arial"/>
                <a:sym typeface="Arial"/>
              </a:endParaRPr>
            </a:p>
          </p:txBody>
        </p:sp>
      </p:grpSp>
      <p:grpSp>
        <p:nvGrpSpPr>
          <p:cNvPr id="1454" name="Google Shape;1454;p60"/>
          <p:cNvGrpSpPr/>
          <p:nvPr/>
        </p:nvGrpSpPr>
        <p:grpSpPr>
          <a:xfrm>
            <a:off x="450000" y="450000"/>
            <a:ext cx="9018000" cy="276999"/>
            <a:chOff x="450000" y="450000"/>
            <a:chExt cx="9018000" cy="276999"/>
          </a:xfrm>
        </p:grpSpPr>
        <p:sp>
          <p:nvSpPr>
            <p:cNvPr id="1455" name="Google Shape;1455;p6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Năm bước tư duy thiết kế</a:t>
              </a:r>
              <a:endParaRPr sz="1800">
                <a:solidFill>
                  <a:srgbClr val="FFFFFF"/>
                </a:solidFill>
                <a:latin typeface="Arial"/>
                <a:ea typeface="Arial"/>
                <a:cs typeface="Arial"/>
                <a:sym typeface="Arial"/>
              </a:endParaRPr>
            </a:p>
          </p:txBody>
        </p:sp>
        <p:sp>
          <p:nvSpPr>
            <p:cNvPr id="1456" name="Google Shape;1456;p6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61"/>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Xây dựng ý tưởng</a:t>
            </a:r>
            <a:endParaRPr sz="2400">
              <a:solidFill>
                <a:srgbClr val="0C0C0C"/>
              </a:solidFill>
              <a:latin typeface="Arial"/>
              <a:ea typeface="Arial"/>
              <a:cs typeface="Arial"/>
              <a:sym typeface="Arial"/>
            </a:endParaRPr>
          </a:p>
        </p:txBody>
      </p:sp>
      <p:grpSp>
        <p:nvGrpSpPr>
          <p:cNvPr id="1463" name="Google Shape;1463;p61"/>
          <p:cNvGrpSpPr/>
          <p:nvPr/>
        </p:nvGrpSpPr>
        <p:grpSpPr>
          <a:xfrm>
            <a:off x="560209" y="2040029"/>
            <a:ext cx="8782409" cy="215375"/>
            <a:chOff x="1027113" y="2045625"/>
            <a:chExt cx="8785225" cy="215444"/>
          </a:xfrm>
        </p:grpSpPr>
        <p:sp>
          <p:nvSpPr>
            <p:cNvPr id="1464" name="Google Shape;1464;p6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465" name="Google Shape;1465;p61"/>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Động não:</a:t>
              </a:r>
              <a:endParaRPr/>
            </a:p>
          </p:txBody>
        </p:sp>
      </p:grpSp>
      <p:sp>
        <p:nvSpPr>
          <p:cNvPr id="1466" name="Google Shape;1466;p61"/>
          <p:cNvSpPr/>
          <p:nvPr/>
        </p:nvSpPr>
        <p:spPr>
          <a:xfrm>
            <a:off x="712560" y="2321231"/>
            <a:ext cx="8628470" cy="1048171"/>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Định nghĩa của động não và sự cần thiết của động não</a:t>
            </a: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Động não là cách đưa ra càng nhiều ý tưởng càng tốt, giống như một cơn bão ý tưởng vậy. Khi chia sẻ ý tưởng với nhiều người thay thì tự mình suy nghĩ, bạn có thể có được các góc nhìn khác nhau và đưa ra giải pháp tốt hơn bằng cách kết hợp các ý tưởng.</a:t>
            </a:r>
            <a:endParaRPr/>
          </a:p>
        </p:txBody>
      </p:sp>
      <p:grpSp>
        <p:nvGrpSpPr>
          <p:cNvPr id="1467" name="Google Shape;1467;p61"/>
          <p:cNvGrpSpPr/>
          <p:nvPr/>
        </p:nvGrpSpPr>
        <p:grpSpPr>
          <a:xfrm>
            <a:off x="450000" y="450000"/>
            <a:ext cx="9018000" cy="276999"/>
            <a:chOff x="450000" y="450000"/>
            <a:chExt cx="9018000" cy="276999"/>
          </a:xfrm>
        </p:grpSpPr>
        <p:sp>
          <p:nvSpPr>
            <p:cNvPr id="1468" name="Google Shape;1468;p6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Năm bước tư duy thiết kế</a:t>
              </a:r>
              <a:endParaRPr sz="1800">
                <a:solidFill>
                  <a:srgbClr val="FFFFFF"/>
                </a:solidFill>
                <a:latin typeface="Arial"/>
                <a:ea typeface="Arial"/>
                <a:cs typeface="Arial"/>
                <a:sym typeface="Arial"/>
              </a:endParaRPr>
            </a:p>
          </p:txBody>
        </p:sp>
        <p:sp>
          <p:nvSpPr>
            <p:cNvPr id="1469" name="Google Shape;1469;p6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62"/>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Xây dựng ý tưởng</a:t>
            </a:r>
            <a:endParaRPr sz="2400">
              <a:solidFill>
                <a:srgbClr val="0C0C0C"/>
              </a:solidFill>
              <a:latin typeface="Arial"/>
              <a:ea typeface="Arial"/>
              <a:cs typeface="Arial"/>
              <a:sym typeface="Arial"/>
            </a:endParaRPr>
          </a:p>
        </p:txBody>
      </p:sp>
      <p:grpSp>
        <p:nvGrpSpPr>
          <p:cNvPr id="1476" name="Google Shape;1476;p62"/>
          <p:cNvGrpSpPr/>
          <p:nvPr/>
        </p:nvGrpSpPr>
        <p:grpSpPr>
          <a:xfrm>
            <a:off x="560209" y="2040029"/>
            <a:ext cx="8782409" cy="215375"/>
            <a:chOff x="1027113" y="2045625"/>
            <a:chExt cx="8785225" cy="215444"/>
          </a:xfrm>
        </p:grpSpPr>
        <p:sp>
          <p:nvSpPr>
            <p:cNvPr id="1477" name="Google Shape;1477;p6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478" name="Google Shape;1478;p62"/>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Động não:</a:t>
              </a:r>
              <a:endParaRPr/>
            </a:p>
          </p:txBody>
        </p:sp>
      </p:grpSp>
      <p:sp>
        <p:nvSpPr>
          <p:cNvPr id="1479" name="Google Shape;1479;p62"/>
          <p:cNvSpPr/>
          <p:nvPr/>
        </p:nvSpPr>
        <p:spPr>
          <a:xfrm>
            <a:off x="712560" y="2321230"/>
            <a:ext cx="8628470" cy="3058978"/>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Những điều cân nhắc khi động não</a:t>
            </a: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Đưa ra càng nhiều ý tưởng càng tốt. Một ý tưởng có thể nảy sinh ra một ý tưởng khác. Hãy động não lần nữa với ý tưởng mới này và nảy ra nhiều ý tưởng khác nữa.</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Khi nghĩ ra ý tưởng, hãy sử dụng “Giấy ghi chú”. Bạn sẽ dễ chia sẻ hơn khi viết một ý tưởng lên một tờ “Giấy ghi chú”. Lập nhóm và sắp xếp thứ tự ưu tiên cũng có thể giúp bạn làm việc tiện lợi hơn. Ngoài ra, nếu cần, bạn có thể vẽ hình để thay cho lời giải chi tiết.</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Tiến hành sau khi bạn quyết định thời gian. Hãy thoải mái viết ra các ý tưởng liên tục trong khoảng thời gian đã định.</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Nếu dòng suy nghĩ của bạn bị chậm lại, hãy xem lại danh sách ý tưởng. Một số ý tưởng có thể được cải thiện và nảy sinh ra một ý tưởng khác.</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Bạn không cần phải đưa ra kết luận khi đang động não. Đừng vội vàng trong giai đoạn lên ý tưởng. Hãy suy nghĩ xem có cách nào để biến ý tưởng đó trở nên tốt hơn không.</a:t>
            </a:r>
            <a:endParaRPr/>
          </a:p>
        </p:txBody>
      </p:sp>
      <p:grpSp>
        <p:nvGrpSpPr>
          <p:cNvPr id="1480" name="Google Shape;1480;p62"/>
          <p:cNvGrpSpPr/>
          <p:nvPr/>
        </p:nvGrpSpPr>
        <p:grpSpPr>
          <a:xfrm>
            <a:off x="450000" y="450000"/>
            <a:ext cx="9018000" cy="276999"/>
            <a:chOff x="450000" y="450000"/>
            <a:chExt cx="9018000" cy="276999"/>
          </a:xfrm>
        </p:grpSpPr>
        <p:sp>
          <p:nvSpPr>
            <p:cNvPr id="1481" name="Google Shape;1481;p6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Năm bước tư duy thiết kế</a:t>
              </a:r>
              <a:endParaRPr sz="1800">
                <a:solidFill>
                  <a:srgbClr val="FFFFFF"/>
                </a:solidFill>
                <a:latin typeface="Arial"/>
                <a:ea typeface="Arial"/>
                <a:cs typeface="Arial"/>
                <a:sym typeface="Arial"/>
              </a:endParaRPr>
            </a:p>
          </p:txBody>
        </p:sp>
        <p:sp>
          <p:nvSpPr>
            <p:cNvPr id="1482" name="Google Shape;1482;p6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7" name="Shape 1487"/>
        <p:cNvGrpSpPr/>
        <p:nvPr/>
      </p:nvGrpSpPr>
      <p:grpSpPr>
        <a:xfrm>
          <a:off x="0" y="0"/>
          <a:ext cx="0" cy="0"/>
          <a:chOff x="0" y="0"/>
          <a:chExt cx="0" cy="0"/>
        </a:xfrm>
      </p:grpSpPr>
      <p:grpSp>
        <p:nvGrpSpPr>
          <p:cNvPr id="1488" name="Google Shape;1488;p63"/>
          <p:cNvGrpSpPr/>
          <p:nvPr/>
        </p:nvGrpSpPr>
        <p:grpSpPr>
          <a:xfrm>
            <a:off x="560209" y="2040463"/>
            <a:ext cx="8782409" cy="215375"/>
            <a:chOff x="1027113" y="2045625"/>
            <a:chExt cx="8785225" cy="215444"/>
          </a:xfrm>
        </p:grpSpPr>
        <p:sp>
          <p:nvSpPr>
            <p:cNvPr id="1489" name="Google Shape;1489;p6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490" name="Google Shape;1490;p63"/>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Lập nhóm ý tưởng:</a:t>
              </a:r>
              <a:endParaRPr/>
            </a:p>
          </p:txBody>
        </p:sp>
      </p:grpSp>
      <p:sp>
        <p:nvSpPr>
          <p:cNvPr id="1491" name="Google Shape;1491;p63"/>
          <p:cNvSpPr/>
          <p:nvPr/>
        </p:nvSpPr>
        <p:spPr>
          <a:xfrm>
            <a:off x="712561" y="2311504"/>
            <a:ext cx="3635920" cy="3448828"/>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Sử dụng Ma trận ý tưởng để tạo nhóm và thứ tự ưu tiên cho các ý tưởng từ quá trình động não. Chia thành hai tiêu chí; tính sáng tạo (chiều ngang) và tính hợp lý (chiều dọc). Từ đó, bạn sẽ biết ý tưởng nào cần giải quyết trước.</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Cùng nhau thảo luận xem ý tưởng đã từng được thử thực hiện chưa, có tiêu chuẩn hay không, đã được thực thi chưa. Để biết được ý tưởng có hợp lý hay không, hãy cùng nhau suy nghĩ xem cần có công nghệ hoặc cơ sở thiết bị gì, và liệu có giải pháp nào hiệu quả mà tiết kiệm hơn không. Sẽ hiệu quả hơn nếu bạn chọn ý tưởng cùng chuyên gia. Hãy nhờ một chuyên gia phù hợp với nhóm của bạn cùng thực hiện.</a:t>
            </a:r>
            <a:endParaRPr/>
          </a:p>
        </p:txBody>
      </p:sp>
      <p:pic>
        <p:nvPicPr>
          <p:cNvPr id="1492" name="Google Shape;1492;p63"/>
          <p:cNvPicPr preferRelativeResize="0"/>
          <p:nvPr/>
        </p:nvPicPr>
        <p:blipFill rotWithShape="1">
          <a:blip r:embed="rId3">
            <a:alphaModFix/>
          </a:blip>
          <a:srcRect b="0" l="0" r="0" t="0"/>
          <a:stretch/>
        </p:blipFill>
        <p:spPr>
          <a:xfrm>
            <a:off x="4401533" y="2550875"/>
            <a:ext cx="4963672" cy="2898000"/>
          </a:xfrm>
          <a:prstGeom prst="rect">
            <a:avLst/>
          </a:prstGeom>
          <a:noFill/>
          <a:ln>
            <a:noFill/>
          </a:ln>
        </p:spPr>
      </p:pic>
      <p:grpSp>
        <p:nvGrpSpPr>
          <p:cNvPr id="1493" name="Google Shape;1493;p63"/>
          <p:cNvGrpSpPr/>
          <p:nvPr/>
        </p:nvGrpSpPr>
        <p:grpSpPr>
          <a:xfrm>
            <a:off x="450000" y="450000"/>
            <a:ext cx="9018000" cy="276999"/>
            <a:chOff x="450000" y="450000"/>
            <a:chExt cx="9018000" cy="276999"/>
          </a:xfrm>
        </p:grpSpPr>
        <p:sp>
          <p:nvSpPr>
            <p:cNvPr id="1494" name="Google Shape;1494;p6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Năm bước tư duy thiết kế</a:t>
              </a:r>
              <a:endParaRPr sz="1800">
                <a:solidFill>
                  <a:srgbClr val="FFFFFF"/>
                </a:solidFill>
                <a:latin typeface="Arial"/>
                <a:ea typeface="Arial"/>
                <a:cs typeface="Arial"/>
                <a:sym typeface="Arial"/>
              </a:endParaRPr>
            </a:p>
          </p:txBody>
        </p:sp>
        <p:sp>
          <p:nvSpPr>
            <p:cNvPr id="1495" name="Google Shape;1495;p6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1496" name="Google Shape;1496;p63"/>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Xây dựng ý tưởng</a:t>
            </a:r>
            <a:endParaRPr sz="2400">
              <a:solidFill>
                <a:srgbClr val="0C0C0C"/>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grpSp>
        <p:nvGrpSpPr>
          <p:cNvPr id="1502" name="Google Shape;1502;p64"/>
          <p:cNvGrpSpPr/>
          <p:nvPr/>
        </p:nvGrpSpPr>
        <p:grpSpPr>
          <a:xfrm>
            <a:off x="570080" y="1692934"/>
            <a:ext cx="8665146" cy="4326020"/>
            <a:chOff x="677690" y="1743193"/>
            <a:chExt cx="8667924" cy="4327407"/>
          </a:xfrm>
        </p:grpSpPr>
        <p:sp>
          <p:nvSpPr>
            <p:cNvPr id="1503" name="Google Shape;1503;p64"/>
            <p:cNvSpPr/>
            <p:nvPr/>
          </p:nvSpPr>
          <p:spPr>
            <a:xfrm>
              <a:off x="1220789" y="2057400"/>
              <a:ext cx="4062413" cy="200025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504" name="Google Shape;1504;p64"/>
            <p:cNvSpPr/>
            <p:nvPr/>
          </p:nvSpPr>
          <p:spPr>
            <a:xfrm>
              <a:off x="5283201" y="2057400"/>
              <a:ext cx="4062413" cy="2000250"/>
            </a:xfrm>
            <a:prstGeom prst="rect">
              <a:avLst/>
            </a:prstGeom>
            <a:solidFill>
              <a:srgbClr val="5376E7"/>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505" name="Google Shape;1505;p64"/>
            <p:cNvSpPr/>
            <p:nvPr/>
          </p:nvSpPr>
          <p:spPr>
            <a:xfrm>
              <a:off x="1220789" y="4057650"/>
              <a:ext cx="4062413" cy="2000250"/>
            </a:xfrm>
            <a:prstGeom prst="rect">
              <a:avLst/>
            </a:prstGeom>
            <a:solidFill>
              <a:srgbClr val="7B96ED"/>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506" name="Google Shape;1506;p64"/>
            <p:cNvSpPr/>
            <p:nvPr/>
          </p:nvSpPr>
          <p:spPr>
            <a:xfrm>
              <a:off x="5283201" y="4057650"/>
              <a:ext cx="4062413" cy="2000250"/>
            </a:xfrm>
            <a:prstGeom prst="rect">
              <a:avLst/>
            </a:prstGeom>
            <a:solidFill>
              <a:srgbClr val="C2CEF6"/>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507" name="Google Shape;1507;p64"/>
            <p:cNvSpPr txBox="1"/>
            <p:nvPr/>
          </p:nvSpPr>
          <p:spPr>
            <a:xfrm>
              <a:off x="2770293" y="2172669"/>
              <a:ext cx="963405" cy="176971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1497">
                  <a:solidFill>
                    <a:srgbClr val="FFFFFF"/>
                  </a:solidFill>
                  <a:latin typeface="Arial"/>
                  <a:ea typeface="Arial"/>
                  <a:cs typeface="Arial"/>
                  <a:sym typeface="Arial"/>
                </a:rPr>
                <a:t>A</a:t>
              </a:r>
              <a:endParaRPr/>
            </a:p>
          </p:txBody>
        </p:sp>
        <p:sp>
          <p:nvSpPr>
            <p:cNvPr id="1508" name="Google Shape;1508;p64"/>
            <p:cNvSpPr txBox="1"/>
            <p:nvPr/>
          </p:nvSpPr>
          <p:spPr>
            <a:xfrm>
              <a:off x="6832705" y="2172669"/>
              <a:ext cx="963405" cy="176971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1497">
                  <a:solidFill>
                    <a:srgbClr val="FFFFFF"/>
                  </a:solidFill>
                  <a:latin typeface="Arial"/>
                  <a:ea typeface="Arial"/>
                  <a:cs typeface="Arial"/>
                  <a:sym typeface="Arial"/>
                </a:rPr>
                <a:t>B</a:t>
              </a:r>
              <a:endParaRPr/>
            </a:p>
          </p:txBody>
        </p:sp>
        <p:sp>
          <p:nvSpPr>
            <p:cNvPr id="1509" name="Google Shape;1509;p64"/>
            <p:cNvSpPr txBox="1"/>
            <p:nvPr/>
          </p:nvSpPr>
          <p:spPr>
            <a:xfrm>
              <a:off x="2770293" y="4166569"/>
              <a:ext cx="867225" cy="176971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1497">
                  <a:solidFill>
                    <a:srgbClr val="FFFFFF"/>
                  </a:solidFill>
                  <a:latin typeface="Arial"/>
                  <a:ea typeface="Arial"/>
                  <a:cs typeface="Arial"/>
                  <a:sym typeface="Arial"/>
                </a:rPr>
                <a:t>C</a:t>
              </a:r>
              <a:endParaRPr/>
            </a:p>
          </p:txBody>
        </p:sp>
        <p:sp>
          <p:nvSpPr>
            <p:cNvPr id="1510" name="Google Shape;1510;p64"/>
            <p:cNvSpPr txBox="1"/>
            <p:nvPr/>
          </p:nvSpPr>
          <p:spPr>
            <a:xfrm>
              <a:off x="6832704" y="4166569"/>
              <a:ext cx="997068" cy="176971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1497">
                  <a:solidFill>
                    <a:srgbClr val="FFFFFF"/>
                  </a:solidFill>
                  <a:latin typeface="Arial"/>
                  <a:ea typeface="Arial"/>
                  <a:cs typeface="Arial"/>
                  <a:sym typeface="Arial"/>
                </a:rPr>
                <a:t>D</a:t>
              </a:r>
              <a:endParaRPr/>
            </a:p>
          </p:txBody>
        </p:sp>
        <p:grpSp>
          <p:nvGrpSpPr>
            <p:cNvPr id="1511" name="Google Shape;1511;p64"/>
            <p:cNvGrpSpPr/>
            <p:nvPr/>
          </p:nvGrpSpPr>
          <p:grpSpPr>
            <a:xfrm>
              <a:off x="1220788" y="1743193"/>
              <a:ext cx="4051300" cy="215513"/>
              <a:chOff x="1219200" y="1743193"/>
              <a:chExt cx="4051300" cy="215513"/>
            </a:xfrm>
          </p:grpSpPr>
          <p:cxnSp>
            <p:nvCxnSpPr>
              <p:cNvPr id="1512" name="Google Shape;1512;p64"/>
              <p:cNvCxnSpPr/>
              <p:nvPr/>
            </p:nvCxnSpPr>
            <p:spPr>
              <a:xfrm>
                <a:off x="1219200" y="1850915"/>
                <a:ext cx="4051300" cy="0"/>
              </a:xfrm>
              <a:prstGeom prst="straightConnector1">
                <a:avLst/>
              </a:prstGeom>
              <a:noFill/>
              <a:ln cap="flat" cmpd="sng" w="19050">
                <a:solidFill>
                  <a:srgbClr val="BFBFBF"/>
                </a:solidFill>
                <a:prstDash val="solid"/>
                <a:miter lim="800000"/>
                <a:headEnd len="med" w="med" type="triangle"/>
                <a:tailEnd len="med" w="med" type="triangle"/>
              </a:ln>
            </p:spPr>
          </p:cxnSp>
          <p:sp>
            <p:nvSpPr>
              <p:cNvPr id="1513" name="Google Shape;1513;p64"/>
              <p:cNvSpPr txBox="1"/>
              <p:nvPr/>
            </p:nvSpPr>
            <p:spPr>
              <a:xfrm>
                <a:off x="2478634" y="1743193"/>
                <a:ext cx="1532449" cy="215513"/>
              </a:xfrm>
              <a:prstGeom prst="rect">
                <a:avLst/>
              </a:prstGeom>
              <a:solidFill>
                <a:schemeClr val="lt1"/>
              </a:solid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Ý tưởng chưa biết</a:t>
                </a:r>
                <a:endParaRPr sz="1400">
                  <a:solidFill>
                    <a:srgbClr val="262626"/>
                  </a:solidFill>
                  <a:latin typeface="Arial"/>
                  <a:ea typeface="Arial"/>
                  <a:cs typeface="Arial"/>
                  <a:sym typeface="Arial"/>
                </a:endParaRPr>
              </a:p>
            </p:txBody>
          </p:sp>
        </p:grpSp>
        <p:grpSp>
          <p:nvGrpSpPr>
            <p:cNvPr id="1514" name="Google Shape;1514;p64"/>
            <p:cNvGrpSpPr/>
            <p:nvPr/>
          </p:nvGrpSpPr>
          <p:grpSpPr>
            <a:xfrm>
              <a:off x="5283200" y="1743193"/>
              <a:ext cx="4051300" cy="215513"/>
              <a:chOff x="1219200" y="1743193"/>
              <a:chExt cx="4051300" cy="215513"/>
            </a:xfrm>
          </p:grpSpPr>
          <p:cxnSp>
            <p:nvCxnSpPr>
              <p:cNvPr id="1515" name="Google Shape;1515;p64"/>
              <p:cNvCxnSpPr/>
              <p:nvPr/>
            </p:nvCxnSpPr>
            <p:spPr>
              <a:xfrm>
                <a:off x="1219200" y="1850915"/>
                <a:ext cx="4051300" cy="0"/>
              </a:xfrm>
              <a:prstGeom prst="straightConnector1">
                <a:avLst/>
              </a:prstGeom>
              <a:noFill/>
              <a:ln cap="flat" cmpd="sng" w="19050">
                <a:solidFill>
                  <a:srgbClr val="BFBFBF"/>
                </a:solidFill>
                <a:prstDash val="solid"/>
                <a:miter lim="800000"/>
                <a:headEnd len="med" w="med" type="triangle"/>
                <a:tailEnd len="med" w="med" type="triangle"/>
              </a:ln>
            </p:spPr>
          </p:cxnSp>
          <p:sp>
            <p:nvSpPr>
              <p:cNvPr id="1516" name="Google Shape;1516;p64"/>
              <p:cNvSpPr txBox="1"/>
              <p:nvPr/>
            </p:nvSpPr>
            <p:spPr>
              <a:xfrm>
                <a:off x="2571637" y="1743193"/>
                <a:ext cx="1346441" cy="215513"/>
              </a:xfrm>
              <a:prstGeom prst="rect">
                <a:avLst/>
              </a:prstGeom>
              <a:solidFill>
                <a:schemeClr val="lt1"/>
              </a:solid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Ý tưởng đã biết</a:t>
                </a:r>
                <a:endParaRPr sz="1400">
                  <a:solidFill>
                    <a:srgbClr val="262626"/>
                  </a:solidFill>
                  <a:latin typeface="Arial"/>
                  <a:ea typeface="Arial"/>
                  <a:cs typeface="Arial"/>
                  <a:sym typeface="Arial"/>
                </a:endParaRPr>
              </a:p>
            </p:txBody>
          </p:sp>
        </p:grpSp>
        <p:grpSp>
          <p:nvGrpSpPr>
            <p:cNvPr id="1517" name="Google Shape;1517;p64"/>
            <p:cNvGrpSpPr/>
            <p:nvPr/>
          </p:nvGrpSpPr>
          <p:grpSpPr>
            <a:xfrm>
              <a:off x="677690" y="2057400"/>
              <a:ext cx="360919" cy="2006600"/>
              <a:chOff x="676102" y="2057400"/>
              <a:chExt cx="360919" cy="2006600"/>
            </a:xfrm>
          </p:grpSpPr>
          <p:cxnSp>
            <p:nvCxnSpPr>
              <p:cNvPr id="1518" name="Google Shape;1518;p64"/>
              <p:cNvCxnSpPr/>
              <p:nvPr/>
            </p:nvCxnSpPr>
            <p:spPr>
              <a:xfrm>
                <a:off x="856596" y="2057400"/>
                <a:ext cx="0" cy="2006600"/>
              </a:xfrm>
              <a:prstGeom prst="straightConnector1">
                <a:avLst/>
              </a:prstGeom>
              <a:noFill/>
              <a:ln cap="flat" cmpd="sng" w="19050">
                <a:solidFill>
                  <a:srgbClr val="BFBFBF"/>
                </a:solidFill>
                <a:prstDash val="solid"/>
                <a:miter lim="800000"/>
                <a:headEnd len="med" w="med" type="triangle"/>
                <a:tailEnd len="med" w="med" type="triangle"/>
              </a:ln>
            </p:spPr>
          </p:cxnSp>
          <p:sp>
            <p:nvSpPr>
              <p:cNvPr id="1519" name="Google Shape;1519;p64"/>
              <p:cNvSpPr txBox="1"/>
              <p:nvPr/>
            </p:nvSpPr>
            <p:spPr>
              <a:xfrm rot="5400000">
                <a:off x="210345" y="2914492"/>
                <a:ext cx="1292434" cy="360919"/>
              </a:xfrm>
              <a:prstGeom prst="rect">
                <a:avLst/>
              </a:prstGeom>
              <a:solidFill>
                <a:schemeClr val="lt1"/>
              </a:solid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Có thể thực hiện</a:t>
                </a:r>
                <a:endParaRPr sz="1400">
                  <a:solidFill>
                    <a:srgbClr val="262626"/>
                  </a:solidFill>
                  <a:latin typeface="Arial"/>
                  <a:ea typeface="Arial"/>
                  <a:cs typeface="Arial"/>
                  <a:sym typeface="Arial"/>
                </a:endParaRPr>
              </a:p>
            </p:txBody>
          </p:sp>
        </p:grpSp>
        <p:grpSp>
          <p:nvGrpSpPr>
            <p:cNvPr id="1520" name="Google Shape;1520;p64"/>
            <p:cNvGrpSpPr/>
            <p:nvPr/>
          </p:nvGrpSpPr>
          <p:grpSpPr>
            <a:xfrm>
              <a:off x="677690" y="4064000"/>
              <a:ext cx="360919" cy="2006600"/>
              <a:chOff x="676102" y="2057400"/>
              <a:chExt cx="360919" cy="2006600"/>
            </a:xfrm>
          </p:grpSpPr>
          <p:cxnSp>
            <p:nvCxnSpPr>
              <p:cNvPr id="1521" name="Google Shape;1521;p64"/>
              <p:cNvCxnSpPr/>
              <p:nvPr/>
            </p:nvCxnSpPr>
            <p:spPr>
              <a:xfrm>
                <a:off x="856596" y="2057400"/>
                <a:ext cx="0" cy="2006600"/>
              </a:xfrm>
              <a:prstGeom prst="straightConnector1">
                <a:avLst/>
              </a:prstGeom>
              <a:noFill/>
              <a:ln cap="flat" cmpd="sng" w="19050">
                <a:solidFill>
                  <a:srgbClr val="BFBFBF"/>
                </a:solidFill>
                <a:prstDash val="solid"/>
                <a:miter lim="800000"/>
                <a:headEnd len="med" w="med" type="triangle"/>
                <a:tailEnd len="med" w="med" type="triangle"/>
              </a:ln>
            </p:spPr>
          </p:cxnSp>
          <p:sp>
            <p:nvSpPr>
              <p:cNvPr id="1522" name="Google Shape;1522;p64"/>
              <p:cNvSpPr txBox="1"/>
              <p:nvPr/>
            </p:nvSpPr>
            <p:spPr>
              <a:xfrm rot="5400000">
                <a:off x="54001" y="2914494"/>
                <a:ext cx="1605120" cy="360919"/>
              </a:xfrm>
              <a:prstGeom prst="rect">
                <a:avLst/>
              </a:prstGeom>
              <a:solidFill>
                <a:schemeClr val="lt1"/>
              </a:solid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Không thể thực hiện</a:t>
                </a:r>
                <a:endParaRPr sz="1400">
                  <a:solidFill>
                    <a:srgbClr val="262626"/>
                  </a:solidFill>
                  <a:latin typeface="Arial"/>
                  <a:ea typeface="Arial"/>
                  <a:cs typeface="Arial"/>
                  <a:sym typeface="Arial"/>
                </a:endParaRPr>
              </a:p>
            </p:txBody>
          </p:sp>
        </p:grpSp>
      </p:grpSp>
      <p:grpSp>
        <p:nvGrpSpPr>
          <p:cNvPr id="1523" name="Google Shape;1523;p64"/>
          <p:cNvGrpSpPr/>
          <p:nvPr/>
        </p:nvGrpSpPr>
        <p:grpSpPr>
          <a:xfrm>
            <a:off x="450000" y="450000"/>
            <a:ext cx="9018000" cy="276999"/>
            <a:chOff x="450000" y="450000"/>
            <a:chExt cx="9018000" cy="276999"/>
          </a:xfrm>
        </p:grpSpPr>
        <p:sp>
          <p:nvSpPr>
            <p:cNvPr id="1524" name="Google Shape;1524;p6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Phụ lục. Ma trận 2 x 2</a:t>
              </a:r>
              <a:endParaRPr/>
            </a:p>
          </p:txBody>
        </p:sp>
        <p:sp>
          <p:nvSpPr>
            <p:cNvPr id="1525" name="Google Shape;1525;p6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0" name="Shape 1530"/>
        <p:cNvGrpSpPr/>
        <p:nvPr/>
      </p:nvGrpSpPr>
      <p:grpSpPr>
        <a:xfrm>
          <a:off x="0" y="0"/>
          <a:ext cx="0" cy="0"/>
          <a:chOff x="0" y="0"/>
          <a:chExt cx="0" cy="0"/>
        </a:xfrm>
      </p:grpSpPr>
      <p:grpSp>
        <p:nvGrpSpPr>
          <p:cNvPr id="1531" name="Google Shape;1531;p65"/>
          <p:cNvGrpSpPr/>
          <p:nvPr/>
        </p:nvGrpSpPr>
        <p:grpSpPr>
          <a:xfrm>
            <a:off x="1041537" y="1902914"/>
            <a:ext cx="7788796" cy="3753454"/>
            <a:chOff x="1041537" y="1902914"/>
            <a:chExt cx="7788796" cy="3753454"/>
          </a:xfrm>
        </p:grpSpPr>
        <p:grpSp>
          <p:nvGrpSpPr>
            <p:cNvPr id="1532" name="Google Shape;1532;p65"/>
            <p:cNvGrpSpPr/>
            <p:nvPr/>
          </p:nvGrpSpPr>
          <p:grpSpPr>
            <a:xfrm>
              <a:off x="3553328" y="2113146"/>
              <a:ext cx="2782022" cy="582656"/>
              <a:chOff x="3051301" y="2113146"/>
              <a:chExt cx="2782022" cy="582656"/>
            </a:xfrm>
          </p:grpSpPr>
          <p:sp>
            <p:nvSpPr>
              <p:cNvPr id="1533" name="Google Shape;1533;p65"/>
              <p:cNvSpPr/>
              <p:nvPr/>
            </p:nvSpPr>
            <p:spPr>
              <a:xfrm>
                <a:off x="3051301" y="2128591"/>
                <a:ext cx="181157" cy="1811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4" name="Google Shape;1534;p65"/>
              <p:cNvSpPr/>
              <p:nvPr/>
            </p:nvSpPr>
            <p:spPr>
              <a:xfrm>
                <a:off x="3470958" y="2128590"/>
                <a:ext cx="181157" cy="18115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5" name="Google Shape;1535;p65"/>
              <p:cNvSpPr/>
              <p:nvPr/>
            </p:nvSpPr>
            <p:spPr>
              <a:xfrm>
                <a:off x="3890615" y="2123856"/>
                <a:ext cx="181157" cy="1811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6" name="Google Shape;1536;p65"/>
              <p:cNvSpPr/>
              <p:nvPr/>
            </p:nvSpPr>
            <p:spPr>
              <a:xfrm>
                <a:off x="3470957" y="2486614"/>
                <a:ext cx="181157" cy="1811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7" name="Google Shape;1537;p65"/>
              <p:cNvSpPr/>
              <p:nvPr/>
            </p:nvSpPr>
            <p:spPr>
              <a:xfrm>
                <a:off x="3890614" y="2486053"/>
                <a:ext cx="181157" cy="181157"/>
              </a:xfrm>
              <a:prstGeom prst="rect">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38" name="Google Shape;1538;p65"/>
              <p:cNvCxnSpPr>
                <a:endCxn id="1534" idx="1"/>
              </p:cNvCxnSpPr>
              <p:nvPr/>
            </p:nvCxnSpPr>
            <p:spPr>
              <a:xfrm>
                <a:off x="3263058" y="2219169"/>
                <a:ext cx="207900" cy="0"/>
              </a:xfrm>
              <a:prstGeom prst="straightConnector1">
                <a:avLst/>
              </a:prstGeom>
              <a:noFill/>
              <a:ln cap="flat" cmpd="sng" w="9525">
                <a:solidFill>
                  <a:srgbClr val="7F7F7F"/>
                </a:solidFill>
                <a:prstDash val="solid"/>
                <a:miter lim="800000"/>
                <a:headEnd len="sm" w="sm" type="none"/>
                <a:tailEnd len="med" w="med" type="stealth"/>
              </a:ln>
            </p:spPr>
          </p:cxnSp>
          <p:sp>
            <p:nvSpPr>
              <p:cNvPr id="1539" name="Google Shape;1539;p65"/>
              <p:cNvSpPr/>
              <p:nvPr/>
            </p:nvSpPr>
            <p:spPr>
              <a:xfrm>
                <a:off x="4639350" y="2113146"/>
                <a:ext cx="181157" cy="1811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0" name="Google Shape;1540;p65"/>
              <p:cNvSpPr/>
              <p:nvPr/>
            </p:nvSpPr>
            <p:spPr>
              <a:xfrm>
                <a:off x="5315424" y="2114460"/>
                <a:ext cx="181157" cy="18115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1" name="Google Shape;1541;p65"/>
              <p:cNvSpPr/>
              <p:nvPr/>
            </p:nvSpPr>
            <p:spPr>
              <a:xfrm>
                <a:off x="5314590" y="2466203"/>
                <a:ext cx="181157" cy="1811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2" name="Google Shape;1542;p65"/>
              <p:cNvSpPr/>
              <p:nvPr/>
            </p:nvSpPr>
            <p:spPr>
              <a:xfrm>
                <a:off x="5652166" y="2305013"/>
                <a:ext cx="181157" cy="1811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43" name="Google Shape;1543;p65"/>
              <p:cNvCxnSpPr/>
              <p:nvPr/>
            </p:nvCxnSpPr>
            <p:spPr>
              <a:xfrm>
                <a:off x="3682777" y="2219169"/>
                <a:ext cx="207837" cy="0"/>
              </a:xfrm>
              <a:prstGeom prst="straightConnector1">
                <a:avLst/>
              </a:prstGeom>
              <a:noFill/>
              <a:ln cap="flat" cmpd="sng" w="9525">
                <a:solidFill>
                  <a:srgbClr val="7F7F7F"/>
                </a:solidFill>
                <a:prstDash val="solid"/>
                <a:miter lim="800000"/>
                <a:headEnd len="sm" w="sm" type="none"/>
                <a:tailEnd len="med" w="med" type="stealth"/>
              </a:ln>
            </p:spPr>
          </p:cxnSp>
          <p:cxnSp>
            <p:nvCxnSpPr>
              <p:cNvPr id="1544" name="Google Shape;1544;p65"/>
              <p:cNvCxnSpPr/>
              <p:nvPr/>
            </p:nvCxnSpPr>
            <p:spPr>
              <a:xfrm>
                <a:off x="3682777" y="2581237"/>
                <a:ext cx="207837" cy="0"/>
              </a:xfrm>
              <a:prstGeom prst="straightConnector1">
                <a:avLst/>
              </a:prstGeom>
              <a:noFill/>
              <a:ln cap="flat" cmpd="sng" w="9525">
                <a:solidFill>
                  <a:srgbClr val="7F7F7F"/>
                </a:solidFill>
                <a:prstDash val="solid"/>
                <a:miter lim="800000"/>
                <a:headEnd len="sm" w="sm" type="none"/>
                <a:tailEnd len="med" w="med" type="stealth"/>
              </a:ln>
            </p:spPr>
          </p:cxnSp>
          <p:cxnSp>
            <p:nvCxnSpPr>
              <p:cNvPr id="1545" name="Google Shape;1545;p65"/>
              <p:cNvCxnSpPr>
                <a:stCxn id="1534" idx="2"/>
                <a:endCxn id="1536" idx="0"/>
              </p:cNvCxnSpPr>
              <p:nvPr/>
            </p:nvCxnSpPr>
            <p:spPr>
              <a:xfrm>
                <a:off x="3561537" y="2309747"/>
                <a:ext cx="0" cy="177000"/>
              </a:xfrm>
              <a:prstGeom prst="straightConnector1">
                <a:avLst/>
              </a:prstGeom>
              <a:noFill/>
              <a:ln cap="flat" cmpd="sng" w="9525">
                <a:solidFill>
                  <a:srgbClr val="7F7F7F"/>
                </a:solidFill>
                <a:prstDash val="solid"/>
                <a:miter lim="800000"/>
                <a:headEnd len="sm" w="sm" type="none"/>
                <a:tailEnd len="med" w="med" type="stealth"/>
              </a:ln>
            </p:spPr>
          </p:cxnSp>
          <p:cxnSp>
            <p:nvCxnSpPr>
              <p:cNvPr id="1546" name="Google Shape;1546;p65"/>
              <p:cNvCxnSpPr>
                <a:stCxn id="1539" idx="3"/>
                <a:endCxn id="1547" idx="0"/>
              </p:cNvCxnSpPr>
              <p:nvPr/>
            </p:nvCxnSpPr>
            <p:spPr>
              <a:xfrm>
                <a:off x="4820507" y="2203725"/>
                <a:ext cx="219600" cy="103800"/>
              </a:xfrm>
              <a:prstGeom prst="straightConnector1">
                <a:avLst/>
              </a:prstGeom>
              <a:noFill/>
              <a:ln cap="flat" cmpd="sng" w="9525">
                <a:solidFill>
                  <a:srgbClr val="A5A5A5"/>
                </a:solidFill>
                <a:prstDash val="solid"/>
                <a:miter lim="800000"/>
                <a:headEnd len="sm" w="sm" type="none"/>
                <a:tailEnd len="sm" w="sm" type="none"/>
              </a:ln>
            </p:spPr>
          </p:cxnSp>
          <p:cxnSp>
            <p:nvCxnSpPr>
              <p:cNvPr id="1548" name="Google Shape;1548;p65"/>
              <p:cNvCxnSpPr>
                <a:stCxn id="1549" idx="2"/>
                <a:endCxn id="1540" idx="1"/>
              </p:cNvCxnSpPr>
              <p:nvPr/>
            </p:nvCxnSpPr>
            <p:spPr>
              <a:xfrm flipH="1" rot="10800000">
                <a:off x="4742719" y="2205002"/>
                <a:ext cx="572700" cy="490800"/>
              </a:xfrm>
              <a:prstGeom prst="straightConnector1">
                <a:avLst/>
              </a:prstGeom>
              <a:noFill/>
              <a:ln cap="flat" cmpd="sng" w="9525">
                <a:solidFill>
                  <a:srgbClr val="A5A5A5"/>
                </a:solidFill>
                <a:prstDash val="solid"/>
                <a:miter lim="800000"/>
                <a:headEnd len="sm" w="sm" type="none"/>
                <a:tailEnd len="sm" w="sm" type="none"/>
              </a:ln>
            </p:spPr>
          </p:cxnSp>
          <p:sp>
            <p:nvSpPr>
              <p:cNvPr id="1547" name="Google Shape;1547;p65"/>
              <p:cNvSpPr/>
              <p:nvPr/>
            </p:nvSpPr>
            <p:spPr>
              <a:xfrm>
                <a:off x="4949624" y="2307601"/>
                <a:ext cx="181157" cy="181157"/>
              </a:xfrm>
              <a:prstGeom prst="rect">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9" name="Google Shape;1549;p65"/>
              <p:cNvSpPr/>
              <p:nvPr/>
            </p:nvSpPr>
            <p:spPr>
              <a:xfrm>
                <a:off x="4652140" y="2514645"/>
                <a:ext cx="181157" cy="181157"/>
              </a:xfrm>
              <a:prstGeom prst="rect">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50" name="Google Shape;1550;p65"/>
              <p:cNvCxnSpPr>
                <a:stCxn id="1541" idx="0"/>
                <a:endCxn id="1540" idx="2"/>
              </p:cNvCxnSpPr>
              <p:nvPr/>
            </p:nvCxnSpPr>
            <p:spPr>
              <a:xfrm flipH="1" rot="10800000">
                <a:off x="5405169" y="2295503"/>
                <a:ext cx="900" cy="170700"/>
              </a:xfrm>
              <a:prstGeom prst="straightConnector1">
                <a:avLst/>
              </a:prstGeom>
              <a:noFill/>
              <a:ln cap="flat" cmpd="sng" w="9525">
                <a:solidFill>
                  <a:srgbClr val="A5A5A5"/>
                </a:solidFill>
                <a:prstDash val="solid"/>
                <a:miter lim="800000"/>
                <a:headEnd len="sm" w="sm" type="none"/>
                <a:tailEnd len="sm" w="sm" type="none"/>
              </a:ln>
            </p:spPr>
          </p:cxnSp>
          <p:cxnSp>
            <p:nvCxnSpPr>
              <p:cNvPr id="1551" name="Google Shape;1551;p65"/>
              <p:cNvCxnSpPr>
                <a:stCxn id="1542" idx="0"/>
                <a:endCxn id="1540" idx="3"/>
              </p:cNvCxnSpPr>
              <p:nvPr/>
            </p:nvCxnSpPr>
            <p:spPr>
              <a:xfrm rot="10800000">
                <a:off x="5496445" y="2205113"/>
                <a:ext cx="246300" cy="99900"/>
              </a:xfrm>
              <a:prstGeom prst="straightConnector1">
                <a:avLst/>
              </a:prstGeom>
              <a:noFill/>
              <a:ln cap="flat" cmpd="sng" w="9525">
                <a:solidFill>
                  <a:srgbClr val="A5A5A5"/>
                </a:solidFill>
                <a:prstDash val="solid"/>
                <a:miter lim="800000"/>
                <a:headEnd len="sm" w="sm" type="none"/>
                <a:tailEnd len="sm" w="sm" type="none"/>
              </a:ln>
            </p:spPr>
          </p:cxnSp>
        </p:grpSp>
        <p:grpSp>
          <p:nvGrpSpPr>
            <p:cNvPr id="1552" name="Google Shape;1552;p65"/>
            <p:cNvGrpSpPr/>
            <p:nvPr/>
          </p:nvGrpSpPr>
          <p:grpSpPr>
            <a:xfrm>
              <a:off x="7125001" y="1902914"/>
              <a:ext cx="1705332" cy="863418"/>
              <a:chOff x="6751320" y="1893570"/>
              <a:chExt cx="1705332" cy="863418"/>
            </a:xfrm>
          </p:grpSpPr>
          <p:sp>
            <p:nvSpPr>
              <p:cNvPr id="1553" name="Google Shape;1553;p65"/>
              <p:cNvSpPr/>
              <p:nvPr/>
            </p:nvSpPr>
            <p:spPr>
              <a:xfrm>
                <a:off x="6865301" y="2106840"/>
                <a:ext cx="181157" cy="18115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4" name="Google Shape;1554;p65"/>
              <p:cNvSpPr/>
              <p:nvPr/>
            </p:nvSpPr>
            <p:spPr>
              <a:xfrm>
                <a:off x="7108183" y="2106840"/>
                <a:ext cx="181157" cy="18115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5" name="Google Shape;1555;p65"/>
              <p:cNvSpPr/>
              <p:nvPr/>
            </p:nvSpPr>
            <p:spPr>
              <a:xfrm>
                <a:off x="6865301" y="2383612"/>
                <a:ext cx="181157" cy="181157"/>
              </a:xfrm>
              <a:prstGeom prst="rect">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6" name="Google Shape;1556;p65"/>
              <p:cNvSpPr/>
              <p:nvPr/>
            </p:nvSpPr>
            <p:spPr>
              <a:xfrm>
                <a:off x="7108183" y="2383612"/>
                <a:ext cx="181157" cy="1811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7" name="Google Shape;1557;p65"/>
              <p:cNvSpPr/>
              <p:nvPr/>
            </p:nvSpPr>
            <p:spPr>
              <a:xfrm>
                <a:off x="7403302" y="2106840"/>
                <a:ext cx="181157" cy="1811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8" name="Google Shape;1558;p65"/>
              <p:cNvSpPr/>
              <p:nvPr/>
            </p:nvSpPr>
            <p:spPr>
              <a:xfrm>
                <a:off x="7632147" y="2106840"/>
                <a:ext cx="181157" cy="181157"/>
              </a:xfrm>
              <a:prstGeom prst="rect">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9" name="Google Shape;1559;p65"/>
              <p:cNvSpPr/>
              <p:nvPr/>
            </p:nvSpPr>
            <p:spPr>
              <a:xfrm>
                <a:off x="7403302" y="2382612"/>
                <a:ext cx="181157" cy="1811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0" name="Google Shape;1560;p65"/>
              <p:cNvSpPr/>
              <p:nvPr/>
            </p:nvSpPr>
            <p:spPr>
              <a:xfrm>
                <a:off x="7924161" y="2113146"/>
                <a:ext cx="181157" cy="1811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1" name="Google Shape;1561;p65"/>
              <p:cNvSpPr/>
              <p:nvPr/>
            </p:nvSpPr>
            <p:spPr>
              <a:xfrm>
                <a:off x="7924161" y="2389600"/>
                <a:ext cx="181157" cy="1811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2" name="Google Shape;1562;p65"/>
              <p:cNvSpPr/>
              <p:nvPr/>
            </p:nvSpPr>
            <p:spPr>
              <a:xfrm>
                <a:off x="8168019" y="2389600"/>
                <a:ext cx="181157" cy="18115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63" name="Google Shape;1563;p65"/>
              <p:cNvCxnSpPr/>
              <p:nvPr/>
            </p:nvCxnSpPr>
            <p:spPr>
              <a:xfrm>
                <a:off x="6807200" y="1893570"/>
                <a:ext cx="0" cy="863418"/>
              </a:xfrm>
              <a:prstGeom prst="straightConnector1">
                <a:avLst/>
              </a:prstGeom>
              <a:noFill/>
              <a:ln cap="flat" cmpd="sng" w="9525">
                <a:solidFill>
                  <a:srgbClr val="A5A5A5"/>
                </a:solidFill>
                <a:prstDash val="solid"/>
                <a:miter lim="800000"/>
                <a:headEnd len="sm" w="sm" type="none"/>
                <a:tailEnd len="sm" w="sm" type="none"/>
              </a:ln>
            </p:spPr>
          </p:cxnSp>
          <p:grpSp>
            <p:nvGrpSpPr>
              <p:cNvPr id="1564" name="Google Shape;1564;p65"/>
              <p:cNvGrpSpPr/>
              <p:nvPr/>
            </p:nvGrpSpPr>
            <p:grpSpPr>
              <a:xfrm>
                <a:off x="6751320" y="2027202"/>
                <a:ext cx="1705332" cy="637122"/>
                <a:chOff x="6751320" y="2027202"/>
                <a:chExt cx="2156460" cy="637122"/>
              </a:xfrm>
            </p:grpSpPr>
            <p:cxnSp>
              <p:nvCxnSpPr>
                <p:cNvPr id="1565" name="Google Shape;1565;p65"/>
                <p:cNvCxnSpPr/>
                <p:nvPr/>
              </p:nvCxnSpPr>
              <p:spPr>
                <a:xfrm>
                  <a:off x="6751320" y="2027202"/>
                  <a:ext cx="2156460" cy="0"/>
                </a:xfrm>
                <a:prstGeom prst="straightConnector1">
                  <a:avLst/>
                </a:prstGeom>
                <a:noFill/>
                <a:ln cap="flat" cmpd="sng" w="9525">
                  <a:solidFill>
                    <a:srgbClr val="A5A5A5"/>
                  </a:solidFill>
                  <a:prstDash val="solid"/>
                  <a:miter lim="800000"/>
                  <a:headEnd len="sm" w="sm" type="none"/>
                  <a:tailEnd len="sm" w="sm" type="none"/>
                </a:ln>
              </p:spPr>
            </p:cxnSp>
            <p:cxnSp>
              <p:nvCxnSpPr>
                <p:cNvPr id="1566" name="Google Shape;1566;p65"/>
                <p:cNvCxnSpPr/>
                <p:nvPr/>
              </p:nvCxnSpPr>
              <p:spPr>
                <a:xfrm>
                  <a:off x="6751320" y="2664324"/>
                  <a:ext cx="2156460" cy="0"/>
                </a:xfrm>
                <a:prstGeom prst="straightConnector1">
                  <a:avLst/>
                </a:prstGeom>
                <a:noFill/>
                <a:ln cap="flat" cmpd="sng" w="9525">
                  <a:solidFill>
                    <a:srgbClr val="A5A5A5"/>
                  </a:solidFill>
                  <a:prstDash val="solid"/>
                  <a:miter lim="800000"/>
                  <a:headEnd len="sm" w="sm" type="none"/>
                  <a:tailEnd len="sm" w="sm" type="none"/>
                </a:ln>
              </p:spPr>
            </p:cxnSp>
            <p:cxnSp>
              <p:nvCxnSpPr>
                <p:cNvPr id="1567" name="Google Shape;1567;p65"/>
                <p:cNvCxnSpPr/>
                <p:nvPr/>
              </p:nvCxnSpPr>
              <p:spPr>
                <a:xfrm>
                  <a:off x="6751320" y="2331965"/>
                  <a:ext cx="2156460" cy="0"/>
                </a:xfrm>
                <a:prstGeom prst="straightConnector1">
                  <a:avLst/>
                </a:prstGeom>
                <a:noFill/>
                <a:ln cap="flat" cmpd="sng" w="9525">
                  <a:solidFill>
                    <a:srgbClr val="A5A5A5"/>
                  </a:solidFill>
                  <a:prstDash val="solid"/>
                  <a:miter lim="800000"/>
                  <a:headEnd len="sm" w="sm" type="none"/>
                  <a:tailEnd len="sm" w="sm" type="none"/>
                </a:ln>
              </p:spPr>
            </p:cxnSp>
          </p:grpSp>
          <p:cxnSp>
            <p:nvCxnSpPr>
              <p:cNvPr id="1568" name="Google Shape;1568;p65"/>
              <p:cNvCxnSpPr/>
              <p:nvPr/>
            </p:nvCxnSpPr>
            <p:spPr>
              <a:xfrm>
                <a:off x="7340600" y="1893570"/>
                <a:ext cx="0" cy="863418"/>
              </a:xfrm>
              <a:prstGeom prst="straightConnector1">
                <a:avLst/>
              </a:prstGeom>
              <a:noFill/>
              <a:ln cap="flat" cmpd="sng" w="9525">
                <a:solidFill>
                  <a:srgbClr val="A5A5A5"/>
                </a:solidFill>
                <a:prstDash val="solid"/>
                <a:miter lim="800000"/>
                <a:headEnd len="sm" w="sm" type="none"/>
                <a:tailEnd len="sm" w="sm" type="none"/>
              </a:ln>
            </p:spPr>
          </p:cxnSp>
          <p:cxnSp>
            <p:nvCxnSpPr>
              <p:cNvPr id="1569" name="Google Shape;1569;p65"/>
              <p:cNvCxnSpPr/>
              <p:nvPr/>
            </p:nvCxnSpPr>
            <p:spPr>
              <a:xfrm>
                <a:off x="7861300" y="1893570"/>
                <a:ext cx="0" cy="863418"/>
              </a:xfrm>
              <a:prstGeom prst="straightConnector1">
                <a:avLst/>
              </a:prstGeom>
              <a:noFill/>
              <a:ln cap="flat" cmpd="sng" w="9525">
                <a:solidFill>
                  <a:srgbClr val="A5A5A5"/>
                </a:solidFill>
                <a:prstDash val="solid"/>
                <a:miter lim="800000"/>
                <a:headEnd len="sm" w="sm" type="none"/>
                <a:tailEnd len="sm" w="sm" type="none"/>
              </a:ln>
            </p:spPr>
          </p:cxnSp>
          <p:cxnSp>
            <p:nvCxnSpPr>
              <p:cNvPr id="1570" name="Google Shape;1570;p65"/>
              <p:cNvCxnSpPr/>
              <p:nvPr/>
            </p:nvCxnSpPr>
            <p:spPr>
              <a:xfrm>
                <a:off x="8410762" y="1893570"/>
                <a:ext cx="0" cy="863418"/>
              </a:xfrm>
              <a:prstGeom prst="straightConnector1">
                <a:avLst/>
              </a:prstGeom>
              <a:noFill/>
              <a:ln cap="flat" cmpd="sng" w="9525">
                <a:solidFill>
                  <a:srgbClr val="A5A5A5"/>
                </a:solidFill>
                <a:prstDash val="solid"/>
                <a:miter lim="800000"/>
                <a:headEnd len="sm" w="sm" type="none"/>
                <a:tailEnd len="sm" w="sm" type="none"/>
              </a:ln>
            </p:spPr>
          </p:cxnSp>
        </p:grpSp>
        <p:grpSp>
          <p:nvGrpSpPr>
            <p:cNvPr id="1571" name="Google Shape;1571;p65"/>
            <p:cNvGrpSpPr/>
            <p:nvPr/>
          </p:nvGrpSpPr>
          <p:grpSpPr>
            <a:xfrm>
              <a:off x="1217690" y="1994885"/>
              <a:ext cx="1282063" cy="863190"/>
              <a:chOff x="919117" y="1982291"/>
              <a:chExt cx="1282063" cy="863190"/>
            </a:xfrm>
          </p:grpSpPr>
          <p:sp>
            <p:nvSpPr>
              <p:cNvPr id="1572" name="Google Shape;1572;p65"/>
              <p:cNvSpPr/>
              <p:nvPr/>
            </p:nvSpPr>
            <p:spPr>
              <a:xfrm>
                <a:off x="919117" y="1988457"/>
                <a:ext cx="181157" cy="1811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73" name="Google Shape;1573;p65"/>
              <p:cNvSpPr/>
              <p:nvPr/>
            </p:nvSpPr>
            <p:spPr>
              <a:xfrm>
                <a:off x="1089298" y="2202455"/>
                <a:ext cx="181157" cy="1811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74" name="Google Shape;1574;p65"/>
              <p:cNvSpPr/>
              <p:nvPr/>
            </p:nvSpPr>
            <p:spPr>
              <a:xfrm>
                <a:off x="1446167" y="2426607"/>
                <a:ext cx="181157" cy="1811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75" name="Google Shape;1575;p65"/>
              <p:cNvSpPr/>
              <p:nvPr/>
            </p:nvSpPr>
            <p:spPr>
              <a:xfrm>
                <a:off x="1361938" y="2647360"/>
                <a:ext cx="181157" cy="1811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76" name="Google Shape;1576;p65"/>
              <p:cNvSpPr/>
              <p:nvPr/>
            </p:nvSpPr>
            <p:spPr>
              <a:xfrm>
                <a:off x="1595574" y="2664324"/>
                <a:ext cx="181157" cy="1811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77" name="Google Shape;1577;p65"/>
              <p:cNvSpPr/>
              <p:nvPr/>
            </p:nvSpPr>
            <p:spPr>
              <a:xfrm>
                <a:off x="1764754" y="1982291"/>
                <a:ext cx="181157" cy="1811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78" name="Google Shape;1578;p65"/>
              <p:cNvSpPr/>
              <p:nvPr/>
            </p:nvSpPr>
            <p:spPr>
              <a:xfrm>
                <a:off x="2020023" y="2241550"/>
                <a:ext cx="181157" cy="18115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79" name="Google Shape;1579;p65"/>
              <p:cNvSpPr/>
              <p:nvPr/>
            </p:nvSpPr>
            <p:spPr>
              <a:xfrm>
                <a:off x="1989360" y="2015631"/>
                <a:ext cx="181157" cy="181157"/>
              </a:xfrm>
              <a:prstGeom prst="rect">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80" name="Google Shape;1580;p65"/>
              <p:cNvSpPr/>
              <p:nvPr/>
            </p:nvSpPr>
            <p:spPr>
              <a:xfrm>
                <a:off x="1808203" y="2202455"/>
                <a:ext cx="181157" cy="181157"/>
              </a:xfrm>
              <a:prstGeom prst="rect">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81" name="Google Shape;1581;p65"/>
              <p:cNvSpPr/>
              <p:nvPr/>
            </p:nvSpPr>
            <p:spPr>
              <a:xfrm>
                <a:off x="1157617" y="1991090"/>
                <a:ext cx="181157" cy="18115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582" name="Google Shape;1582;p65"/>
            <p:cNvGrpSpPr/>
            <p:nvPr/>
          </p:nvGrpSpPr>
          <p:grpSpPr>
            <a:xfrm>
              <a:off x="1041537" y="3953634"/>
              <a:ext cx="1533332" cy="1183264"/>
              <a:chOff x="1010065" y="4563292"/>
              <a:chExt cx="1533332" cy="1183264"/>
            </a:xfrm>
          </p:grpSpPr>
          <p:sp>
            <p:nvSpPr>
              <p:cNvPr id="1583" name="Google Shape;1583;p65"/>
              <p:cNvSpPr/>
              <p:nvPr/>
            </p:nvSpPr>
            <p:spPr>
              <a:xfrm>
                <a:off x="1262291" y="5180358"/>
                <a:ext cx="181157" cy="1811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84" name="Google Shape;1584;p65"/>
              <p:cNvSpPr/>
              <p:nvPr/>
            </p:nvSpPr>
            <p:spPr>
              <a:xfrm>
                <a:off x="1471199" y="4869026"/>
                <a:ext cx="181157" cy="18115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85" name="Google Shape;1585;p65"/>
              <p:cNvSpPr/>
              <p:nvPr/>
            </p:nvSpPr>
            <p:spPr>
              <a:xfrm>
                <a:off x="1709739" y="5270936"/>
                <a:ext cx="181157" cy="1811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86" name="Google Shape;1586;p65"/>
              <p:cNvSpPr/>
              <p:nvPr/>
            </p:nvSpPr>
            <p:spPr>
              <a:xfrm>
                <a:off x="2048309" y="4826305"/>
                <a:ext cx="181157" cy="181157"/>
              </a:xfrm>
              <a:prstGeom prst="rect">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87" name="Google Shape;1587;p65"/>
              <p:cNvSpPr/>
              <p:nvPr/>
            </p:nvSpPr>
            <p:spPr>
              <a:xfrm>
                <a:off x="2201180" y="5116632"/>
                <a:ext cx="181157" cy="18115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88" name="Google Shape;1588;p65"/>
              <p:cNvCxnSpPr/>
              <p:nvPr/>
            </p:nvCxnSpPr>
            <p:spPr>
              <a:xfrm>
                <a:off x="1010065" y="5641638"/>
                <a:ext cx="1533332" cy="0"/>
              </a:xfrm>
              <a:prstGeom prst="straightConnector1">
                <a:avLst/>
              </a:prstGeom>
              <a:noFill/>
              <a:ln cap="flat" cmpd="sng" w="9525">
                <a:solidFill>
                  <a:srgbClr val="7F7F7F"/>
                </a:solidFill>
                <a:prstDash val="solid"/>
                <a:miter lim="800000"/>
                <a:headEnd len="sm" w="sm" type="none"/>
                <a:tailEnd len="med" w="med" type="stealth"/>
              </a:ln>
            </p:spPr>
          </p:cxnSp>
          <p:cxnSp>
            <p:nvCxnSpPr>
              <p:cNvPr id="1589" name="Google Shape;1589;p65"/>
              <p:cNvCxnSpPr/>
              <p:nvPr/>
            </p:nvCxnSpPr>
            <p:spPr>
              <a:xfrm rot="10800000">
                <a:off x="1109584" y="4563292"/>
                <a:ext cx="0" cy="1183264"/>
              </a:xfrm>
              <a:prstGeom prst="straightConnector1">
                <a:avLst/>
              </a:prstGeom>
              <a:noFill/>
              <a:ln cap="flat" cmpd="sng" w="9525">
                <a:solidFill>
                  <a:srgbClr val="7F7F7F"/>
                </a:solidFill>
                <a:prstDash val="solid"/>
                <a:miter lim="800000"/>
                <a:headEnd len="sm" w="sm" type="none"/>
                <a:tailEnd len="med" w="med" type="stealth"/>
              </a:ln>
            </p:spPr>
          </p:cxnSp>
        </p:grpSp>
        <p:grpSp>
          <p:nvGrpSpPr>
            <p:cNvPr id="1590" name="Google Shape;1590;p65"/>
            <p:cNvGrpSpPr/>
            <p:nvPr/>
          </p:nvGrpSpPr>
          <p:grpSpPr>
            <a:xfrm>
              <a:off x="4228443" y="4102262"/>
              <a:ext cx="1442362" cy="1062680"/>
              <a:chOff x="3845827" y="4530763"/>
              <a:chExt cx="1442362" cy="1062680"/>
            </a:xfrm>
          </p:grpSpPr>
          <p:sp>
            <p:nvSpPr>
              <p:cNvPr id="1591" name="Google Shape;1591;p65"/>
              <p:cNvSpPr/>
              <p:nvPr/>
            </p:nvSpPr>
            <p:spPr>
              <a:xfrm>
                <a:off x="4315009" y="4818788"/>
                <a:ext cx="486631" cy="486631"/>
              </a:xfrm>
              <a:prstGeom prst="ellipse">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2" name="Google Shape;1592;p65"/>
              <p:cNvSpPr/>
              <p:nvPr/>
            </p:nvSpPr>
            <p:spPr>
              <a:xfrm>
                <a:off x="4026984" y="4530763"/>
                <a:ext cx="1062680" cy="1062680"/>
              </a:xfrm>
              <a:prstGeom prst="ellipse">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3" name="Google Shape;1593;p65"/>
              <p:cNvSpPr/>
              <p:nvPr/>
            </p:nvSpPr>
            <p:spPr>
              <a:xfrm>
                <a:off x="4470983" y="4973767"/>
                <a:ext cx="181157" cy="181157"/>
              </a:xfrm>
              <a:prstGeom prst="rect">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4" name="Google Shape;1594;p65"/>
              <p:cNvSpPr/>
              <p:nvPr/>
            </p:nvSpPr>
            <p:spPr>
              <a:xfrm>
                <a:off x="4272815" y="5281867"/>
                <a:ext cx="181157" cy="1811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5" name="Google Shape;1595;p65"/>
              <p:cNvSpPr/>
              <p:nvPr/>
            </p:nvSpPr>
            <p:spPr>
              <a:xfrm>
                <a:off x="4781217" y="5112350"/>
                <a:ext cx="181157" cy="18115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6" name="Google Shape;1596;p65"/>
              <p:cNvSpPr/>
              <p:nvPr/>
            </p:nvSpPr>
            <p:spPr>
              <a:xfrm>
                <a:off x="4225500" y="4688752"/>
                <a:ext cx="181157" cy="1811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7" name="Google Shape;1597;p65"/>
              <p:cNvSpPr/>
              <p:nvPr/>
            </p:nvSpPr>
            <p:spPr>
              <a:xfrm>
                <a:off x="5107032" y="4605206"/>
                <a:ext cx="181157" cy="1811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8" name="Google Shape;1598;p65"/>
              <p:cNvSpPr/>
              <p:nvPr/>
            </p:nvSpPr>
            <p:spPr>
              <a:xfrm>
                <a:off x="3845827" y="5268273"/>
                <a:ext cx="181157" cy="181157"/>
              </a:xfrm>
              <a:prstGeom prst="rect">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599" name="Google Shape;1599;p65"/>
            <p:cNvGrpSpPr/>
            <p:nvPr/>
          </p:nvGrpSpPr>
          <p:grpSpPr>
            <a:xfrm>
              <a:off x="7182662" y="3783844"/>
              <a:ext cx="1558161" cy="1573711"/>
              <a:chOff x="6865301" y="3870960"/>
              <a:chExt cx="1558161" cy="1573711"/>
            </a:xfrm>
          </p:grpSpPr>
          <p:pic>
            <p:nvPicPr>
              <p:cNvPr id="1600" name="Google Shape;1600;p65"/>
              <p:cNvPicPr preferRelativeResize="0"/>
              <p:nvPr/>
            </p:nvPicPr>
            <p:blipFill rotWithShape="1">
              <a:blip r:embed="rId3">
                <a:alphaModFix/>
              </a:blip>
              <a:srcRect b="5593" l="0" r="0" t="0"/>
              <a:stretch/>
            </p:blipFill>
            <p:spPr>
              <a:xfrm>
                <a:off x="6865301" y="3870960"/>
                <a:ext cx="1558161" cy="1573711"/>
              </a:xfrm>
              <a:prstGeom prst="rect">
                <a:avLst/>
              </a:prstGeom>
              <a:noFill/>
              <a:ln>
                <a:noFill/>
              </a:ln>
            </p:spPr>
          </p:pic>
          <p:sp>
            <p:nvSpPr>
              <p:cNvPr id="1601" name="Google Shape;1601;p65"/>
              <p:cNvSpPr/>
              <p:nvPr/>
            </p:nvSpPr>
            <p:spPr>
              <a:xfrm>
                <a:off x="7105316" y="4154107"/>
                <a:ext cx="181157" cy="1811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2" name="Google Shape;1602;p65"/>
              <p:cNvSpPr/>
              <p:nvPr/>
            </p:nvSpPr>
            <p:spPr>
              <a:xfrm>
                <a:off x="6883155" y="4472713"/>
                <a:ext cx="181157" cy="1811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3" name="Google Shape;1603;p65"/>
              <p:cNvSpPr/>
              <p:nvPr/>
            </p:nvSpPr>
            <p:spPr>
              <a:xfrm>
                <a:off x="7781193" y="4063528"/>
                <a:ext cx="181157" cy="181157"/>
              </a:xfrm>
              <a:prstGeom prst="rect">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4" name="Google Shape;1604;p65"/>
              <p:cNvSpPr/>
              <p:nvPr/>
            </p:nvSpPr>
            <p:spPr>
              <a:xfrm>
                <a:off x="7644381" y="5044427"/>
                <a:ext cx="181157" cy="18115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5" name="Google Shape;1605;p65"/>
              <p:cNvSpPr/>
              <p:nvPr/>
            </p:nvSpPr>
            <p:spPr>
              <a:xfrm>
                <a:off x="7962350" y="4597298"/>
                <a:ext cx="181157" cy="18115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6" name="Google Shape;1606;p65"/>
              <p:cNvSpPr/>
              <p:nvPr/>
            </p:nvSpPr>
            <p:spPr>
              <a:xfrm>
                <a:off x="7440158" y="4973767"/>
                <a:ext cx="181157" cy="1811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07" name="Google Shape;1607;p65"/>
            <p:cNvSpPr txBox="1"/>
            <p:nvPr/>
          </p:nvSpPr>
          <p:spPr>
            <a:xfrm>
              <a:off x="1075002" y="3169407"/>
              <a:ext cx="1533332"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Nhóm </a:t>
              </a:r>
              <a:endParaRPr sz="1300">
                <a:solidFill>
                  <a:srgbClr val="262626"/>
                </a:solidFill>
                <a:latin typeface="Arial"/>
                <a:ea typeface="Arial"/>
                <a:cs typeface="Arial"/>
                <a:sym typeface="Arial"/>
              </a:endParaRPr>
            </a:p>
          </p:txBody>
        </p:sp>
        <p:sp>
          <p:nvSpPr>
            <p:cNvPr id="1608" name="Google Shape;1608;p65"/>
            <p:cNvSpPr txBox="1"/>
            <p:nvPr/>
          </p:nvSpPr>
          <p:spPr>
            <a:xfrm>
              <a:off x="4159969" y="3169407"/>
              <a:ext cx="1533332"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Liên kết</a:t>
              </a:r>
              <a:endParaRPr sz="1300">
                <a:solidFill>
                  <a:srgbClr val="262626"/>
                </a:solidFill>
                <a:latin typeface="Arial"/>
                <a:ea typeface="Arial"/>
                <a:cs typeface="Arial"/>
                <a:sym typeface="Arial"/>
              </a:endParaRPr>
            </a:p>
          </p:txBody>
        </p:sp>
        <p:sp>
          <p:nvSpPr>
            <p:cNvPr id="1609" name="Google Shape;1609;p65"/>
            <p:cNvSpPr txBox="1"/>
            <p:nvPr/>
          </p:nvSpPr>
          <p:spPr>
            <a:xfrm>
              <a:off x="7211001" y="3169407"/>
              <a:ext cx="1533332"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Lưới</a:t>
              </a:r>
              <a:endParaRPr sz="1300">
                <a:solidFill>
                  <a:srgbClr val="262626"/>
                </a:solidFill>
                <a:latin typeface="Arial"/>
                <a:ea typeface="Arial"/>
                <a:cs typeface="Arial"/>
                <a:sym typeface="Arial"/>
              </a:endParaRPr>
            </a:p>
          </p:txBody>
        </p:sp>
        <p:sp>
          <p:nvSpPr>
            <p:cNvPr id="1610" name="Google Shape;1610;p65"/>
            <p:cNvSpPr txBox="1"/>
            <p:nvPr/>
          </p:nvSpPr>
          <p:spPr>
            <a:xfrm>
              <a:off x="1075002" y="5363980"/>
              <a:ext cx="1533332"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Trục</a:t>
              </a:r>
              <a:endParaRPr sz="1300">
                <a:solidFill>
                  <a:srgbClr val="262626"/>
                </a:solidFill>
                <a:latin typeface="Arial"/>
                <a:ea typeface="Arial"/>
                <a:cs typeface="Arial"/>
                <a:sym typeface="Arial"/>
              </a:endParaRPr>
            </a:p>
          </p:txBody>
        </p:sp>
        <p:sp>
          <p:nvSpPr>
            <p:cNvPr id="1611" name="Google Shape;1611;p65"/>
            <p:cNvSpPr txBox="1"/>
            <p:nvPr/>
          </p:nvSpPr>
          <p:spPr>
            <a:xfrm>
              <a:off x="3965194" y="5363980"/>
              <a:ext cx="1928153"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Chu kỳ và Mục tiêu</a:t>
              </a:r>
              <a:endParaRPr sz="1300">
                <a:solidFill>
                  <a:srgbClr val="262626"/>
                </a:solidFill>
                <a:latin typeface="Arial"/>
                <a:ea typeface="Arial"/>
                <a:cs typeface="Arial"/>
                <a:sym typeface="Arial"/>
              </a:endParaRPr>
            </a:p>
          </p:txBody>
        </p:sp>
        <p:sp>
          <p:nvSpPr>
            <p:cNvPr id="1612" name="Google Shape;1612;p65"/>
            <p:cNvSpPr txBox="1"/>
            <p:nvPr/>
          </p:nvSpPr>
          <p:spPr>
            <a:xfrm>
              <a:off x="7291094" y="5363980"/>
              <a:ext cx="1533332"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Ẩn dụ</a:t>
              </a:r>
              <a:endParaRPr sz="1300">
                <a:solidFill>
                  <a:srgbClr val="262626"/>
                </a:solidFill>
                <a:latin typeface="Arial"/>
                <a:ea typeface="Arial"/>
                <a:cs typeface="Arial"/>
                <a:sym typeface="Arial"/>
              </a:endParaRPr>
            </a:p>
          </p:txBody>
        </p:sp>
      </p:grpSp>
      <p:grpSp>
        <p:nvGrpSpPr>
          <p:cNvPr id="1613" name="Google Shape;1613;p65"/>
          <p:cNvGrpSpPr/>
          <p:nvPr/>
        </p:nvGrpSpPr>
        <p:grpSpPr>
          <a:xfrm>
            <a:off x="450000" y="450000"/>
            <a:ext cx="9018000" cy="276999"/>
            <a:chOff x="450000" y="450000"/>
            <a:chExt cx="9018000" cy="276999"/>
          </a:xfrm>
        </p:grpSpPr>
        <p:sp>
          <p:nvSpPr>
            <p:cNvPr id="1614" name="Google Shape;1614;p6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Phụ lục. Giấy ghi chú</a:t>
              </a:r>
              <a:endParaRPr sz="1800">
                <a:solidFill>
                  <a:srgbClr val="FFFFFF"/>
                </a:solidFill>
                <a:latin typeface="Arial"/>
                <a:ea typeface="Arial"/>
                <a:cs typeface="Arial"/>
                <a:sym typeface="Arial"/>
              </a:endParaRPr>
            </a:p>
          </p:txBody>
        </p:sp>
        <p:sp>
          <p:nvSpPr>
            <p:cNvPr id="1615" name="Google Shape;1615;p6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0" name="Shape 1620"/>
        <p:cNvGrpSpPr/>
        <p:nvPr/>
      </p:nvGrpSpPr>
      <p:grpSpPr>
        <a:xfrm>
          <a:off x="0" y="0"/>
          <a:ext cx="0" cy="0"/>
          <a:chOff x="0" y="0"/>
          <a:chExt cx="0" cy="0"/>
        </a:xfrm>
      </p:grpSpPr>
      <p:grpSp>
        <p:nvGrpSpPr>
          <p:cNvPr id="1621" name="Google Shape;1621;p66"/>
          <p:cNvGrpSpPr/>
          <p:nvPr/>
        </p:nvGrpSpPr>
        <p:grpSpPr>
          <a:xfrm>
            <a:off x="560209" y="2045756"/>
            <a:ext cx="8782409" cy="215375"/>
            <a:chOff x="1027113" y="2045625"/>
            <a:chExt cx="8785225" cy="215444"/>
          </a:xfrm>
        </p:grpSpPr>
        <p:sp>
          <p:nvSpPr>
            <p:cNvPr id="1622" name="Google Shape;1622;p6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623" name="Google Shape;1623;p66"/>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Lập bản đồ trải nghiệm</a:t>
              </a:r>
              <a:endParaRPr sz="1400">
                <a:solidFill>
                  <a:srgbClr val="262626"/>
                </a:solidFill>
                <a:latin typeface="Arial"/>
                <a:ea typeface="Arial"/>
                <a:cs typeface="Arial"/>
                <a:sym typeface="Arial"/>
              </a:endParaRPr>
            </a:p>
          </p:txBody>
        </p:sp>
      </p:grpSp>
      <p:sp>
        <p:nvSpPr>
          <p:cNvPr id="1624" name="Google Shape;1624;p66"/>
          <p:cNvSpPr/>
          <p:nvPr/>
        </p:nvSpPr>
        <p:spPr>
          <a:xfrm>
            <a:off x="712560" y="2408238"/>
            <a:ext cx="8628470" cy="3058978"/>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Định nghĩa</a:t>
            </a: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Lập bản đồ trải nghiệm là một phương pháp xây dựng trải nghiệm lý tưởng cho khách hàng. Khi áp dụng giải pháp cho vấn đề, giải pháp đó sẽ sắp xếp tất cả các yếu tố cần thiết để mang lại trải nghiệm lý tưởng nhất. Bằng cách lập bản đồ, bạn sẽ biết được giải pháp này dành cho ai, được thực hiện khi nào, theo cách nào, mang lại lợi ích gì.</a:t>
            </a:r>
            <a:endParaRPr b="0" i="0" sz="1300" u="none" cap="none" strike="noStrike">
              <a:solidFill>
                <a:srgbClr val="262626"/>
              </a:solidFill>
              <a:latin typeface="Arial"/>
              <a:ea typeface="Arial"/>
              <a:cs typeface="Arial"/>
              <a:sym typeface="Arial"/>
            </a:endParaRPr>
          </a:p>
          <a:p>
            <a:pPr indent="0" lvl="1" marL="457063" marR="0" rtl="0" algn="l">
              <a:spcBef>
                <a:spcPts val="800"/>
              </a:spcBef>
              <a:spcAft>
                <a:spcPts val="0"/>
              </a:spcAft>
              <a:buNone/>
            </a:pPr>
            <a:r>
              <a:t/>
            </a:r>
            <a:endParaRPr b="0" i="0" sz="1300" u="none" cap="none" strike="noStrike">
              <a:solidFill>
                <a:srgbClr val="262626"/>
              </a:solidFill>
              <a:latin typeface="Arial"/>
              <a:ea typeface="Arial"/>
              <a:cs typeface="Arial"/>
              <a:sym typeface="Arial"/>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Những điều cần xem xét khiLập bản đồ trải nghiệm</a:t>
            </a: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Hãy nhớ rằng đối tượng của Lập bản đồ trải nghiệm là đối tượng đại diện. Hãy suy nghĩ về trải nghiệm dưới góc độ của khách hàng.</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Giải pháp không phải là một điều kỳ diệu sẽ xảy ra ngay lập tức. Giải pháp là những trải nghiệm và là một chuỗi những thời điểm. Bằng cách lập bản đồ trải nghiệm, hãy kiểm tra xem có đúng là bạn đã thiết kế được một giải pháp hay không sau khi tìm đúng thời điểm, địa điểm và con người cho giải pháp đó.</a:t>
            </a:r>
            <a:endParaRPr b="0" i="0" sz="1300" u="none" cap="none" strike="noStrike">
              <a:solidFill>
                <a:srgbClr val="262626"/>
              </a:solidFill>
              <a:latin typeface="Arial"/>
              <a:ea typeface="Arial"/>
              <a:cs typeface="Arial"/>
              <a:sym typeface="Arial"/>
            </a:endParaRPr>
          </a:p>
        </p:txBody>
      </p:sp>
      <p:grpSp>
        <p:nvGrpSpPr>
          <p:cNvPr id="1625" name="Google Shape;1625;p66"/>
          <p:cNvGrpSpPr/>
          <p:nvPr/>
        </p:nvGrpSpPr>
        <p:grpSpPr>
          <a:xfrm>
            <a:off x="450000" y="450000"/>
            <a:ext cx="9018000" cy="276999"/>
            <a:chOff x="450000" y="450000"/>
            <a:chExt cx="9018000" cy="276999"/>
          </a:xfrm>
        </p:grpSpPr>
        <p:sp>
          <p:nvSpPr>
            <p:cNvPr id="1626" name="Google Shape;1626;p6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Năm bước tư duy thiết kế</a:t>
              </a:r>
              <a:endParaRPr sz="1800">
                <a:solidFill>
                  <a:srgbClr val="FFFFFF"/>
                </a:solidFill>
                <a:latin typeface="Arial"/>
                <a:ea typeface="Arial"/>
                <a:cs typeface="Arial"/>
                <a:sym typeface="Arial"/>
              </a:endParaRPr>
            </a:p>
          </p:txBody>
        </p:sp>
        <p:sp>
          <p:nvSpPr>
            <p:cNvPr id="1627" name="Google Shape;1627;p6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1628" name="Google Shape;1628;p66"/>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Xây dựng ý tưởng</a:t>
            </a:r>
            <a:endParaRPr sz="2400">
              <a:solidFill>
                <a:srgbClr val="0C0C0C"/>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grpSp>
        <p:nvGrpSpPr>
          <p:cNvPr id="1634" name="Google Shape;1634;p67"/>
          <p:cNvGrpSpPr/>
          <p:nvPr/>
        </p:nvGrpSpPr>
        <p:grpSpPr>
          <a:xfrm>
            <a:off x="560209" y="2040029"/>
            <a:ext cx="8782409" cy="215375"/>
            <a:chOff x="1027113" y="2045625"/>
            <a:chExt cx="8785225" cy="215444"/>
          </a:xfrm>
        </p:grpSpPr>
        <p:sp>
          <p:nvSpPr>
            <p:cNvPr id="1635" name="Google Shape;1635;p6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636" name="Google Shape;1636;p67"/>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Lập bản đồ trải nghiệm</a:t>
              </a:r>
              <a:endParaRPr sz="1400">
                <a:solidFill>
                  <a:srgbClr val="262626"/>
                </a:solidFill>
                <a:latin typeface="Arial"/>
                <a:ea typeface="Arial"/>
                <a:cs typeface="Arial"/>
                <a:sym typeface="Arial"/>
              </a:endParaRPr>
            </a:p>
          </p:txBody>
        </p:sp>
      </p:grpSp>
      <p:sp>
        <p:nvSpPr>
          <p:cNvPr id="1637" name="Google Shape;1637;p67"/>
          <p:cNvSpPr/>
          <p:nvPr/>
        </p:nvSpPr>
        <p:spPr>
          <a:xfrm>
            <a:off x="712560" y="2402511"/>
            <a:ext cx="8628470" cy="3166700"/>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Trải nghiệm cách lập bản đồ</a:t>
            </a: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1) Quyết định toàn bộ bối cảnh của tình huống và nghĩ xem các điểm tiếp xúc được liên kết theo thứ tự nào. </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2) Đặt các hành động đã dự đoán ở mỗi điểm tiếp xúc.</a:t>
            </a:r>
            <a:endParaRPr b="0" i="0" sz="1300" u="none" cap="none" strike="noStrike">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3) Để tạo mối quan hệ và hiểu rõ hơn, hãy hình dung các điểm tiếp xúc và các sự kiện hiện tại và gộp chúng lại thành một câu chuyện thống nhất.</a:t>
            </a:r>
            <a:endParaRPr b="0" i="0" sz="1300" u="none" cap="none" strike="noStrike">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4) Sau khi đã có được cái nhìn toàn diện, hãy tìm hiểu xem vấn đề hiện tại có thể thay đổi thế nào nếu thực hiện giải pháp từ ý tưởng mà bạn đã chọn. </a:t>
            </a:r>
            <a:endParaRPr b="0" i="0" sz="1300" u="none" cap="none" strike="noStrike">
              <a:solidFill>
                <a:srgbClr val="262626"/>
              </a:solidFill>
              <a:latin typeface="Arial"/>
              <a:ea typeface="Arial"/>
              <a:cs typeface="Arial"/>
              <a:sym typeface="Arial"/>
            </a:endParaRPr>
          </a:p>
          <a:p>
            <a:pPr indent="-182508" lvl="2" marL="10967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Giải pháp này có thật sự cần thiết với khách hàng không?</a:t>
            </a:r>
            <a:endParaRPr/>
          </a:p>
          <a:p>
            <a:pPr indent="-182508" lvl="2" marL="10967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Phần áp dụng giải pháp có phải là điểm tiếp xúc phù hợp nhất cho giải pháp không?</a:t>
            </a:r>
            <a:endParaRPr/>
          </a:p>
          <a:p>
            <a:pPr indent="-182508" lvl="2" marL="10967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Để giải pháp có hiệu quả, cần làm gì trước và sau khi thực hiện giải pháp?</a:t>
            </a:r>
            <a:endParaRPr b="0" i="0" sz="1300" u="none" cap="none" strike="noStrike">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5) Tìm cách cải thiện giải pháp.</a:t>
            </a:r>
            <a:endParaRPr/>
          </a:p>
        </p:txBody>
      </p:sp>
      <p:grpSp>
        <p:nvGrpSpPr>
          <p:cNvPr id="1638" name="Google Shape;1638;p67"/>
          <p:cNvGrpSpPr/>
          <p:nvPr/>
        </p:nvGrpSpPr>
        <p:grpSpPr>
          <a:xfrm>
            <a:off x="450000" y="450000"/>
            <a:ext cx="9018000" cy="276999"/>
            <a:chOff x="450000" y="450000"/>
            <a:chExt cx="9018000" cy="276999"/>
          </a:xfrm>
        </p:grpSpPr>
        <p:sp>
          <p:nvSpPr>
            <p:cNvPr id="1639" name="Google Shape;1639;p6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Năm bước tư duy thiết kế</a:t>
              </a:r>
              <a:endParaRPr sz="1800">
                <a:solidFill>
                  <a:srgbClr val="FFFFFF"/>
                </a:solidFill>
                <a:latin typeface="Arial"/>
                <a:ea typeface="Arial"/>
                <a:cs typeface="Arial"/>
                <a:sym typeface="Arial"/>
              </a:endParaRPr>
            </a:p>
          </p:txBody>
        </p:sp>
        <p:sp>
          <p:nvSpPr>
            <p:cNvPr id="1640" name="Google Shape;1640;p6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1641" name="Google Shape;1641;p67"/>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Xây dựng ý tưởng</a:t>
            </a:r>
            <a:endParaRPr sz="2400">
              <a:solidFill>
                <a:srgbClr val="0C0C0C"/>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6" name="Shape 1646"/>
        <p:cNvGrpSpPr/>
        <p:nvPr/>
      </p:nvGrpSpPr>
      <p:grpSpPr>
        <a:xfrm>
          <a:off x="0" y="0"/>
          <a:ext cx="0" cy="0"/>
          <a:chOff x="0" y="0"/>
          <a:chExt cx="0" cy="0"/>
        </a:xfrm>
      </p:grpSpPr>
      <p:grpSp>
        <p:nvGrpSpPr>
          <p:cNvPr id="1647" name="Google Shape;1647;p68"/>
          <p:cNvGrpSpPr/>
          <p:nvPr/>
        </p:nvGrpSpPr>
        <p:grpSpPr>
          <a:xfrm>
            <a:off x="560209" y="2040029"/>
            <a:ext cx="8782409" cy="215375"/>
            <a:chOff x="1027113" y="2045625"/>
            <a:chExt cx="8785225" cy="215444"/>
          </a:xfrm>
        </p:grpSpPr>
        <p:sp>
          <p:nvSpPr>
            <p:cNvPr id="1648" name="Google Shape;1648;p6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649" name="Google Shape;1649;p68"/>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Lập bản đồ trải nghiệm</a:t>
              </a:r>
              <a:endParaRPr sz="1400">
                <a:solidFill>
                  <a:srgbClr val="262626"/>
                </a:solidFill>
                <a:latin typeface="Arial"/>
                <a:ea typeface="Arial"/>
                <a:cs typeface="Arial"/>
                <a:sym typeface="Arial"/>
              </a:endParaRPr>
            </a:p>
          </p:txBody>
        </p:sp>
      </p:grpSp>
      <p:sp>
        <p:nvSpPr>
          <p:cNvPr id="1650" name="Google Shape;1650;p68"/>
          <p:cNvSpPr/>
          <p:nvPr/>
        </p:nvSpPr>
        <p:spPr>
          <a:xfrm>
            <a:off x="712560" y="2402510"/>
            <a:ext cx="8628470" cy="648062"/>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“Cách biểu đạt có thể khác nhau tùy theo điểm tiếp xúc cần chú trọng.”</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Hành trình cảm xúc</a:t>
            </a:r>
            <a:endParaRPr b="0" i="0" sz="1300" u="none" cap="none" strike="noStrike">
              <a:solidFill>
                <a:srgbClr val="262626"/>
              </a:solidFill>
              <a:latin typeface="Arial"/>
              <a:ea typeface="Arial"/>
              <a:cs typeface="Arial"/>
              <a:sym typeface="Arial"/>
            </a:endParaRPr>
          </a:p>
        </p:txBody>
      </p:sp>
      <p:grpSp>
        <p:nvGrpSpPr>
          <p:cNvPr id="1651" name="Google Shape;1651;p68"/>
          <p:cNvGrpSpPr/>
          <p:nvPr/>
        </p:nvGrpSpPr>
        <p:grpSpPr>
          <a:xfrm>
            <a:off x="4138512" y="2844648"/>
            <a:ext cx="4570535" cy="2969771"/>
            <a:chOff x="2336092" y="3206663"/>
            <a:chExt cx="4572000" cy="2970723"/>
          </a:xfrm>
        </p:grpSpPr>
        <p:sp>
          <p:nvSpPr>
            <p:cNvPr id="1652" name="Google Shape;1652;p68"/>
            <p:cNvSpPr/>
            <p:nvPr/>
          </p:nvSpPr>
          <p:spPr>
            <a:xfrm>
              <a:off x="2336092" y="3206663"/>
              <a:ext cx="4572000" cy="2970723"/>
            </a:xfrm>
            <a:prstGeom prst="rect">
              <a:avLst/>
            </a:prstGeom>
            <a:blipFill rotWithShape="1">
              <a:blip r:embed="rId3">
                <a:alphaModFix/>
              </a:blip>
              <a:stretch>
                <a:fillRect b="-141774" l="-16761" r="-16459" t="-4559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Calibri"/>
                <a:ea typeface="Calibri"/>
                <a:cs typeface="Calibri"/>
                <a:sym typeface="Calibri"/>
              </a:endParaRPr>
            </a:p>
          </p:txBody>
        </p:sp>
        <p:sp>
          <p:nvSpPr>
            <p:cNvPr id="1653" name="Google Shape;1653;p68"/>
            <p:cNvSpPr txBox="1"/>
            <p:nvPr/>
          </p:nvSpPr>
          <p:spPr>
            <a:xfrm>
              <a:off x="3110976" y="5941630"/>
              <a:ext cx="235642" cy="92333"/>
            </a:xfrm>
            <a:prstGeom prst="rect">
              <a:avLst/>
            </a:prstGeom>
            <a:solidFill>
              <a:srgbClr val="F1F1F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chemeClr val="dk1"/>
                  </a:solidFill>
                  <a:latin typeface="Calibri"/>
                  <a:ea typeface="Calibri"/>
                  <a:cs typeface="Calibri"/>
                  <a:sym typeface="Calibri"/>
                </a:rPr>
                <a:t>Anxiety</a:t>
              </a:r>
              <a:endParaRPr sz="600">
                <a:solidFill>
                  <a:schemeClr val="dk1"/>
                </a:solidFill>
                <a:latin typeface="Calibri"/>
                <a:ea typeface="Calibri"/>
                <a:cs typeface="Calibri"/>
                <a:sym typeface="Calibri"/>
              </a:endParaRPr>
            </a:p>
          </p:txBody>
        </p:sp>
        <p:sp>
          <p:nvSpPr>
            <p:cNvPr id="1654" name="Google Shape;1654;p68"/>
            <p:cNvSpPr txBox="1"/>
            <p:nvPr/>
          </p:nvSpPr>
          <p:spPr>
            <a:xfrm>
              <a:off x="3814238" y="5941630"/>
              <a:ext cx="189154" cy="92333"/>
            </a:xfrm>
            <a:prstGeom prst="rect">
              <a:avLst/>
            </a:prstGeom>
            <a:solidFill>
              <a:srgbClr val="F1F1F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chemeClr val="dk1"/>
                  </a:solidFill>
                  <a:latin typeface="Calibri"/>
                  <a:ea typeface="Calibri"/>
                  <a:cs typeface="Calibri"/>
                  <a:sym typeface="Calibri"/>
                </a:rPr>
                <a:t>Chaos</a:t>
              </a:r>
              <a:endParaRPr sz="600">
                <a:solidFill>
                  <a:schemeClr val="dk1"/>
                </a:solidFill>
                <a:latin typeface="Calibri"/>
                <a:ea typeface="Calibri"/>
                <a:cs typeface="Calibri"/>
                <a:sym typeface="Calibri"/>
              </a:endParaRPr>
            </a:p>
          </p:txBody>
        </p:sp>
        <p:sp>
          <p:nvSpPr>
            <p:cNvPr id="1655" name="Google Shape;1655;p68"/>
            <p:cNvSpPr txBox="1"/>
            <p:nvPr/>
          </p:nvSpPr>
          <p:spPr>
            <a:xfrm>
              <a:off x="4527025" y="5941630"/>
              <a:ext cx="277320" cy="92333"/>
            </a:xfrm>
            <a:prstGeom prst="rect">
              <a:avLst/>
            </a:prstGeom>
            <a:solidFill>
              <a:srgbClr val="F1F1F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chemeClr val="dk1"/>
                  </a:solidFill>
                  <a:latin typeface="Calibri"/>
                  <a:ea typeface="Calibri"/>
                  <a:cs typeface="Calibri"/>
                  <a:sym typeface="Calibri"/>
                </a:rPr>
                <a:t>Irritation</a:t>
              </a:r>
              <a:endParaRPr sz="600">
                <a:solidFill>
                  <a:schemeClr val="dk1"/>
                </a:solidFill>
                <a:latin typeface="Calibri"/>
                <a:ea typeface="Calibri"/>
                <a:cs typeface="Calibri"/>
                <a:sym typeface="Calibri"/>
              </a:endParaRPr>
            </a:p>
          </p:txBody>
        </p:sp>
        <p:sp>
          <p:nvSpPr>
            <p:cNvPr id="1656" name="Google Shape;1656;p68"/>
            <p:cNvSpPr txBox="1"/>
            <p:nvPr/>
          </p:nvSpPr>
          <p:spPr>
            <a:xfrm>
              <a:off x="5226408" y="5941630"/>
              <a:ext cx="445635" cy="92333"/>
            </a:xfrm>
            <a:prstGeom prst="rect">
              <a:avLst/>
            </a:prstGeom>
            <a:solidFill>
              <a:srgbClr val="F1F1F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chemeClr val="dk1"/>
                  </a:solidFill>
                  <a:latin typeface="Calibri"/>
                  <a:ea typeface="Calibri"/>
                  <a:cs typeface="Calibri"/>
                  <a:sym typeface="Calibri"/>
                </a:rPr>
                <a:t>Physical strain</a:t>
              </a:r>
              <a:endParaRPr sz="600">
                <a:solidFill>
                  <a:schemeClr val="dk1"/>
                </a:solidFill>
                <a:latin typeface="Calibri"/>
                <a:ea typeface="Calibri"/>
                <a:cs typeface="Calibri"/>
                <a:sym typeface="Calibri"/>
              </a:endParaRPr>
            </a:p>
          </p:txBody>
        </p:sp>
        <p:sp>
          <p:nvSpPr>
            <p:cNvPr id="1657" name="Google Shape;1657;p68"/>
            <p:cNvSpPr txBox="1"/>
            <p:nvPr/>
          </p:nvSpPr>
          <p:spPr>
            <a:xfrm>
              <a:off x="5949088" y="5941630"/>
              <a:ext cx="215300" cy="92333"/>
            </a:xfrm>
            <a:prstGeom prst="rect">
              <a:avLst/>
            </a:prstGeom>
            <a:solidFill>
              <a:srgbClr val="F1F1F1"/>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600">
                  <a:solidFill>
                    <a:schemeClr val="dk1"/>
                  </a:solidFill>
                  <a:latin typeface="Calibri"/>
                  <a:ea typeface="Calibri"/>
                  <a:cs typeface="Calibri"/>
                  <a:sym typeface="Calibri"/>
                </a:rPr>
                <a:t>Relief</a:t>
              </a:r>
              <a:endParaRPr sz="600">
                <a:solidFill>
                  <a:schemeClr val="dk1"/>
                </a:solidFill>
                <a:latin typeface="Calibri"/>
                <a:ea typeface="Calibri"/>
                <a:cs typeface="Calibri"/>
                <a:sym typeface="Calibri"/>
              </a:endParaRPr>
            </a:p>
          </p:txBody>
        </p:sp>
        <p:sp>
          <p:nvSpPr>
            <p:cNvPr id="1658" name="Google Shape;1658;p68"/>
            <p:cNvSpPr txBox="1"/>
            <p:nvPr/>
          </p:nvSpPr>
          <p:spPr>
            <a:xfrm>
              <a:off x="2763691" y="3328381"/>
              <a:ext cx="3716803" cy="184666"/>
            </a:xfrm>
            <a:prstGeom prst="rect">
              <a:avLst/>
            </a:prstGeom>
            <a:solidFill>
              <a:srgbClr val="F1F1F1"/>
            </a:solid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200">
                  <a:solidFill>
                    <a:schemeClr val="dk1"/>
                  </a:solidFill>
                  <a:latin typeface="Calibri"/>
                  <a:ea typeface="Calibri"/>
                  <a:cs typeface="Calibri"/>
                  <a:sym typeface="Calibri"/>
                </a:rPr>
                <a:t>Hành trình cảm xúc của bệnh nhân được điều trị tại bệnh viện</a:t>
              </a:r>
              <a:endParaRPr/>
            </a:p>
          </p:txBody>
        </p:sp>
      </p:grpSp>
      <p:grpSp>
        <p:nvGrpSpPr>
          <p:cNvPr id="1659" name="Google Shape;1659;p68"/>
          <p:cNvGrpSpPr/>
          <p:nvPr/>
        </p:nvGrpSpPr>
        <p:grpSpPr>
          <a:xfrm>
            <a:off x="450000" y="450000"/>
            <a:ext cx="9018000" cy="276999"/>
            <a:chOff x="450000" y="450000"/>
            <a:chExt cx="9018000" cy="276999"/>
          </a:xfrm>
        </p:grpSpPr>
        <p:sp>
          <p:nvSpPr>
            <p:cNvPr id="1660" name="Google Shape;1660;p6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Năm bước tư duy thiết kế</a:t>
              </a:r>
              <a:endParaRPr sz="1800">
                <a:solidFill>
                  <a:srgbClr val="FFFFFF"/>
                </a:solidFill>
                <a:latin typeface="Arial"/>
                <a:ea typeface="Arial"/>
                <a:cs typeface="Arial"/>
                <a:sym typeface="Arial"/>
              </a:endParaRPr>
            </a:p>
          </p:txBody>
        </p:sp>
        <p:sp>
          <p:nvSpPr>
            <p:cNvPr id="1661" name="Google Shape;1661;p6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1662" name="Google Shape;1662;p68"/>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Xây dựng ý tưởng</a:t>
            </a:r>
            <a:endParaRPr sz="2400">
              <a:solidFill>
                <a:srgbClr val="0C0C0C"/>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7" name="Shape 1667"/>
        <p:cNvGrpSpPr/>
        <p:nvPr/>
      </p:nvGrpSpPr>
      <p:grpSpPr>
        <a:xfrm>
          <a:off x="0" y="0"/>
          <a:ext cx="0" cy="0"/>
          <a:chOff x="0" y="0"/>
          <a:chExt cx="0" cy="0"/>
        </a:xfrm>
      </p:grpSpPr>
      <p:grpSp>
        <p:nvGrpSpPr>
          <p:cNvPr id="1668" name="Google Shape;1668;p69"/>
          <p:cNvGrpSpPr/>
          <p:nvPr/>
        </p:nvGrpSpPr>
        <p:grpSpPr>
          <a:xfrm>
            <a:off x="560209" y="2040029"/>
            <a:ext cx="8782409" cy="215375"/>
            <a:chOff x="1027113" y="2045625"/>
            <a:chExt cx="8785225" cy="215444"/>
          </a:xfrm>
        </p:grpSpPr>
        <p:sp>
          <p:nvSpPr>
            <p:cNvPr id="1669" name="Google Shape;1669;p6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670" name="Google Shape;1670;p69"/>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Thiết kế mẫu</a:t>
              </a:r>
              <a:endParaRPr sz="1400">
                <a:solidFill>
                  <a:srgbClr val="262626"/>
                </a:solidFill>
                <a:latin typeface="Arial"/>
                <a:ea typeface="Arial"/>
                <a:cs typeface="Arial"/>
                <a:sym typeface="Arial"/>
              </a:endParaRPr>
            </a:p>
          </p:txBody>
        </p:sp>
      </p:grpSp>
      <p:sp>
        <p:nvSpPr>
          <p:cNvPr id="1671" name="Google Shape;1671;p69"/>
          <p:cNvSpPr/>
          <p:nvPr/>
        </p:nvSpPr>
        <p:spPr>
          <a:xfrm>
            <a:off x="712560" y="2407589"/>
            <a:ext cx="8628470" cy="3161570"/>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Định nghĩa về Thiết kế mẫu và sự cần thiết của Thiết kế mẫu</a:t>
            </a: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Là cách cải thiện giải pháp bằng cách thay đổi và thêm bớt đến khi hài lòng theo đánh giá áp dụng giải pháp trong thực tế.</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Quá trình này không chỉ giúp hoàn thiện giải pháp qua việc thử nghiệm và cải thiện nhiều lần, mà còn giúp bạn nhìn nhận từ góc độ của khách hàng, tử đó, cách tư duy của bạn cũng được hoàn thiện hơn.</a:t>
            </a:r>
            <a:endParaRPr/>
          </a:p>
          <a:p>
            <a:pPr indent="0" lvl="0" marL="0" marR="0" rtl="0" algn="l">
              <a:spcBef>
                <a:spcPts val="800"/>
              </a:spcBef>
              <a:spcAft>
                <a:spcPts val="0"/>
              </a:spcAft>
              <a:buNone/>
            </a:pPr>
            <a:r>
              <a:t/>
            </a:r>
            <a:endParaRPr sz="1300">
              <a:solidFill>
                <a:srgbClr val="262626"/>
              </a:solidFill>
              <a:latin typeface="Arial"/>
              <a:ea typeface="Arial"/>
              <a:cs typeface="Arial"/>
              <a:sym typeface="Arial"/>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Những điều cần cân nhắc khi thiết kế mẫu</a:t>
            </a: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Thiết kế mẫu là xuất phát điểm để biến ý tưởng thành hiện thực. Thực hiện và thất bại, làm lại và cải thiện, sau đó hoàn thành giải pháp tốt nhất. Không phải ý tưởng nào cũng hoàn hảo ngay từ đầu. Đừng sợ thất  bại. Hãy “Bắt đầu” và “Làm lại”.</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Cải thiện giải pháp bằng cách làm đi làm lại. Điều đó không có nghĩa là bạn phải lặp lại y hệt. Sau mỗi lần  lặp lại giải pháp, bạn phải hiểu nhu cầu của khách hàng chính xác hơn.</a:t>
            </a:r>
            <a:endParaRPr/>
          </a:p>
        </p:txBody>
      </p:sp>
      <p:grpSp>
        <p:nvGrpSpPr>
          <p:cNvPr id="1672" name="Google Shape;1672;p69"/>
          <p:cNvGrpSpPr/>
          <p:nvPr/>
        </p:nvGrpSpPr>
        <p:grpSpPr>
          <a:xfrm>
            <a:off x="450000" y="450000"/>
            <a:ext cx="9018000" cy="276999"/>
            <a:chOff x="450000" y="450000"/>
            <a:chExt cx="9018000" cy="276999"/>
          </a:xfrm>
        </p:grpSpPr>
        <p:sp>
          <p:nvSpPr>
            <p:cNvPr id="1673" name="Google Shape;1673;p6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Năm bước tư duy thiết kế</a:t>
              </a:r>
              <a:endParaRPr sz="1800">
                <a:solidFill>
                  <a:srgbClr val="FFFFFF"/>
                </a:solidFill>
                <a:latin typeface="Arial"/>
                <a:ea typeface="Arial"/>
                <a:cs typeface="Arial"/>
                <a:sym typeface="Arial"/>
              </a:endParaRPr>
            </a:p>
          </p:txBody>
        </p:sp>
        <p:sp>
          <p:nvSpPr>
            <p:cNvPr id="1674" name="Google Shape;1674;p6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1675" name="Google Shape;1675;p69"/>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Xây dựng ý tưởng</a:t>
            </a:r>
            <a:endParaRPr sz="2400">
              <a:solidFill>
                <a:srgbClr val="0C0C0C"/>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grpSp>
        <p:nvGrpSpPr>
          <p:cNvPr id="176" name="Google Shape;176;p7"/>
          <p:cNvGrpSpPr/>
          <p:nvPr/>
        </p:nvGrpSpPr>
        <p:grpSpPr>
          <a:xfrm>
            <a:off x="2526178" y="2597697"/>
            <a:ext cx="4306713" cy="3380021"/>
            <a:chOff x="2526178" y="2503959"/>
            <a:chExt cx="4306713" cy="3380021"/>
          </a:xfrm>
        </p:grpSpPr>
        <p:grpSp>
          <p:nvGrpSpPr>
            <p:cNvPr id="177" name="Google Shape;177;p7"/>
            <p:cNvGrpSpPr/>
            <p:nvPr/>
          </p:nvGrpSpPr>
          <p:grpSpPr>
            <a:xfrm>
              <a:off x="3635584" y="2864424"/>
              <a:ext cx="2631656" cy="2046844"/>
              <a:chOff x="4421579" y="2060504"/>
              <a:chExt cx="3240000" cy="2520000"/>
            </a:xfrm>
          </p:grpSpPr>
          <p:cxnSp>
            <p:nvCxnSpPr>
              <p:cNvPr id="178" name="Google Shape;178;p7"/>
              <p:cNvCxnSpPr/>
              <p:nvPr/>
            </p:nvCxnSpPr>
            <p:spPr>
              <a:xfrm>
                <a:off x="4421579" y="4445330"/>
                <a:ext cx="3240000" cy="0"/>
              </a:xfrm>
              <a:prstGeom prst="straightConnector1">
                <a:avLst/>
              </a:prstGeom>
              <a:noFill/>
              <a:ln cap="flat" cmpd="sng" w="12700">
                <a:solidFill>
                  <a:schemeClr val="dk1"/>
                </a:solidFill>
                <a:prstDash val="solid"/>
                <a:miter lim="800000"/>
                <a:headEnd len="sm" w="sm" type="none"/>
                <a:tailEnd len="med" w="med" type="stealth"/>
              </a:ln>
            </p:spPr>
          </p:cxnSp>
          <p:cxnSp>
            <p:nvCxnSpPr>
              <p:cNvPr id="179" name="Google Shape;179;p7"/>
              <p:cNvCxnSpPr/>
              <p:nvPr/>
            </p:nvCxnSpPr>
            <p:spPr>
              <a:xfrm rot="10800000">
                <a:off x="4524328" y="2060504"/>
                <a:ext cx="0" cy="2520000"/>
              </a:xfrm>
              <a:prstGeom prst="straightConnector1">
                <a:avLst/>
              </a:prstGeom>
              <a:noFill/>
              <a:ln cap="flat" cmpd="sng" w="12700">
                <a:solidFill>
                  <a:schemeClr val="dk1"/>
                </a:solidFill>
                <a:prstDash val="solid"/>
                <a:miter lim="800000"/>
                <a:headEnd len="sm" w="sm" type="none"/>
                <a:tailEnd len="med" w="med" type="stealth"/>
              </a:ln>
            </p:spPr>
          </p:cxnSp>
        </p:grpSp>
        <p:sp>
          <p:nvSpPr>
            <p:cNvPr id="180" name="Google Shape;180;p7"/>
            <p:cNvSpPr/>
            <p:nvPr/>
          </p:nvSpPr>
          <p:spPr>
            <a:xfrm>
              <a:off x="3944562" y="3055351"/>
              <a:ext cx="2130676" cy="1650098"/>
            </a:xfrm>
            <a:custGeom>
              <a:rect b="b" l="l" r="r" t="t"/>
              <a:pathLst>
                <a:path extrusionOk="0" h="2031541" w="2623211">
                  <a:moveTo>
                    <a:pt x="0" y="0"/>
                  </a:moveTo>
                  <a:cubicBezTo>
                    <a:pt x="213429" y="436857"/>
                    <a:pt x="426858" y="873714"/>
                    <a:pt x="670284" y="1166791"/>
                  </a:cubicBezTo>
                  <a:cubicBezTo>
                    <a:pt x="913710" y="1459868"/>
                    <a:pt x="1135070" y="1614337"/>
                    <a:pt x="1460558" y="1758462"/>
                  </a:cubicBezTo>
                  <a:cubicBezTo>
                    <a:pt x="1786046" y="1902587"/>
                    <a:pt x="2399783" y="1998441"/>
                    <a:pt x="2623211" y="2031541"/>
                  </a:cubicBezTo>
                </a:path>
              </a:pathLst>
            </a:cu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chemeClr val="lt1"/>
                </a:solidFill>
                <a:latin typeface="Calibri"/>
                <a:ea typeface="Calibri"/>
                <a:cs typeface="Calibri"/>
                <a:sym typeface="Calibri"/>
              </a:endParaRPr>
            </a:p>
          </p:txBody>
        </p:sp>
        <p:sp>
          <p:nvSpPr>
            <p:cNvPr id="181" name="Google Shape;181;p7"/>
            <p:cNvSpPr/>
            <p:nvPr/>
          </p:nvSpPr>
          <p:spPr>
            <a:xfrm>
              <a:off x="4517038" y="4041890"/>
              <a:ext cx="87722" cy="87722"/>
            </a:xfrm>
            <a:prstGeom prst="ellipse">
              <a:avLst/>
            </a:prstGeom>
            <a:solidFill>
              <a:srgbClr val="193EB0">
                <a:alpha val="49803"/>
              </a:srgbClr>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chemeClr val="lt1"/>
                </a:solidFill>
                <a:latin typeface="Calibri"/>
                <a:ea typeface="Calibri"/>
                <a:cs typeface="Calibri"/>
                <a:sym typeface="Calibri"/>
              </a:endParaRPr>
            </a:p>
          </p:txBody>
        </p:sp>
        <p:sp>
          <p:nvSpPr>
            <p:cNvPr id="182" name="Google Shape;182;p7"/>
            <p:cNvSpPr txBox="1"/>
            <p:nvPr/>
          </p:nvSpPr>
          <p:spPr>
            <a:xfrm>
              <a:off x="6146869" y="4801475"/>
              <a:ext cx="686022" cy="54232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62">
                  <a:solidFill>
                    <a:srgbClr val="00B050"/>
                  </a:solidFill>
                  <a:latin typeface="Arial"/>
                  <a:ea typeface="Arial"/>
                  <a:cs typeface="Arial"/>
                  <a:sym typeface="Arial"/>
                </a:rPr>
                <a:t>Thời gian</a:t>
              </a:r>
              <a:endParaRPr sz="1462">
                <a:solidFill>
                  <a:srgbClr val="00B050"/>
                </a:solidFill>
                <a:latin typeface="Arial"/>
                <a:ea typeface="Arial"/>
                <a:cs typeface="Arial"/>
                <a:sym typeface="Arial"/>
              </a:endParaRPr>
            </a:p>
          </p:txBody>
        </p:sp>
        <p:sp>
          <p:nvSpPr>
            <p:cNvPr id="183" name="Google Shape;183;p7"/>
            <p:cNvSpPr txBox="1"/>
            <p:nvPr/>
          </p:nvSpPr>
          <p:spPr>
            <a:xfrm>
              <a:off x="3302906" y="2503959"/>
              <a:ext cx="832269" cy="317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62">
                  <a:solidFill>
                    <a:srgbClr val="00B050"/>
                  </a:solidFill>
                  <a:latin typeface="Arial"/>
                  <a:ea typeface="Arial"/>
                  <a:cs typeface="Arial"/>
                  <a:sym typeface="Arial"/>
                </a:rPr>
                <a:t>Giá trị</a:t>
              </a:r>
              <a:endParaRPr sz="1462">
                <a:solidFill>
                  <a:srgbClr val="00B050"/>
                </a:solidFill>
                <a:latin typeface="Arial"/>
                <a:ea typeface="Arial"/>
                <a:cs typeface="Arial"/>
                <a:sym typeface="Arial"/>
              </a:endParaRPr>
            </a:p>
          </p:txBody>
        </p:sp>
        <p:cxnSp>
          <p:nvCxnSpPr>
            <p:cNvPr id="184" name="Google Shape;184;p7"/>
            <p:cNvCxnSpPr/>
            <p:nvPr/>
          </p:nvCxnSpPr>
          <p:spPr>
            <a:xfrm>
              <a:off x="3545272" y="3062660"/>
              <a:ext cx="2641046" cy="0"/>
            </a:xfrm>
            <a:prstGeom prst="straightConnector1">
              <a:avLst/>
            </a:prstGeom>
            <a:noFill/>
            <a:ln cap="flat" cmpd="sng" w="9525">
              <a:solidFill>
                <a:srgbClr val="385623">
                  <a:alpha val="49803"/>
                </a:srgbClr>
              </a:solidFill>
              <a:prstDash val="dash"/>
              <a:miter lim="800000"/>
              <a:headEnd len="sm" w="sm" type="none"/>
              <a:tailEnd len="sm" w="sm" type="none"/>
            </a:ln>
          </p:spPr>
        </p:cxnSp>
        <p:cxnSp>
          <p:nvCxnSpPr>
            <p:cNvPr id="185" name="Google Shape;185;p7"/>
            <p:cNvCxnSpPr/>
            <p:nvPr/>
          </p:nvCxnSpPr>
          <p:spPr>
            <a:xfrm>
              <a:off x="3545272" y="4088701"/>
              <a:ext cx="2641046" cy="0"/>
            </a:xfrm>
            <a:prstGeom prst="straightConnector1">
              <a:avLst/>
            </a:prstGeom>
            <a:noFill/>
            <a:ln cap="flat" cmpd="sng" w="9525">
              <a:solidFill>
                <a:srgbClr val="385623">
                  <a:alpha val="49803"/>
                </a:srgbClr>
              </a:solidFill>
              <a:prstDash val="dash"/>
              <a:miter lim="800000"/>
              <a:headEnd len="sm" w="sm" type="none"/>
              <a:tailEnd len="sm" w="sm" type="none"/>
            </a:ln>
          </p:spPr>
        </p:cxnSp>
        <p:sp>
          <p:nvSpPr>
            <p:cNvPr id="186" name="Google Shape;186;p7"/>
            <p:cNvSpPr/>
            <p:nvPr/>
          </p:nvSpPr>
          <p:spPr>
            <a:xfrm>
              <a:off x="3403643" y="3109767"/>
              <a:ext cx="82520" cy="964941"/>
            </a:xfrm>
            <a:prstGeom prst="leftBrace">
              <a:avLst>
                <a:gd fmla="val 8333" name="adj1"/>
                <a:gd fmla="val 50000" name="adj2"/>
              </a:avLst>
            </a:prstGeom>
            <a:noFill/>
            <a:ln cap="flat" cmpd="sng" w="9525">
              <a:solidFill>
                <a:srgbClr val="0020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chemeClr val="dk1"/>
                </a:solidFill>
                <a:latin typeface="Calibri"/>
                <a:ea typeface="Calibri"/>
                <a:cs typeface="Calibri"/>
                <a:sym typeface="Calibri"/>
              </a:endParaRPr>
            </a:p>
          </p:txBody>
        </p:sp>
        <p:sp>
          <p:nvSpPr>
            <p:cNvPr id="187" name="Google Shape;187;p7"/>
            <p:cNvSpPr txBox="1"/>
            <p:nvPr/>
          </p:nvSpPr>
          <p:spPr>
            <a:xfrm>
              <a:off x="2526178" y="3325128"/>
              <a:ext cx="832269" cy="54232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400">
                  <a:solidFill>
                    <a:srgbClr val="193EB0"/>
                  </a:solidFill>
                  <a:latin typeface="Arial"/>
                  <a:ea typeface="Arial"/>
                  <a:cs typeface="Arial"/>
                  <a:sym typeface="Arial"/>
                </a:rPr>
                <a:t>Giảm giá trị</a:t>
              </a:r>
              <a:endParaRPr i="1" sz="1400">
                <a:solidFill>
                  <a:srgbClr val="193EB0"/>
                </a:solidFill>
                <a:latin typeface="Arial"/>
                <a:ea typeface="Arial"/>
                <a:cs typeface="Arial"/>
                <a:sym typeface="Arial"/>
              </a:endParaRPr>
            </a:p>
          </p:txBody>
        </p:sp>
        <p:cxnSp>
          <p:nvCxnSpPr>
            <p:cNvPr id="188" name="Google Shape;188;p7"/>
            <p:cNvCxnSpPr/>
            <p:nvPr/>
          </p:nvCxnSpPr>
          <p:spPr>
            <a:xfrm>
              <a:off x="3944561" y="2888746"/>
              <a:ext cx="0" cy="2101353"/>
            </a:xfrm>
            <a:prstGeom prst="straightConnector1">
              <a:avLst/>
            </a:prstGeom>
            <a:noFill/>
            <a:ln cap="flat" cmpd="sng" w="9525">
              <a:solidFill>
                <a:srgbClr val="385623">
                  <a:alpha val="49803"/>
                </a:srgbClr>
              </a:solidFill>
              <a:prstDash val="dash"/>
              <a:miter lim="800000"/>
              <a:headEnd len="sm" w="sm" type="none"/>
              <a:tailEnd len="sm" w="sm" type="none"/>
            </a:ln>
          </p:spPr>
        </p:cxnSp>
        <p:cxnSp>
          <p:nvCxnSpPr>
            <p:cNvPr id="189" name="Google Shape;189;p7"/>
            <p:cNvCxnSpPr/>
            <p:nvPr/>
          </p:nvCxnSpPr>
          <p:spPr>
            <a:xfrm>
              <a:off x="4560896" y="2915271"/>
              <a:ext cx="0" cy="2101353"/>
            </a:xfrm>
            <a:prstGeom prst="straightConnector1">
              <a:avLst/>
            </a:prstGeom>
            <a:noFill/>
            <a:ln cap="flat" cmpd="sng" w="9525">
              <a:solidFill>
                <a:srgbClr val="385623">
                  <a:alpha val="49803"/>
                </a:srgbClr>
              </a:solidFill>
              <a:prstDash val="dash"/>
              <a:miter lim="800000"/>
              <a:headEnd len="sm" w="sm" type="none"/>
              <a:tailEnd len="sm" w="sm" type="none"/>
            </a:ln>
          </p:spPr>
        </p:cxnSp>
        <p:sp>
          <p:nvSpPr>
            <p:cNvPr id="190" name="Google Shape;190;p7"/>
            <p:cNvSpPr/>
            <p:nvPr/>
          </p:nvSpPr>
          <p:spPr>
            <a:xfrm rot="-5400000">
              <a:off x="4225796" y="4795262"/>
              <a:ext cx="84958" cy="584813"/>
            </a:xfrm>
            <a:prstGeom prst="leftBrace">
              <a:avLst>
                <a:gd fmla="val 8333" name="adj1"/>
                <a:gd fmla="val 50000" name="adj2"/>
              </a:avLst>
            </a:prstGeom>
            <a:noFill/>
            <a:ln cap="flat" cmpd="sng" w="9525">
              <a:solidFill>
                <a:srgbClr val="0020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chemeClr val="dk1"/>
                </a:solidFill>
                <a:latin typeface="Calibri"/>
                <a:ea typeface="Calibri"/>
                <a:cs typeface="Calibri"/>
                <a:sym typeface="Calibri"/>
              </a:endParaRPr>
            </a:p>
          </p:txBody>
        </p:sp>
        <p:sp>
          <p:nvSpPr>
            <p:cNvPr id="191" name="Google Shape;191;p7"/>
            <p:cNvSpPr txBox="1"/>
            <p:nvPr/>
          </p:nvSpPr>
          <p:spPr>
            <a:xfrm>
              <a:off x="3850037" y="5145316"/>
              <a:ext cx="832269" cy="7386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400">
                  <a:solidFill>
                    <a:srgbClr val="193EB0"/>
                  </a:solidFill>
                  <a:latin typeface="Arial"/>
                  <a:ea typeface="Arial"/>
                  <a:cs typeface="Arial"/>
                  <a:sym typeface="Arial"/>
                </a:rPr>
                <a:t>Trì hoãn thời gian</a:t>
              </a:r>
              <a:endParaRPr i="1" sz="1400">
                <a:solidFill>
                  <a:srgbClr val="193EB0"/>
                </a:solidFill>
                <a:latin typeface="Arial"/>
                <a:ea typeface="Arial"/>
                <a:cs typeface="Arial"/>
                <a:sym typeface="Arial"/>
              </a:endParaRPr>
            </a:p>
          </p:txBody>
        </p:sp>
        <p:sp>
          <p:nvSpPr>
            <p:cNvPr id="192" name="Google Shape;192;p7"/>
            <p:cNvSpPr/>
            <p:nvPr/>
          </p:nvSpPr>
          <p:spPr>
            <a:xfrm>
              <a:off x="3594410" y="3759329"/>
              <a:ext cx="73102" cy="292406"/>
            </a:xfrm>
            <a:prstGeom prst="upArrow">
              <a:avLst>
                <a:gd fmla="val 50000" name="adj1"/>
                <a:gd fmla="val 50000" name="adj2"/>
              </a:avLst>
            </a:prstGeom>
            <a:gradFill>
              <a:gsLst>
                <a:gs pos="0">
                  <a:srgbClr val="A5A5A5"/>
                </a:gs>
                <a:gs pos="100000">
                  <a:srgbClr val="F6F9FC"/>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chemeClr val="lt1"/>
                </a:solidFill>
                <a:latin typeface="Calibri"/>
                <a:ea typeface="Calibri"/>
                <a:cs typeface="Calibri"/>
                <a:sym typeface="Calibri"/>
              </a:endParaRPr>
            </a:p>
          </p:txBody>
        </p:sp>
        <p:sp>
          <p:nvSpPr>
            <p:cNvPr id="193" name="Google Shape;193;p7"/>
            <p:cNvSpPr/>
            <p:nvPr/>
          </p:nvSpPr>
          <p:spPr>
            <a:xfrm rot="-5400000">
              <a:off x="4350318" y="4763112"/>
              <a:ext cx="73102" cy="292406"/>
            </a:xfrm>
            <a:prstGeom prst="upArrow">
              <a:avLst>
                <a:gd fmla="val 50000" name="adj1"/>
                <a:gd fmla="val 50000" name="adj2"/>
              </a:avLst>
            </a:prstGeom>
            <a:gradFill>
              <a:gsLst>
                <a:gs pos="0">
                  <a:srgbClr val="A5A5A5"/>
                </a:gs>
                <a:gs pos="100000">
                  <a:srgbClr val="F6F9FC"/>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chemeClr val="lt1"/>
                </a:solidFill>
                <a:latin typeface="Calibri"/>
                <a:ea typeface="Calibri"/>
                <a:cs typeface="Calibri"/>
                <a:sym typeface="Calibri"/>
              </a:endParaRPr>
            </a:p>
          </p:txBody>
        </p:sp>
        <p:sp>
          <p:nvSpPr>
            <p:cNvPr id="194" name="Google Shape;194;p7"/>
            <p:cNvSpPr/>
            <p:nvPr/>
          </p:nvSpPr>
          <p:spPr>
            <a:xfrm rot="1233778">
              <a:off x="4376056" y="3816080"/>
              <a:ext cx="209256" cy="167994"/>
            </a:xfrm>
            <a:custGeom>
              <a:rect b="b" l="l" r="r" t="t"/>
              <a:pathLst>
                <a:path extrusionOk="0" h="206828" w="257629">
                  <a:moveTo>
                    <a:pt x="257629" y="206828"/>
                  </a:moveTo>
                  <a:cubicBezTo>
                    <a:pt x="211969" y="182335"/>
                    <a:pt x="166310" y="157842"/>
                    <a:pt x="123372" y="123371"/>
                  </a:cubicBezTo>
                  <a:cubicBezTo>
                    <a:pt x="80434" y="88900"/>
                    <a:pt x="40217" y="44450"/>
                    <a:pt x="0" y="0"/>
                  </a:cubicBezTo>
                </a:path>
              </a:pathLst>
            </a:custGeom>
            <a:noFill/>
            <a:ln cap="flat" cmpd="sng" w="9525">
              <a:solidFill>
                <a:srgbClr val="193EB0">
                  <a:alpha val="69803"/>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chemeClr val="lt1"/>
                </a:solidFill>
                <a:latin typeface="Calibri"/>
                <a:ea typeface="Calibri"/>
                <a:cs typeface="Calibri"/>
                <a:sym typeface="Calibri"/>
              </a:endParaRPr>
            </a:p>
          </p:txBody>
        </p:sp>
      </p:grpSp>
      <p:grpSp>
        <p:nvGrpSpPr>
          <p:cNvPr id="195" name="Google Shape;195;p7"/>
          <p:cNvGrpSpPr/>
          <p:nvPr/>
        </p:nvGrpSpPr>
        <p:grpSpPr>
          <a:xfrm>
            <a:off x="450000" y="450000"/>
            <a:ext cx="9018000" cy="276999"/>
            <a:chOff x="450000" y="450000"/>
            <a:chExt cx="9018000" cy="276999"/>
          </a:xfrm>
        </p:grpSpPr>
        <p:sp>
          <p:nvSpPr>
            <p:cNvPr id="196" name="Google Shape;196;p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1.1. Lập kế hoạch Dự án</a:t>
              </a:r>
              <a:endParaRPr sz="1800">
                <a:solidFill>
                  <a:srgbClr val="FFFFFF"/>
                </a:solidFill>
                <a:latin typeface="Arial"/>
                <a:ea typeface="Arial"/>
                <a:cs typeface="Arial"/>
                <a:sym typeface="Arial"/>
              </a:endParaRPr>
            </a:p>
          </p:txBody>
        </p:sp>
        <p:sp>
          <p:nvSpPr>
            <p:cNvPr id="197" name="Google Shape;197;p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98" name="Google Shape;198;p7"/>
          <p:cNvSpPr/>
          <p:nvPr/>
        </p:nvSpPr>
        <p:spPr>
          <a:xfrm>
            <a:off x="546895" y="1477682"/>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Lập kế hoạch Dự án</a:t>
            </a:r>
            <a:endParaRPr sz="2400">
              <a:solidFill>
                <a:srgbClr val="0C0C0C"/>
              </a:solidFill>
              <a:latin typeface="Arial"/>
              <a:ea typeface="Arial"/>
              <a:cs typeface="Arial"/>
              <a:sym typeface="Arial"/>
            </a:endParaRPr>
          </a:p>
        </p:txBody>
      </p:sp>
      <p:grpSp>
        <p:nvGrpSpPr>
          <p:cNvPr id="199" name="Google Shape;199;p7"/>
          <p:cNvGrpSpPr/>
          <p:nvPr/>
        </p:nvGrpSpPr>
        <p:grpSpPr>
          <a:xfrm>
            <a:off x="558800" y="2039646"/>
            <a:ext cx="8785225" cy="215444"/>
            <a:chOff x="1027113" y="2045625"/>
            <a:chExt cx="8785225" cy="215444"/>
          </a:xfrm>
        </p:grpSpPr>
        <p:sp>
          <p:nvSpPr>
            <p:cNvPr id="200" name="Google Shape;200;p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1" name="Google Shape;201;p7"/>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Giá trị và Thời gian:</a:t>
              </a:r>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0" name="Shape 1680"/>
        <p:cNvGrpSpPr/>
        <p:nvPr/>
      </p:nvGrpSpPr>
      <p:grpSpPr>
        <a:xfrm>
          <a:off x="0" y="0"/>
          <a:ext cx="0" cy="0"/>
          <a:chOff x="0" y="0"/>
          <a:chExt cx="0" cy="0"/>
        </a:xfrm>
      </p:grpSpPr>
      <p:grpSp>
        <p:nvGrpSpPr>
          <p:cNvPr id="1681" name="Google Shape;1681;p70"/>
          <p:cNvGrpSpPr/>
          <p:nvPr/>
        </p:nvGrpSpPr>
        <p:grpSpPr>
          <a:xfrm>
            <a:off x="560209" y="2040029"/>
            <a:ext cx="8782409" cy="215375"/>
            <a:chOff x="1027113" y="2045625"/>
            <a:chExt cx="8785225" cy="215444"/>
          </a:xfrm>
        </p:grpSpPr>
        <p:sp>
          <p:nvSpPr>
            <p:cNvPr id="1682" name="Google Shape;1682;p7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683" name="Google Shape;1683;p70"/>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Thiết kế mẫu</a:t>
              </a:r>
              <a:endParaRPr sz="1400">
                <a:solidFill>
                  <a:srgbClr val="262626"/>
                </a:solidFill>
                <a:latin typeface="Arial"/>
                <a:ea typeface="Arial"/>
                <a:cs typeface="Arial"/>
                <a:sym typeface="Arial"/>
              </a:endParaRPr>
            </a:p>
          </p:txBody>
        </p:sp>
      </p:grpSp>
      <p:sp>
        <p:nvSpPr>
          <p:cNvPr id="1684" name="Google Shape;1684;p70"/>
          <p:cNvSpPr/>
          <p:nvPr/>
        </p:nvSpPr>
        <p:spPr>
          <a:xfrm>
            <a:off x="712560" y="2402510"/>
            <a:ext cx="8628470" cy="2156167"/>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Công cụ thiết kế mẫu: Sản phẩm (tham khảo)</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Đối với sản phẩm, thiết kế mẫu là cách chắc chắn nhất để thử nghiệm và cải thiện nhanh chóng các sản phẩm.</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Để kiểm tra các chức năng, vị trí của nút thao tác và sự tiện lợi trong thiết kế, bạn có thể tạo một bản mẫu bằng các nguyên liệu đơn giản như giấy, đất sét, xốp và tấm acrylic. Để thực hiện một thiết kế nhất định, hãy thử thiết kế bằng Chương trình tạo mô hình 3D.</a:t>
            </a:r>
            <a:endParaRPr/>
          </a:p>
          <a:p>
            <a:pPr indent="-99958" lvl="1" marL="639571" marR="0" rtl="0" algn="l">
              <a:spcBef>
                <a:spcPts val="800"/>
              </a:spcBef>
              <a:spcAft>
                <a:spcPts val="0"/>
              </a:spcAft>
              <a:buClr>
                <a:srgbClr val="193EB0"/>
              </a:buClr>
              <a:buSzPts val="1300"/>
              <a:buFont typeface="Arial"/>
              <a:buNone/>
            </a:pPr>
            <a:r>
              <a:t/>
            </a:r>
            <a:endParaRPr b="0" i="0" sz="1300" u="none" cap="none" strike="noStrike">
              <a:solidFill>
                <a:srgbClr val="262626"/>
              </a:solidFill>
              <a:latin typeface="Arial"/>
              <a:ea typeface="Arial"/>
              <a:cs typeface="Arial"/>
              <a:sym typeface="Arial"/>
            </a:endParaRPr>
          </a:p>
          <a:p>
            <a:pPr indent="-99958" lvl="0" marL="182508"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p:txBody>
      </p:sp>
      <p:sp>
        <p:nvSpPr>
          <p:cNvPr id="1685" name="Google Shape;1685;p70"/>
          <p:cNvSpPr/>
          <p:nvPr/>
        </p:nvSpPr>
        <p:spPr>
          <a:xfrm>
            <a:off x="584824" y="3842243"/>
            <a:ext cx="8756206" cy="2083502"/>
          </a:xfrm>
          <a:prstGeom prst="rect">
            <a:avLst/>
          </a:prstGeom>
          <a:blipFill rotWithShape="1">
            <a:blip r:embed="rId3">
              <a:alphaModFix/>
            </a:blip>
            <a:stretch>
              <a:fillRect b="-446240" l="-7607" r="-7341" t="-178082"/>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Calibri"/>
              <a:ea typeface="Calibri"/>
              <a:cs typeface="Calibri"/>
              <a:sym typeface="Calibri"/>
            </a:endParaRPr>
          </a:p>
        </p:txBody>
      </p:sp>
      <p:grpSp>
        <p:nvGrpSpPr>
          <p:cNvPr id="1686" name="Google Shape;1686;p70"/>
          <p:cNvGrpSpPr/>
          <p:nvPr/>
        </p:nvGrpSpPr>
        <p:grpSpPr>
          <a:xfrm>
            <a:off x="450000" y="450000"/>
            <a:ext cx="9018000" cy="276999"/>
            <a:chOff x="450000" y="450000"/>
            <a:chExt cx="9018000" cy="276999"/>
          </a:xfrm>
        </p:grpSpPr>
        <p:sp>
          <p:nvSpPr>
            <p:cNvPr id="1687" name="Google Shape;1687;p7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Năm bước tư duy thiết kế</a:t>
              </a:r>
              <a:endParaRPr sz="1800">
                <a:solidFill>
                  <a:srgbClr val="FFFFFF"/>
                </a:solidFill>
                <a:latin typeface="Arial"/>
                <a:ea typeface="Arial"/>
                <a:cs typeface="Arial"/>
                <a:sym typeface="Arial"/>
              </a:endParaRPr>
            </a:p>
          </p:txBody>
        </p:sp>
        <p:sp>
          <p:nvSpPr>
            <p:cNvPr id="1688" name="Google Shape;1688;p7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1689" name="Google Shape;1689;p70"/>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Xây dựng ý tưởng</a:t>
            </a:r>
            <a:endParaRPr sz="2400">
              <a:solidFill>
                <a:srgbClr val="0C0C0C"/>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4" name="Shape 1694"/>
        <p:cNvGrpSpPr/>
        <p:nvPr/>
      </p:nvGrpSpPr>
      <p:grpSpPr>
        <a:xfrm>
          <a:off x="0" y="0"/>
          <a:ext cx="0" cy="0"/>
          <a:chOff x="0" y="0"/>
          <a:chExt cx="0" cy="0"/>
        </a:xfrm>
      </p:grpSpPr>
      <p:sp>
        <p:nvSpPr>
          <p:cNvPr id="1695" name="Google Shape;1695;p71"/>
          <p:cNvSpPr/>
          <p:nvPr/>
        </p:nvSpPr>
        <p:spPr>
          <a:xfrm>
            <a:off x="712560" y="2402511"/>
            <a:ext cx="8628470" cy="2966645"/>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Công cụ thiết kế mẫu: Giao diện người dùng (tham khảo)</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Trong kỷ nguyên số hóa vạn vật này, rất nhiều dịch vụ tạo ứng dụng di động và website đã ra đời. Hãy tham khảo trang web bên dưới để tạo khung lưới và cấu trúc trang web.</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Tham khảo</a:t>
            </a:r>
            <a:endParaRPr/>
          </a:p>
          <a:p>
            <a:pPr indent="-182508" lvl="2" marL="1096634" marR="0" rtl="0" algn="l">
              <a:spcBef>
                <a:spcPts val="800"/>
              </a:spcBef>
              <a:spcAft>
                <a:spcPts val="0"/>
              </a:spcAft>
              <a:buClr>
                <a:srgbClr val="193EB0"/>
              </a:buClr>
              <a:buSzPts val="1300"/>
              <a:buFont typeface="Arial"/>
              <a:buChar char="‣"/>
            </a:pPr>
            <a:r>
              <a:rPr b="0" i="0" lang="en-US" sz="1300" u="sng" cap="none" strike="noStrike">
                <a:solidFill>
                  <a:srgbClr val="262626"/>
                </a:solidFill>
                <a:latin typeface="Arial"/>
                <a:ea typeface="Arial"/>
                <a:cs typeface="Arial"/>
                <a:sym typeface="Arial"/>
                <a:hlinkClick r:id="rId3">
                  <a:extLst>
                    <a:ext uri="{A12FA001-AC4F-418D-AE19-62706E023703}">
                      <ahyp:hlinkClr val="tx"/>
                    </a:ext>
                  </a:extLst>
                </a:hlinkClick>
              </a:rPr>
              <a:t>https://webdesignledger.com/18-great-examples-of-sketched-ui-wireframes-and-mockups/</a:t>
            </a:r>
            <a:endParaRPr b="0" i="0" sz="1300" u="none" cap="none" strike="noStrike">
              <a:solidFill>
                <a:srgbClr val="262626"/>
              </a:solidFill>
              <a:latin typeface="Arial"/>
              <a:ea typeface="Arial"/>
              <a:cs typeface="Arial"/>
              <a:sym typeface="Arial"/>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Flinto (</a:t>
            </a:r>
            <a:r>
              <a:rPr b="0" i="0" lang="en-US" sz="1300" u="sng" cap="none" strike="noStrike">
                <a:solidFill>
                  <a:srgbClr val="262626"/>
                </a:solidFill>
                <a:latin typeface="Arial"/>
                <a:ea typeface="Arial"/>
                <a:cs typeface="Arial"/>
                <a:sym typeface="Arial"/>
                <a:hlinkClick r:id="rId4">
                  <a:extLst>
                    <a:ext uri="{A12FA001-AC4F-418D-AE19-62706E023703}">
                      <ahyp:hlinkClr val="tx"/>
                    </a:ext>
                  </a:extLst>
                </a:hlinkClick>
              </a:rPr>
              <a:t>https://flinto.com</a:t>
            </a:r>
            <a:r>
              <a:rPr b="0" i="0" lang="en-US" sz="1300" u="none" cap="none" strike="noStrike">
                <a:solidFill>
                  <a:srgbClr val="262626"/>
                </a:solidFill>
                <a:latin typeface="Arial"/>
                <a:ea typeface="Arial"/>
                <a:cs typeface="Arial"/>
                <a:sym typeface="Arial"/>
              </a:rPr>
              <a:t>)</a:t>
            </a:r>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Balsamiq (</a:t>
            </a:r>
            <a:r>
              <a:rPr b="0" i="0" lang="en-US" sz="1300" u="sng" cap="none" strike="noStrike">
                <a:solidFill>
                  <a:srgbClr val="262626"/>
                </a:solidFill>
                <a:latin typeface="Arial"/>
                <a:ea typeface="Arial"/>
                <a:cs typeface="Arial"/>
                <a:sym typeface="Arial"/>
                <a:hlinkClick r:id="rId5">
                  <a:extLst>
                    <a:ext uri="{A12FA001-AC4F-418D-AE19-62706E023703}">
                      <ahyp:hlinkClr val="tx"/>
                    </a:ext>
                  </a:extLst>
                </a:hlinkClick>
              </a:rPr>
              <a:t>https://balsamiq.com</a:t>
            </a:r>
            <a:r>
              <a:rPr b="0" i="0" lang="en-US" sz="1300" u="none" cap="none" strike="noStrike">
                <a:solidFill>
                  <a:srgbClr val="262626"/>
                </a:solidFill>
                <a:latin typeface="Arial"/>
                <a:ea typeface="Arial"/>
                <a:cs typeface="Arial"/>
                <a:sym typeface="Arial"/>
              </a:rPr>
              <a:t>)</a:t>
            </a:r>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Video giới thiệu Balsamiq (</a:t>
            </a:r>
            <a:r>
              <a:rPr b="0" i="0" lang="en-US" sz="1300" u="sng" cap="none" strike="noStrike">
                <a:solidFill>
                  <a:srgbClr val="262626"/>
                </a:solidFill>
                <a:latin typeface="Arial"/>
                <a:ea typeface="Arial"/>
                <a:cs typeface="Arial"/>
                <a:sym typeface="Arial"/>
                <a:hlinkClick r:id="rId6">
                  <a:extLst>
                    <a:ext uri="{A12FA001-AC4F-418D-AE19-62706E023703}">
                      <ahyp:hlinkClr val="tx"/>
                    </a:ext>
                  </a:extLst>
                </a:hlinkClick>
              </a:rPr>
              <a:t>https://www.youtube.com/watch?v=zLysy3IPfFI</a:t>
            </a:r>
            <a:r>
              <a:rPr b="0" i="0" lang="en-US" sz="1300" u="none" cap="none" strike="noStrike">
                <a:solidFill>
                  <a:srgbClr val="262626"/>
                </a:solidFill>
                <a:latin typeface="Arial"/>
                <a:ea typeface="Arial"/>
                <a:cs typeface="Arial"/>
                <a:sym typeface="Arial"/>
              </a:rPr>
              <a:t>)</a:t>
            </a:r>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Trang tạo mẫu thử bằng giấy (</a:t>
            </a:r>
            <a:r>
              <a:rPr b="0" i="0" lang="en-US" sz="1300" u="sng" cap="none" strike="noStrike">
                <a:solidFill>
                  <a:srgbClr val="262626"/>
                </a:solidFill>
                <a:latin typeface="Arial"/>
                <a:ea typeface="Arial"/>
                <a:cs typeface="Arial"/>
                <a:sym typeface="Arial"/>
                <a:hlinkClick r:id="rId7">
                  <a:extLst>
                    <a:ext uri="{A12FA001-AC4F-418D-AE19-62706E023703}">
                      <ahyp:hlinkClr val="tx"/>
                    </a:ext>
                  </a:extLst>
                </a:hlinkClick>
              </a:rPr>
              <a:t>https://www.youtube.com/watch?v=ppnRQD06ggY#t=228</a:t>
            </a:r>
            <a:r>
              <a:rPr b="0" i="0" lang="en-US" sz="1300" u="none" cap="none" strike="noStrike">
                <a:solidFill>
                  <a:srgbClr val="262626"/>
                </a:solidFill>
                <a:latin typeface="Arial"/>
                <a:ea typeface="Arial"/>
                <a:cs typeface="Arial"/>
                <a:sym typeface="Arial"/>
              </a:rPr>
              <a:t>)</a:t>
            </a:r>
            <a:endParaRPr/>
          </a:p>
          <a:p>
            <a:pPr indent="0" lvl="1" marL="457200" marR="0" rtl="0" algn="l">
              <a:spcBef>
                <a:spcPts val="800"/>
              </a:spcBef>
              <a:spcAft>
                <a:spcPts val="0"/>
              </a:spcAft>
              <a:buNone/>
            </a:pPr>
            <a:r>
              <a:t/>
            </a:r>
            <a:endParaRPr b="0" i="0" sz="1300" u="none" cap="none" strike="noStrike">
              <a:solidFill>
                <a:srgbClr val="262626"/>
              </a:solidFill>
              <a:latin typeface="Arial"/>
              <a:ea typeface="Arial"/>
              <a:cs typeface="Arial"/>
              <a:sym typeface="Arial"/>
            </a:endParaRPr>
          </a:p>
        </p:txBody>
      </p:sp>
      <p:grpSp>
        <p:nvGrpSpPr>
          <p:cNvPr id="1696" name="Google Shape;1696;p71"/>
          <p:cNvGrpSpPr/>
          <p:nvPr/>
        </p:nvGrpSpPr>
        <p:grpSpPr>
          <a:xfrm>
            <a:off x="560209" y="2040029"/>
            <a:ext cx="8782409" cy="215444"/>
            <a:chOff x="1027113" y="2045625"/>
            <a:chExt cx="8785225" cy="215513"/>
          </a:xfrm>
        </p:grpSpPr>
        <p:sp>
          <p:nvSpPr>
            <p:cNvPr id="1697" name="Google Shape;1697;p7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698" name="Google Shape;1698;p71"/>
            <p:cNvSpPr/>
            <p:nvPr/>
          </p:nvSpPr>
          <p:spPr>
            <a:xfrm>
              <a:off x="1179513" y="2045625"/>
              <a:ext cx="8632825" cy="21551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Thiết kế mẫu</a:t>
              </a:r>
              <a:endParaRPr sz="1400">
                <a:solidFill>
                  <a:srgbClr val="262626"/>
                </a:solidFill>
                <a:latin typeface="Arial"/>
                <a:ea typeface="Arial"/>
                <a:cs typeface="Arial"/>
                <a:sym typeface="Arial"/>
              </a:endParaRPr>
            </a:p>
          </p:txBody>
        </p:sp>
      </p:grpSp>
      <p:grpSp>
        <p:nvGrpSpPr>
          <p:cNvPr id="1699" name="Google Shape;1699;p71"/>
          <p:cNvGrpSpPr/>
          <p:nvPr/>
        </p:nvGrpSpPr>
        <p:grpSpPr>
          <a:xfrm>
            <a:off x="450000" y="450000"/>
            <a:ext cx="9018000" cy="276999"/>
            <a:chOff x="450000" y="450000"/>
            <a:chExt cx="9018000" cy="276999"/>
          </a:xfrm>
        </p:grpSpPr>
        <p:sp>
          <p:nvSpPr>
            <p:cNvPr id="1700" name="Google Shape;1700;p7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Năm bước tư duy thiết kế</a:t>
              </a:r>
              <a:endParaRPr sz="1800">
                <a:solidFill>
                  <a:srgbClr val="FFFFFF"/>
                </a:solidFill>
                <a:latin typeface="Arial"/>
                <a:ea typeface="Arial"/>
                <a:cs typeface="Arial"/>
                <a:sym typeface="Arial"/>
              </a:endParaRPr>
            </a:p>
          </p:txBody>
        </p:sp>
        <p:sp>
          <p:nvSpPr>
            <p:cNvPr id="1701" name="Google Shape;1701;p7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1702" name="Google Shape;1702;p71"/>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Xây dựng ý tưởng</a:t>
            </a:r>
            <a:endParaRPr sz="2400">
              <a:solidFill>
                <a:srgbClr val="0C0C0C"/>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7" name="Shape 1707"/>
        <p:cNvGrpSpPr/>
        <p:nvPr/>
      </p:nvGrpSpPr>
      <p:grpSpPr>
        <a:xfrm>
          <a:off x="0" y="0"/>
          <a:ext cx="0" cy="0"/>
          <a:chOff x="0" y="0"/>
          <a:chExt cx="0" cy="0"/>
        </a:xfrm>
      </p:grpSpPr>
      <p:grpSp>
        <p:nvGrpSpPr>
          <p:cNvPr id="1708" name="Google Shape;1708;p72"/>
          <p:cNvGrpSpPr/>
          <p:nvPr/>
        </p:nvGrpSpPr>
        <p:grpSpPr>
          <a:xfrm>
            <a:off x="560209" y="2040029"/>
            <a:ext cx="8782409" cy="215375"/>
            <a:chOff x="1027113" y="2045625"/>
            <a:chExt cx="8785225" cy="215444"/>
          </a:xfrm>
        </p:grpSpPr>
        <p:sp>
          <p:nvSpPr>
            <p:cNvPr id="1709" name="Google Shape;1709;p7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710" name="Google Shape;1710;p72"/>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Thiết kế mẫu</a:t>
              </a:r>
              <a:endParaRPr sz="1400">
                <a:solidFill>
                  <a:srgbClr val="262626"/>
                </a:solidFill>
                <a:latin typeface="Arial"/>
                <a:ea typeface="Arial"/>
                <a:cs typeface="Arial"/>
                <a:sym typeface="Arial"/>
              </a:endParaRPr>
            </a:p>
          </p:txBody>
        </p:sp>
      </p:grpSp>
      <p:sp>
        <p:nvSpPr>
          <p:cNvPr id="1711" name="Google Shape;1711;p72"/>
          <p:cNvSpPr/>
          <p:nvPr/>
        </p:nvSpPr>
        <p:spPr>
          <a:xfrm>
            <a:off x="712560" y="2402510"/>
            <a:ext cx="8628470" cy="2756331"/>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Công cụ thiết kế mẫu: Dịch vụ (tham khảo)</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Tài liệu nghiên cứu thường rất hữu ích để thu thập thông tin cần thiết, nhưng lại khó thể hiện được toàn bộ bối cảnh hoặc kể lại câu chuyện. Kịch bản có thể làm được điều này và mang lại cái nhìn thực tế về tình huống vấn đề và tạo ra một tình huống dự kiến để thể hiện rõ ràng sự hiệu quả khi áp dụng giải pháp. Đặc biệt, giải pháp dịch vụ thường không có hình dạng vật lý hay nền tảng, chẳng hạn như sản phẩm hoặc giao diện người dùng (UI), vì vậy, kịch bản sẽ giúp bạn xem cách dịch vụ thực hiện hoặc tương tác với khách hàng.</a:t>
            </a:r>
            <a:endParaRPr/>
          </a:p>
          <a:p>
            <a:pPr indent="0" lvl="1" marL="457063" marR="0" rtl="0" algn="l">
              <a:spcBef>
                <a:spcPts val="800"/>
              </a:spcBef>
              <a:spcAft>
                <a:spcPts val="0"/>
              </a:spcAft>
              <a:buNone/>
            </a:pPr>
            <a:r>
              <a:t/>
            </a:r>
            <a:endParaRPr b="0" i="0" sz="1300" u="none" cap="none" strike="noStrike">
              <a:solidFill>
                <a:srgbClr val="262626"/>
              </a:solidFill>
              <a:latin typeface="Arial"/>
              <a:ea typeface="Arial"/>
              <a:cs typeface="Arial"/>
              <a:sym typeface="Arial"/>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1. Thiết kế toàn bộ câu chuyện </a:t>
            </a:r>
            <a:endParaRPr/>
          </a:p>
          <a:p>
            <a:pPr indent="0" lvl="2" marL="914126" marR="0" rtl="0" algn="l">
              <a:spcBef>
                <a:spcPts val="800"/>
              </a:spcBef>
              <a:spcAft>
                <a:spcPts val="0"/>
              </a:spcAft>
              <a:buNone/>
            </a:pPr>
            <a:r>
              <a:rPr b="0" i="0" lang="en-US" sz="1300" u="none" cap="none" strike="noStrike">
                <a:solidFill>
                  <a:srgbClr val="262626"/>
                </a:solidFill>
                <a:latin typeface="Arial"/>
                <a:ea typeface="Arial"/>
                <a:cs typeface="Arial"/>
                <a:sym typeface="Arial"/>
              </a:rPr>
              <a:t>Nhớ lại chuỗi thời điểm mà khách hàng của bạn trải nghiệm trong một vấn đề khi áp dụng giải pháp. Nên sắp xếp bối cảnh theo các điểm khác biệt một cách hệ thống, chẳng hạn vấn đề hiện tại được giải quyết như thế nào và khách hàng sẽ được hưởng lợi ích gì.</a:t>
            </a:r>
            <a:endParaRPr/>
          </a:p>
        </p:txBody>
      </p:sp>
      <p:grpSp>
        <p:nvGrpSpPr>
          <p:cNvPr id="1712" name="Google Shape;1712;p72"/>
          <p:cNvGrpSpPr/>
          <p:nvPr/>
        </p:nvGrpSpPr>
        <p:grpSpPr>
          <a:xfrm>
            <a:off x="450000" y="450000"/>
            <a:ext cx="9018000" cy="276999"/>
            <a:chOff x="450000" y="450000"/>
            <a:chExt cx="9018000" cy="276999"/>
          </a:xfrm>
        </p:grpSpPr>
        <p:sp>
          <p:nvSpPr>
            <p:cNvPr id="1713" name="Google Shape;1713;p7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Năm bước tư duy thiết kế</a:t>
              </a:r>
              <a:endParaRPr sz="1800">
                <a:solidFill>
                  <a:srgbClr val="FFFFFF"/>
                </a:solidFill>
                <a:latin typeface="Arial"/>
                <a:ea typeface="Arial"/>
                <a:cs typeface="Arial"/>
                <a:sym typeface="Arial"/>
              </a:endParaRPr>
            </a:p>
          </p:txBody>
        </p:sp>
        <p:sp>
          <p:nvSpPr>
            <p:cNvPr id="1714" name="Google Shape;1714;p7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1715" name="Google Shape;1715;p72"/>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Xây dựng ý tưởng</a:t>
            </a:r>
            <a:endParaRPr sz="2400">
              <a:solidFill>
                <a:srgbClr val="0C0C0C"/>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0" name="Shape 1720"/>
        <p:cNvGrpSpPr/>
        <p:nvPr/>
      </p:nvGrpSpPr>
      <p:grpSpPr>
        <a:xfrm>
          <a:off x="0" y="0"/>
          <a:ext cx="0" cy="0"/>
          <a:chOff x="0" y="0"/>
          <a:chExt cx="0" cy="0"/>
        </a:xfrm>
      </p:grpSpPr>
      <p:grpSp>
        <p:nvGrpSpPr>
          <p:cNvPr id="1721" name="Google Shape;1721;p73"/>
          <p:cNvGrpSpPr/>
          <p:nvPr/>
        </p:nvGrpSpPr>
        <p:grpSpPr>
          <a:xfrm>
            <a:off x="560209" y="2040029"/>
            <a:ext cx="8782409" cy="215375"/>
            <a:chOff x="1027113" y="2045625"/>
            <a:chExt cx="8785225" cy="215444"/>
          </a:xfrm>
        </p:grpSpPr>
        <p:sp>
          <p:nvSpPr>
            <p:cNvPr id="1722" name="Google Shape;1722;p7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723" name="Google Shape;1723;p73"/>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Thiết kế mẫu</a:t>
              </a:r>
              <a:endParaRPr sz="1400">
                <a:solidFill>
                  <a:srgbClr val="262626"/>
                </a:solidFill>
                <a:latin typeface="Arial"/>
                <a:ea typeface="Arial"/>
                <a:cs typeface="Arial"/>
                <a:sym typeface="Arial"/>
              </a:endParaRPr>
            </a:p>
          </p:txBody>
        </p:sp>
      </p:grpSp>
      <p:sp>
        <p:nvSpPr>
          <p:cNvPr id="1724" name="Google Shape;1724;p73"/>
          <p:cNvSpPr/>
          <p:nvPr/>
        </p:nvSpPr>
        <p:spPr>
          <a:xfrm>
            <a:off x="712560" y="2402511"/>
            <a:ext cx="8628470" cy="2258759"/>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Công cụ thiết kế mẫu: Dịch vụ (tham khảo)</a:t>
            </a:r>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2. Quyết định cách diễn đạt</a:t>
            </a:r>
            <a:endParaRPr b="0" i="0" sz="1300" u="none" cap="none" strike="noStrike">
              <a:solidFill>
                <a:srgbClr val="262626"/>
              </a:solidFill>
              <a:latin typeface="Arial"/>
              <a:ea typeface="Arial"/>
              <a:cs typeface="Arial"/>
              <a:sym typeface="Arial"/>
            </a:endParaRPr>
          </a:p>
          <a:p>
            <a:pPr indent="0" lvl="2" marL="914126" marR="0" rtl="0" algn="l">
              <a:spcBef>
                <a:spcPts val="800"/>
              </a:spcBef>
              <a:spcAft>
                <a:spcPts val="0"/>
              </a:spcAft>
              <a:buNone/>
            </a:pPr>
            <a:r>
              <a:rPr b="0" i="0" lang="en-US" sz="1300" u="none" cap="none" strike="noStrike">
                <a:solidFill>
                  <a:srgbClr val="262626"/>
                </a:solidFill>
                <a:latin typeface="Arial"/>
                <a:ea typeface="Arial"/>
                <a:cs typeface="Arial"/>
                <a:sym typeface="Arial"/>
              </a:rPr>
              <a:t>Hãy nghĩ xem làm thế nào để kể câu chuyện một cách hiệu quả. Nếu cần, bạn có thể diễn đạt bằng nhiều cách khác nhau như bảng ý tưởng và quay video.</a:t>
            </a:r>
            <a:endParaRPr/>
          </a:p>
          <a:p>
            <a:pPr indent="0" lvl="2" marL="914126" marR="0" rtl="0" algn="l">
              <a:spcBef>
                <a:spcPts val="800"/>
              </a:spcBef>
              <a:spcAft>
                <a:spcPts val="0"/>
              </a:spcAft>
              <a:buNone/>
            </a:pPr>
            <a:r>
              <a:t/>
            </a:r>
            <a:endParaRPr b="0" i="0" sz="1300" u="none" cap="none" strike="noStrike">
              <a:solidFill>
                <a:srgbClr val="262626"/>
              </a:solidFill>
              <a:latin typeface="Arial"/>
              <a:ea typeface="Arial"/>
              <a:cs typeface="Arial"/>
              <a:sym typeface="Arial"/>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3. Tinh chỉnh giải pháp </a:t>
            </a:r>
            <a:endParaRPr/>
          </a:p>
          <a:p>
            <a:pPr indent="0" lvl="2" marL="914126" marR="0" rtl="0" algn="l">
              <a:spcBef>
                <a:spcPts val="800"/>
              </a:spcBef>
              <a:spcAft>
                <a:spcPts val="0"/>
              </a:spcAft>
              <a:buNone/>
            </a:pPr>
            <a:r>
              <a:rPr b="0" i="0" lang="en-US" sz="1300" u="none" cap="none" strike="noStrike">
                <a:solidFill>
                  <a:srgbClr val="262626"/>
                </a:solidFill>
                <a:latin typeface="Arial"/>
                <a:ea typeface="Arial"/>
                <a:cs typeface="Arial"/>
                <a:sym typeface="Arial"/>
              </a:rPr>
              <a:t>Hãy nghĩ xem bạn cần làm gì trong mỗi bước để thực hiện dịch vụ. Hãy nghĩ xem khách hàng sẽ cần hướng dẫn gì để sử dụng dịch vụ, và nhà cung cấp dịch vụ có cần tuân theo quy trình nào không.</a:t>
            </a:r>
            <a:endParaRPr/>
          </a:p>
        </p:txBody>
      </p:sp>
      <p:grpSp>
        <p:nvGrpSpPr>
          <p:cNvPr id="1725" name="Google Shape;1725;p73"/>
          <p:cNvGrpSpPr/>
          <p:nvPr/>
        </p:nvGrpSpPr>
        <p:grpSpPr>
          <a:xfrm>
            <a:off x="286004" y="480778"/>
            <a:ext cx="9181996" cy="384720"/>
            <a:chOff x="286004" y="480778"/>
            <a:chExt cx="9181996" cy="384720"/>
          </a:xfrm>
        </p:grpSpPr>
        <p:sp>
          <p:nvSpPr>
            <p:cNvPr id="1726" name="Google Shape;1726;p73"/>
            <p:cNvSpPr/>
            <p:nvPr/>
          </p:nvSpPr>
          <p:spPr>
            <a:xfrm>
              <a:off x="286004" y="588499"/>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Năm bước tư duy thiết kế</a:t>
              </a:r>
              <a:endParaRPr sz="1800">
                <a:solidFill>
                  <a:srgbClr val="FFFFFF"/>
                </a:solidFill>
                <a:latin typeface="Arial"/>
                <a:ea typeface="Arial"/>
                <a:cs typeface="Arial"/>
                <a:sym typeface="Arial"/>
              </a:endParaRPr>
            </a:p>
          </p:txBody>
        </p:sp>
        <p:sp>
          <p:nvSpPr>
            <p:cNvPr id="1727" name="Google Shape;1727;p7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1728" name="Google Shape;1728;p73"/>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Xây dựng ý tưởng</a:t>
            </a:r>
            <a:endParaRPr sz="2400">
              <a:solidFill>
                <a:srgbClr val="0C0C0C"/>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3" name="Shape 1733"/>
        <p:cNvGrpSpPr/>
        <p:nvPr/>
      </p:nvGrpSpPr>
      <p:grpSpPr>
        <a:xfrm>
          <a:off x="0" y="0"/>
          <a:ext cx="0" cy="0"/>
          <a:chOff x="0" y="0"/>
          <a:chExt cx="0" cy="0"/>
        </a:xfrm>
      </p:grpSpPr>
      <p:grpSp>
        <p:nvGrpSpPr>
          <p:cNvPr id="1734" name="Google Shape;1734;p74"/>
          <p:cNvGrpSpPr/>
          <p:nvPr/>
        </p:nvGrpSpPr>
        <p:grpSpPr>
          <a:xfrm>
            <a:off x="560209" y="2044065"/>
            <a:ext cx="8782409" cy="215375"/>
            <a:chOff x="1027113" y="2045625"/>
            <a:chExt cx="8785225" cy="215444"/>
          </a:xfrm>
        </p:grpSpPr>
        <p:sp>
          <p:nvSpPr>
            <p:cNvPr id="1735" name="Google Shape;1735;p7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736" name="Google Shape;1736;p74"/>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Thiết kế mẫu</a:t>
              </a:r>
              <a:endParaRPr sz="1400">
                <a:solidFill>
                  <a:srgbClr val="262626"/>
                </a:solidFill>
                <a:latin typeface="Arial"/>
                <a:ea typeface="Arial"/>
                <a:cs typeface="Arial"/>
                <a:sym typeface="Arial"/>
              </a:endParaRPr>
            </a:p>
          </p:txBody>
        </p:sp>
      </p:grpSp>
      <p:sp>
        <p:nvSpPr>
          <p:cNvPr id="1737" name="Google Shape;1737;p74"/>
          <p:cNvSpPr/>
          <p:nvPr/>
        </p:nvSpPr>
        <p:spPr>
          <a:xfrm>
            <a:off x="1502310" y="3438331"/>
            <a:ext cx="6898205" cy="2419352"/>
          </a:xfrm>
          <a:prstGeom prst="rect">
            <a:avLst/>
          </a:prstGeom>
          <a:blipFill rotWithShape="1">
            <a:blip r:embed="rId3">
              <a:alphaModFix/>
            </a:blip>
            <a:stretch>
              <a:fillRect b="-125859" l="-7107" r="-7001" t="-231743"/>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Calibri"/>
              <a:ea typeface="Calibri"/>
              <a:cs typeface="Calibri"/>
              <a:sym typeface="Calibri"/>
            </a:endParaRPr>
          </a:p>
        </p:txBody>
      </p:sp>
      <p:sp>
        <p:nvSpPr>
          <p:cNvPr id="1738" name="Google Shape;1738;p74"/>
          <p:cNvSpPr/>
          <p:nvPr/>
        </p:nvSpPr>
        <p:spPr>
          <a:xfrm>
            <a:off x="712560" y="2406547"/>
            <a:ext cx="8628470" cy="848116"/>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Công cụ thiết kế mẫu: Dịch vụ (tham khảo)</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Bảng ý tưởng là cách phổ biến nhất để lần lượt trình bày các thay đổi về hành động hoặc địa điểm sau khi áp dụng giải pháp.</a:t>
            </a:r>
            <a:endParaRPr/>
          </a:p>
        </p:txBody>
      </p:sp>
      <p:grpSp>
        <p:nvGrpSpPr>
          <p:cNvPr id="1739" name="Google Shape;1739;p74"/>
          <p:cNvGrpSpPr/>
          <p:nvPr/>
        </p:nvGrpSpPr>
        <p:grpSpPr>
          <a:xfrm>
            <a:off x="450000" y="450000"/>
            <a:ext cx="9018000" cy="276999"/>
            <a:chOff x="450000" y="450000"/>
            <a:chExt cx="9018000" cy="276999"/>
          </a:xfrm>
        </p:grpSpPr>
        <p:sp>
          <p:nvSpPr>
            <p:cNvPr id="1740" name="Google Shape;1740;p7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Năm bước tư duy thiết kế</a:t>
              </a:r>
              <a:endParaRPr sz="1800">
                <a:solidFill>
                  <a:srgbClr val="FFFFFF"/>
                </a:solidFill>
                <a:latin typeface="Arial"/>
                <a:ea typeface="Arial"/>
                <a:cs typeface="Arial"/>
                <a:sym typeface="Arial"/>
              </a:endParaRPr>
            </a:p>
          </p:txBody>
        </p:sp>
        <p:sp>
          <p:nvSpPr>
            <p:cNvPr id="1741" name="Google Shape;1741;p7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1742" name="Google Shape;1742;p74"/>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Xây dựng ý tưởng</a:t>
            </a:r>
            <a:endParaRPr sz="2400">
              <a:solidFill>
                <a:srgbClr val="0C0C0C"/>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7" name="Shape 1747"/>
        <p:cNvGrpSpPr/>
        <p:nvPr/>
      </p:nvGrpSpPr>
      <p:grpSpPr>
        <a:xfrm>
          <a:off x="0" y="0"/>
          <a:ext cx="0" cy="0"/>
          <a:chOff x="0" y="0"/>
          <a:chExt cx="0" cy="0"/>
        </a:xfrm>
      </p:grpSpPr>
      <p:sp>
        <p:nvSpPr>
          <p:cNvPr id="1748" name="Google Shape;1748;p75"/>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Thử nghiệm</a:t>
            </a:r>
            <a:endParaRPr sz="2400">
              <a:solidFill>
                <a:srgbClr val="0C0C0C"/>
              </a:solidFill>
              <a:latin typeface="Arial"/>
              <a:ea typeface="Arial"/>
              <a:cs typeface="Arial"/>
              <a:sym typeface="Arial"/>
            </a:endParaRPr>
          </a:p>
        </p:txBody>
      </p:sp>
      <p:grpSp>
        <p:nvGrpSpPr>
          <p:cNvPr id="1749" name="Google Shape;1749;p75"/>
          <p:cNvGrpSpPr/>
          <p:nvPr/>
        </p:nvGrpSpPr>
        <p:grpSpPr>
          <a:xfrm>
            <a:off x="560209" y="2042191"/>
            <a:ext cx="8782409" cy="215375"/>
            <a:chOff x="1027113" y="2045625"/>
            <a:chExt cx="8785225" cy="215444"/>
          </a:xfrm>
        </p:grpSpPr>
        <p:sp>
          <p:nvSpPr>
            <p:cNvPr id="1750" name="Google Shape;1750;p7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751" name="Google Shape;1751;p75"/>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Bước #5: Thử nghiệm</a:t>
              </a:r>
              <a:endParaRPr sz="1400">
                <a:solidFill>
                  <a:srgbClr val="262626"/>
                </a:solidFill>
                <a:latin typeface="Arial"/>
                <a:ea typeface="Arial"/>
                <a:cs typeface="Arial"/>
                <a:sym typeface="Arial"/>
              </a:endParaRPr>
            </a:p>
          </p:txBody>
        </p:sp>
      </p:grpSp>
      <p:sp>
        <p:nvSpPr>
          <p:cNvPr id="1752" name="Google Shape;1752;p75"/>
          <p:cNvSpPr/>
          <p:nvPr/>
        </p:nvSpPr>
        <p:spPr>
          <a:xfrm>
            <a:off x="712560" y="4700124"/>
            <a:ext cx="8630057" cy="950450"/>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Thử nghiệm bản mẫu trong một kịch bản thực tế.</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Hãy thật khó tính. Đừng tự biện hộ. </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Hãy tìm ra những thiếu sót và cải thiện!</a:t>
            </a:r>
            <a:endParaRPr/>
          </a:p>
        </p:txBody>
      </p:sp>
      <p:grpSp>
        <p:nvGrpSpPr>
          <p:cNvPr id="1753" name="Google Shape;1753;p75"/>
          <p:cNvGrpSpPr/>
          <p:nvPr/>
        </p:nvGrpSpPr>
        <p:grpSpPr>
          <a:xfrm>
            <a:off x="2365987" y="2641207"/>
            <a:ext cx="5323201" cy="1675275"/>
            <a:chOff x="2442422" y="2564058"/>
            <a:chExt cx="5323201" cy="1675275"/>
          </a:xfrm>
        </p:grpSpPr>
        <p:grpSp>
          <p:nvGrpSpPr>
            <p:cNvPr id="1754" name="Google Shape;1754;p75"/>
            <p:cNvGrpSpPr/>
            <p:nvPr/>
          </p:nvGrpSpPr>
          <p:grpSpPr>
            <a:xfrm>
              <a:off x="2442422" y="2564058"/>
              <a:ext cx="5323201" cy="1675275"/>
              <a:chOff x="2441617" y="2563781"/>
              <a:chExt cx="5324908" cy="1675812"/>
            </a:xfrm>
          </p:grpSpPr>
          <p:sp>
            <p:nvSpPr>
              <p:cNvPr id="1755" name="Google Shape;1755;p75"/>
              <p:cNvSpPr/>
              <p:nvPr/>
            </p:nvSpPr>
            <p:spPr>
              <a:xfrm>
                <a:off x="2441617" y="256378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Calibri"/>
                  <a:ea typeface="Calibri"/>
                  <a:cs typeface="Calibri"/>
                  <a:sym typeface="Calibri"/>
                </a:endParaRPr>
              </a:p>
            </p:txBody>
          </p:sp>
          <p:sp>
            <p:nvSpPr>
              <p:cNvPr id="1756" name="Google Shape;1756;p75"/>
              <p:cNvSpPr txBox="1"/>
              <p:nvPr/>
            </p:nvSpPr>
            <p:spPr>
              <a:xfrm>
                <a:off x="2482179" y="296788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Xác định</a:t>
                </a:r>
                <a:endParaRPr sz="1300">
                  <a:solidFill>
                    <a:srgbClr val="3F3F3F"/>
                  </a:solidFill>
                  <a:latin typeface="Arial"/>
                  <a:ea typeface="Arial"/>
                  <a:cs typeface="Arial"/>
                  <a:sym typeface="Arial"/>
                </a:endParaRPr>
              </a:p>
            </p:txBody>
          </p:sp>
          <p:sp>
            <p:nvSpPr>
              <p:cNvPr id="1757" name="Google Shape;1757;p75"/>
              <p:cNvSpPr/>
              <p:nvPr/>
            </p:nvSpPr>
            <p:spPr>
              <a:xfrm>
                <a:off x="3490250" y="323312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Calibri"/>
                  <a:ea typeface="Calibri"/>
                  <a:cs typeface="Calibri"/>
                  <a:sym typeface="Calibri"/>
                </a:endParaRPr>
              </a:p>
            </p:txBody>
          </p:sp>
          <p:sp>
            <p:nvSpPr>
              <p:cNvPr id="1758" name="Google Shape;1758;p75"/>
              <p:cNvSpPr txBox="1"/>
              <p:nvPr/>
            </p:nvSpPr>
            <p:spPr>
              <a:xfrm>
                <a:off x="3530812" y="363722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Khám phá</a:t>
                </a:r>
                <a:endParaRPr sz="1300">
                  <a:solidFill>
                    <a:srgbClr val="3F3F3F"/>
                  </a:solidFill>
                  <a:latin typeface="Arial"/>
                  <a:ea typeface="Arial"/>
                  <a:cs typeface="Arial"/>
                  <a:sym typeface="Arial"/>
                </a:endParaRPr>
              </a:p>
            </p:txBody>
          </p:sp>
          <p:sp>
            <p:nvSpPr>
              <p:cNvPr id="1759" name="Google Shape;1759;p75"/>
              <p:cNvSpPr/>
              <p:nvPr/>
            </p:nvSpPr>
            <p:spPr>
              <a:xfrm>
                <a:off x="4538882" y="256378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Calibri"/>
                  <a:ea typeface="Calibri"/>
                  <a:cs typeface="Calibri"/>
                  <a:sym typeface="Calibri"/>
                </a:endParaRPr>
              </a:p>
            </p:txBody>
          </p:sp>
          <p:sp>
            <p:nvSpPr>
              <p:cNvPr id="1760" name="Google Shape;1760;p75"/>
              <p:cNvSpPr txBox="1"/>
              <p:nvPr/>
            </p:nvSpPr>
            <p:spPr>
              <a:xfrm>
                <a:off x="4579444" y="296788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Phân tích</a:t>
                </a:r>
                <a:endParaRPr sz="1300">
                  <a:solidFill>
                    <a:srgbClr val="3F3F3F"/>
                  </a:solidFill>
                  <a:latin typeface="Arial"/>
                  <a:ea typeface="Arial"/>
                  <a:cs typeface="Arial"/>
                  <a:sym typeface="Arial"/>
                </a:endParaRPr>
              </a:p>
            </p:txBody>
          </p:sp>
          <p:sp>
            <p:nvSpPr>
              <p:cNvPr id="1761" name="Google Shape;1761;p75"/>
              <p:cNvSpPr/>
              <p:nvPr/>
            </p:nvSpPr>
            <p:spPr>
              <a:xfrm>
                <a:off x="5587515" y="323312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Calibri"/>
                  <a:ea typeface="Calibri"/>
                  <a:cs typeface="Calibri"/>
                  <a:sym typeface="Calibri"/>
                </a:endParaRPr>
              </a:p>
            </p:txBody>
          </p:sp>
          <p:sp>
            <p:nvSpPr>
              <p:cNvPr id="1762" name="Google Shape;1762;p75"/>
              <p:cNvSpPr/>
              <p:nvPr/>
            </p:nvSpPr>
            <p:spPr>
              <a:xfrm>
                <a:off x="6636147" y="2563781"/>
                <a:ext cx="1130378" cy="1006472"/>
              </a:xfrm>
              <a:prstGeom prst="hexagon">
                <a:avLst>
                  <a:gd fmla="val 25000" name="adj"/>
                  <a:gd fmla="val 115470" name="vf"/>
                </a:avLst>
              </a:prstGeom>
              <a:solidFill>
                <a:srgbClr val="0033CC"/>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200">
                  <a:solidFill>
                    <a:srgbClr val="FFFFFF"/>
                  </a:solidFill>
                  <a:latin typeface="Arial"/>
                  <a:ea typeface="Arial"/>
                  <a:cs typeface="Arial"/>
                  <a:sym typeface="Arial"/>
                </a:endParaRPr>
              </a:p>
            </p:txBody>
          </p:sp>
          <p:sp>
            <p:nvSpPr>
              <p:cNvPr id="1763" name="Google Shape;1763;p75"/>
              <p:cNvSpPr txBox="1"/>
              <p:nvPr/>
            </p:nvSpPr>
            <p:spPr>
              <a:xfrm>
                <a:off x="6676709" y="2967889"/>
                <a:ext cx="1049254"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Thử nghiệm</a:t>
                </a:r>
                <a:endParaRPr sz="1400">
                  <a:solidFill>
                    <a:srgbClr val="FFFFFF"/>
                  </a:solidFill>
                  <a:latin typeface="Arial"/>
                  <a:ea typeface="Arial"/>
                  <a:cs typeface="Arial"/>
                  <a:sym typeface="Arial"/>
                </a:endParaRPr>
              </a:p>
            </p:txBody>
          </p:sp>
        </p:grpSp>
        <p:sp>
          <p:nvSpPr>
            <p:cNvPr id="1764" name="Google Shape;1764;p75"/>
            <p:cNvSpPr txBox="1"/>
            <p:nvPr/>
          </p:nvSpPr>
          <p:spPr>
            <a:xfrm>
              <a:off x="5627861" y="3436176"/>
              <a:ext cx="1048918" cy="60016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Xây dựng ý tưởng và thiết kế mẫu</a:t>
              </a:r>
              <a:endParaRPr sz="1300">
                <a:solidFill>
                  <a:srgbClr val="3F3F3F"/>
                </a:solidFill>
                <a:latin typeface="Arial"/>
                <a:ea typeface="Arial"/>
                <a:cs typeface="Arial"/>
                <a:sym typeface="Arial"/>
              </a:endParaRPr>
            </a:p>
          </p:txBody>
        </p:sp>
      </p:grpSp>
      <p:grpSp>
        <p:nvGrpSpPr>
          <p:cNvPr id="1765" name="Google Shape;1765;p75"/>
          <p:cNvGrpSpPr/>
          <p:nvPr/>
        </p:nvGrpSpPr>
        <p:grpSpPr>
          <a:xfrm>
            <a:off x="450000" y="450000"/>
            <a:ext cx="9018000" cy="276999"/>
            <a:chOff x="450000" y="450000"/>
            <a:chExt cx="9018000" cy="276999"/>
          </a:xfrm>
        </p:grpSpPr>
        <p:sp>
          <p:nvSpPr>
            <p:cNvPr id="1766" name="Google Shape;1766;p7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Năm bước tư duy thiết kế</a:t>
              </a:r>
              <a:endParaRPr sz="1800">
                <a:solidFill>
                  <a:srgbClr val="FFFFFF"/>
                </a:solidFill>
                <a:latin typeface="Arial"/>
                <a:ea typeface="Arial"/>
                <a:cs typeface="Arial"/>
                <a:sym typeface="Arial"/>
              </a:endParaRPr>
            </a:p>
          </p:txBody>
        </p:sp>
        <p:sp>
          <p:nvSpPr>
            <p:cNvPr id="1767" name="Google Shape;1767;p7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2" name="Shape 1772"/>
        <p:cNvGrpSpPr/>
        <p:nvPr/>
      </p:nvGrpSpPr>
      <p:grpSpPr>
        <a:xfrm>
          <a:off x="0" y="0"/>
          <a:ext cx="0" cy="0"/>
          <a:chOff x="0" y="0"/>
          <a:chExt cx="0" cy="0"/>
        </a:xfrm>
      </p:grpSpPr>
      <p:grpSp>
        <p:nvGrpSpPr>
          <p:cNvPr id="1773" name="Google Shape;1773;p76"/>
          <p:cNvGrpSpPr/>
          <p:nvPr/>
        </p:nvGrpSpPr>
        <p:grpSpPr>
          <a:xfrm>
            <a:off x="560209" y="2040029"/>
            <a:ext cx="8782409" cy="215375"/>
            <a:chOff x="1027113" y="2045625"/>
            <a:chExt cx="8785225" cy="215444"/>
          </a:xfrm>
        </p:grpSpPr>
        <p:sp>
          <p:nvSpPr>
            <p:cNvPr id="1774" name="Google Shape;1774;p7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775" name="Google Shape;1775;p76"/>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Định nghĩa:</a:t>
              </a:r>
              <a:endParaRPr/>
            </a:p>
          </p:txBody>
        </p:sp>
      </p:grpSp>
      <p:sp>
        <p:nvSpPr>
          <p:cNvPr id="1776" name="Google Shape;1776;p76"/>
          <p:cNvSpPr/>
          <p:nvPr/>
        </p:nvSpPr>
        <p:spPr>
          <a:xfrm>
            <a:off x="712560" y="2423768"/>
            <a:ext cx="8630057" cy="1653465"/>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Định nghĩa về Thử nghiệm và sự cần thiết của Thử nghiệm</a:t>
            </a:r>
            <a:endParaRPr/>
          </a:p>
          <a:p>
            <a:pPr indent="-182508" lvl="1" marL="639708"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Người ta dễ hiểu nhầm thử nghiệm là cửa ngõ quyết định sự thành bại. </a:t>
            </a:r>
            <a:endParaRPr/>
          </a:p>
          <a:p>
            <a:pPr indent="-182508" lvl="1" marL="639708"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Tuy nhiên, thử nghiệm là giai đoạn cuối cùng trong hoàn thiện giải pháp. Trong giai đoạn này, mẫu giải pháp sẽ được thử nghiệm trong thực tế để tìm cách cải thiện và bổ sung. </a:t>
            </a:r>
            <a:endParaRPr/>
          </a:p>
          <a:p>
            <a:pPr indent="-182508" lvl="1" marL="639708"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Nếu bạn áp dụng giải pháp cho khách hàng, bạn có thể kiểm tra xem đó có phải là giải pháp cần thiết hay không.</a:t>
            </a:r>
            <a:endParaRPr/>
          </a:p>
        </p:txBody>
      </p:sp>
      <p:grpSp>
        <p:nvGrpSpPr>
          <p:cNvPr id="1777" name="Google Shape;1777;p76"/>
          <p:cNvGrpSpPr/>
          <p:nvPr/>
        </p:nvGrpSpPr>
        <p:grpSpPr>
          <a:xfrm>
            <a:off x="450000" y="450000"/>
            <a:ext cx="9018000" cy="276999"/>
            <a:chOff x="450000" y="450000"/>
            <a:chExt cx="9018000" cy="276999"/>
          </a:xfrm>
        </p:grpSpPr>
        <p:sp>
          <p:nvSpPr>
            <p:cNvPr id="1778" name="Google Shape;1778;p7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Năm bước tư duy thiết kế</a:t>
              </a:r>
              <a:endParaRPr sz="1800">
                <a:solidFill>
                  <a:srgbClr val="FFFFFF"/>
                </a:solidFill>
                <a:latin typeface="Arial"/>
                <a:ea typeface="Arial"/>
                <a:cs typeface="Arial"/>
                <a:sym typeface="Arial"/>
              </a:endParaRPr>
            </a:p>
          </p:txBody>
        </p:sp>
        <p:sp>
          <p:nvSpPr>
            <p:cNvPr id="1779" name="Google Shape;1779;p7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1780" name="Google Shape;1780;p76"/>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Thử nghiệm</a:t>
            </a:r>
            <a:endParaRPr sz="2400">
              <a:solidFill>
                <a:srgbClr val="0C0C0C"/>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5" name="Shape 1785"/>
        <p:cNvGrpSpPr/>
        <p:nvPr/>
      </p:nvGrpSpPr>
      <p:grpSpPr>
        <a:xfrm>
          <a:off x="0" y="0"/>
          <a:ext cx="0" cy="0"/>
          <a:chOff x="0" y="0"/>
          <a:chExt cx="0" cy="0"/>
        </a:xfrm>
      </p:grpSpPr>
      <p:grpSp>
        <p:nvGrpSpPr>
          <p:cNvPr id="1786" name="Google Shape;1786;p77"/>
          <p:cNvGrpSpPr/>
          <p:nvPr/>
        </p:nvGrpSpPr>
        <p:grpSpPr>
          <a:xfrm>
            <a:off x="560209" y="2040029"/>
            <a:ext cx="8782409" cy="215375"/>
            <a:chOff x="1027113" y="2045625"/>
            <a:chExt cx="8785225" cy="215444"/>
          </a:xfrm>
        </p:grpSpPr>
        <p:sp>
          <p:nvSpPr>
            <p:cNvPr id="1787" name="Google Shape;1787;p7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788" name="Google Shape;1788;p77"/>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Trước khi thử nghiệm: Chuẩn bị thử nghiệm</a:t>
              </a:r>
              <a:endParaRPr/>
            </a:p>
          </p:txBody>
        </p:sp>
      </p:grpSp>
      <p:sp>
        <p:nvSpPr>
          <p:cNvPr id="1789" name="Google Shape;1789;p77"/>
          <p:cNvSpPr/>
          <p:nvPr/>
        </p:nvSpPr>
        <p:spPr>
          <a:xfrm>
            <a:off x="712560" y="2423768"/>
            <a:ext cx="8630057" cy="3361625"/>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1) Ở ĐÂU: Tìm địa điểm và môi trường để áp dụng giải pháp.</a:t>
            </a:r>
            <a:endParaRPr/>
          </a:p>
          <a:p>
            <a:pPr indent="-182508" lvl="1" marL="639708"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Nơi tiến hành thử nghiệm?</a:t>
            </a:r>
            <a:endParaRPr/>
          </a:p>
          <a:p>
            <a:pPr indent="-182508" lvl="1" marL="639708"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Bạn đã được quản lý cơ sở cho phép chưa?</a:t>
            </a:r>
            <a:endParaRPr/>
          </a:p>
          <a:p>
            <a:pPr indent="0" lvl="0" marL="0" marR="0" rtl="0" algn="l">
              <a:spcBef>
                <a:spcPts val="800"/>
              </a:spcBef>
              <a:spcAft>
                <a:spcPts val="0"/>
              </a:spcAft>
              <a:buNone/>
            </a:pPr>
            <a:r>
              <a:t/>
            </a:r>
            <a:endParaRPr sz="1300">
              <a:solidFill>
                <a:srgbClr val="262626"/>
              </a:solidFill>
              <a:latin typeface="Arial"/>
              <a:ea typeface="Arial"/>
              <a:cs typeface="Arial"/>
              <a:sym typeface="Arial"/>
            </a:endParaRPr>
          </a:p>
          <a:p>
            <a:pPr indent="-99958" lvl="0" marL="182508"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2) AI: Tìm khách hàng giống như đối tượng đại diện mà bạn đã tạo.</a:t>
            </a:r>
            <a:br>
              <a:rPr lang="en-US" sz="1300">
                <a:solidFill>
                  <a:srgbClr val="262626"/>
                </a:solidFill>
                <a:latin typeface="Arial"/>
                <a:ea typeface="Arial"/>
                <a:cs typeface="Arial"/>
                <a:sym typeface="Arial"/>
              </a:rPr>
            </a:b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Các giải pháp dựa trên một đối tượng đại diện sẽ cho ra kết quả riêng biệt. Bạn sẽ thấy rõ độ hiệu quả của giải pháp hơn nếu đối tượng thử nghiệm là khách hàng. Tìm khách hàng có nét tương đồng với đối tượng đại diện, chẳng hạn như tuổi, công việc, tầng lớp xã hội, hoàn cảnh xã hội, nhu yếu phẩm, v.v. Dù là cùng một đối tượng đại diện nhưng bạn nên thử nghiệm với khoảng 5 người để tránh thiên vị ý kiến của một người. Những người tham gia thử nghiệm là ai? Những người tham gia có dựa trên đối tượng đại diện không?</a:t>
            </a:r>
            <a:endParaRPr/>
          </a:p>
          <a:p>
            <a:pPr indent="-182508" lvl="1" marL="639708"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Có bao nhiêu người?</a:t>
            </a:r>
            <a:endParaRPr/>
          </a:p>
        </p:txBody>
      </p:sp>
      <p:grpSp>
        <p:nvGrpSpPr>
          <p:cNvPr id="1790" name="Google Shape;1790;p77"/>
          <p:cNvGrpSpPr/>
          <p:nvPr/>
        </p:nvGrpSpPr>
        <p:grpSpPr>
          <a:xfrm>
            <a:off x="450000" y="450000"/>
            <a:ext cx="9018000" cy="276999"/>
            <a:chOff x="450000" y="450000"/>
            <a:chExt cx="9018000" cy="276999"/>
          </a:xfrm>
        </p:grpSpPr>
        <p:sp>
          <p:nvSpPr>
            <p:cNvPr id="1791" name="Google Shape;1791;p7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Năm bước tư duy thiết kế</a:t>
              </a:r>
              <a:endParaRPr sz="1800">
                <a:solidFill>
                  <a:srgbClr val="FFFFFF"/>
                </a:solidFill>
                <a:latin typeface="Arial"/>
                <a:ea typeface="Arial"/>
                <a:cs typeface="Arial"/>
                <a:sym typeface="Arial"/>
              </a:endParaRPr>
            </a:p>
          </p:txBody>
        </p:sp>
        <p:sp>
          <p:nvSpPr>
            <p:cNvPr id="1792" name="Google Shape;1792;p7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1793" name="Google Shape;1793;p77"/>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Thử nghiệm</a:t>
            </a:r>
            <a:endParaRPr sz="2400">
              <a:solidFill>
                <a:srgbClr val="0C0C0C"/>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8" name="Shape 1798"/>
        <p:cNvGrpSpPr/>
        <p:nvPr/>
      </p:nvGrpSpPr>
      <p:grpSpPr>
        <a:xfrm>
          <a:off x="0" y="0"/>
          <a:ext cx="0" cy="0"/>
          <a:chOff x="0" y="0"/>
          <a:chExt cx="0" cy="0"/>
        </a:xfrm>
      </p:grpSpPr>
      <p:grpSp>
        <p:nvGrpSpPr>
          <p:cNvPr id="1799" name="Google Shape;1799;p78"/>
          <p:cNvGrpSpPr/>
          <p:nvPr/>
        </p:nvGrpSpPr>
        <p:grpSpPr>
          <a:xfrm>
            <a:off x="560209" y="2040029"/>
            <a:ext cx="8782409" cy="215375"/>
            <a:chOff x="1027113" y="2045625"/>
            <a:chExt cx="8785225" cy="215444"/>
          </a:xfrm>
        </p:grpSpPr>
        <p:sp>
          <p:nvSpPr>
            <p:cNvPr id="1800" name="Google Shape;1800;p7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801" name="Google Shape;1801;p78"/>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Trước khi thử nghiệm: Chuẩn bị thử nghiệm</a:t>
              </a:r>
              <a:endParaRPr/>
            </a:p>
          </p:txBody>
        </p:sp>
      </p:grpSp>
      <p:sp>
        <p:nvSpPr>
          <p:cNvPr id="1802" name="Google Shape;1802;p78"/>
          <p:cNvSpPr/>
          <p:nvPr/>
        </p:nvSpPr>
        <p:spPr>
          <a:xfrm>
            <a:off x="712560" y="2423768"/>
            <a:ext cx="8630057" cy="2761461"/>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3) CÁI GÌ: Thiết lập các tiêu chí đánh giá về cả chức năng và cảm xúc.</a:t>
            </a:r>
            <a:br>
              <a:rPr lang="en-US" sz="1300">
                <a:solidFill>
                  <a:srgbClr val="262626"/>
                </a:solidFill>
                <a:latin typeface="Arial"/>
                <a:ea typeface="Arial"/>
                <a:cs typeface="Arial"/>
                <a:sym typeface="Arial"/>
              </a:rPr>
            </a:b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Để đánh giá độ hiệu quả của giải pháp, hãy xem liệu giải pháp có giải quyết được vấn đề về mặt chức năng hay mang đến những cảm xúc bạn cần hay không.</a:t>
            </a:r>
            <a:endParaRPr/>
          </a:p>
          <a:p>
            <a:pPr indent="-182508" lvl="1" marL="639708"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Đó có phải là tiêu chuẩn đánh giá về cả chức năng và cảm xúc không?</a:t>
            </a:r>
            <a:endParaRPr/>
          </a:p>
          <a:p>
            <a:pPr indent="-182508" lvl="1" marL="639708"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Các tiêu chí có tương ứng với vấn đề cần giải quyết bằng giải pháp không?</a:t>
            </a:r>
            <a:endParaRPr/>
          </a:p>
          <a:p>
            <a:pPr indent="-182508" lvl="1" marL="639708"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Các chỉ số đo lường có tác động trước và sau khi thực hiện giải pháp không?</a:t>
            </a:r>
            <a:endParaRPr/>
          </a:p>
          <a:p>
            <a:pPr indent="-99958" lvl="2" marL="1096771" marR="0" rtl="0" algn="l">
              <a:spcBef>
                <a:spcPts val="800"/>
              </a:spcBef>
              <a:spcAft>
                <a:spcPts val="0"/>
              </a:spcAft>
              <a:buClr>
                <a:srgbClr val="193EB0"/>
              </a:buClr>
              <a:buSzPts val="1300"/>
              <a:buFont typeface="Arial"/>
              <a:buNone/>
            </a:pPr>
            <a:r>
              <a:t/>
            </a:r>
            <a:endParaRPr b="0" i="0" sz="1300" u="none" cap="none" strike="noStrike">
              <a:solidFill>
                <a:srgbClr val="262626"/>
              </a:solidFill>
              <a:latin typeface="Arial"/>
              <a:ea typeface="Arial"/>
              <a:cs typeface="Arial"/>
              <a:sym typeface="Arial"/>
            </a:endParaRPr>
          </a:p>
          <a:p>
            <a:pPr indent="-99958" lvl="0" marL="182508"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99958" lvl="0" marL="182508"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p:txBody>
      </p:sp>
      <p:graphicFrame>
        <p:nvGraphicFramePr>
          <p:cNvPr id="1803" name="Google Shape;1803;p78"/>
          <p:cNvGraphicFramePr/>
          <p:nvPr/>
        </p:nvGraphicFramePr>
        <p:xfrm>
          <a:off x="959409" y="4400200"/>
          <a:ext cx="3000000" cy="3000000"/>
        </p:xfrm>
        <a:graphic>
          <a:graphicData uri="http://schemas.openxmlformats.org/drawingml/2006/table">
            <a:tbl>
              <a:tblPr>
                <a:noFill/>
                <a:tableStyleId>{393B4991-F22D-4818-A82A-C40C3FA4372A}</a:tableStyleId>
              </a:tblPr>
              <a:tblGrid>
                <a:gridCol w="3992000"/>
                <a:gridCol w="3992000"/>
              </a:tblGrid>
              <a:tr h="287550">
                <a:tc>
                  <a:txBody>
                    <a:bodyPr/>
                    <a:lstStyle/>
                    <a:p>
                      <a:pPr indent="0" lvl="0" marL="0" marR="0" rtl="0" algn="ctr">
                        <a:spcBef>
                          <a:spcPts val="0"/>
                        </a:spcBef>
                        <a:spcAft>
                          <a:spcPts val="0"/>
                        </a:spcAft>
                        <a:buNone/>
                      </a:pPr>
                      <a:r>
                        <a:rPr b="0" lang="en-US" sz="1400" u="none" cap="none" strike="noStrike">
                          <a:solidFill>
                            <a:srgbClr val="193EB0"/>
                          </a:solidFill>
                          <a:latin typeface="Arial"/>
                          <a:ea typeface="Arial"/>
                          <a:cs typeface="Arial"/>
                          <a:sym typeface="Arial"/>
                        </a:rPr>
                        <a:t>Hàm </a:t>
                      </a:r>
                      <a:endParaRPr b="0" sz="1400" u="none" cap="none" strike="noStrike">
                        <a:solidFill>
                          <a:srgbClr val="193EB0"/>
                        </a:solidFill>
                        <a:latin typeface="Arial"/>
                        <a:ea typeface="Arial"/>
                        <a:cs typeface="Arial"/>
                        <a:sym typeface="Arial"/>
                      </a:endParaRPr>
                    </a:p>
                  </a:txBody>
                  <a:tcPr marT="37125" marB="37125" marR="67500" marL="67500" anchor="ctr">
                    <a:lnL cap="flat" cmpd="sng" w="9525">
                      <a:solidFill>
                        <a:srgbClr val="000000">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chemeClr val="dk1"/>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u="none" cap="none" strike="noStrike">
                          <a:solidFill>
                            <a:srgbClr val="193EB0"/>
                          </a:solidFill>
                          <a:latin typeface="Arial"/>
                          <a:ea typeface="Arial"/>
                          <a:cs typeface="Arial"/>
                          <a:sym typeface="Arial"/>
                        </a:rPr>
                        <a:t>Cảm xúc</a:t>
                      </a:r>
                      <a:endParaRPr b="0" sz="1400" u="none" cap="none" strike="noStrike">
                        <a:solidFill>
                          <a:srgbClr val="193EB0"/>
                        </a:solidFill>
                        <a:latin typeface="Arial"/>
                        <a:ea typeface="Arial"/>
                        <a:cs typeface="Arial"/>
                        <a:sym typeface="Arial"/>
                      </a:endParaRPr>
                    </a:p>
                  </a:txBody>
                  <a:tcPr marT="37125" marB="37125" marR="67500" marL="67500" anchor="ctr">
                    <a:lnL cap="flat" cmpd="sng" w="952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chemeClr val="dk1"/>
                      </a:solidFill>
                      <a:prstDash val="solid"/>
                      <a:round/>
                      <a:headEnd len="sm" w="sm" type="none"/>
                      <a:tailEnd len="sm" w="sm" type="none"/>
                    </a:lnB>
                    <a:solidFill>
                      <a:srgbClr val="D8D8D8"/>
                    </a:solidFill>
                  </a:tcPr>
                </a:tc>
              </a:tr>
              <a:tr h="1176275">
                <a:tc>
                  <a:txBody>
                    <a:bodyPr/>
                    <a:lstStyle/>
                    <a:p>
                      <a:pPr indent="-171450" lvl="0" marL="171450" marR="0" rtl="0" algn="l">
                        <a:spcBef>
                          <a:spcPts val="0"/>
                        </a:spcBef>
                        <a:spcAft>
                          <a:spcPts val="0"/>
                        </a:spcAft>
                        <a:buClr>
                          <a:schemeClr val="dk1"/>
                        </a:buClr>
                        <a:buSzPts val="1200"/>
                        <a:buFont typeface="Arial"/>
                        <a:buChar char="•"/>
                      </a:pPr>
                      <a:r>
                        <a:rPr lang="en-US" sz="1200" u="none" cap="none" strike="noStrike">
                          <a:latin typeface="Arial"/>
                          <a:ea typeface="Arial"/>
                          <a:cs typeface="Arial"/>
                          <a:sym typeface="Arial"/>
                        </a:rPr>
                        <a:t>Độ tiện lợi thế nào?</a:t>
                      </a:r>
                      <a:endParaRPr/>
                    </a:p>
                    <a:p>
                      <a:pPr indent="-171450" lvl="0" marL="171450" marR="0" rtl="0" algn="l">
                        <a:spcBef>
                          <a:spcPts val="0"/>
                        </a:spcBef>
                        <a:spcAft>
                          <a:spcPts val="0"/>
                        </a:spcAft>
                        <a:buClr>
                          <a:schemeClr val="dk1"/>
                        </a:buClr>
                        <a:buSzPts val="1200"/>
                        <a:buFont typeface="Arial"/>
                        <a:buChar char="•"/>
                      </a:pPr>
                      <a:r>
                        <a:rPr lang="en-US" sz="1200" u="none" cap="none" strike="noStrike">
                          <a:latin typeface="Arial"/>
                          <a:ea typeface="Arial"/>
                          <a:cs typeface="Arial"/>
                          <a:sym typeface="Arial"/>
                        </a:rPr>
                        <a:t>Độ hiệu quả ra sao?</a:t>
                      </a:r>
                      <a:endParaRPr/>
                    </a:p>
                    <a:p>
                      <a:pPr indent="-171450" lvl="0" marL="171450" marR="0" rtl="0" algn="l">
                        <a:spcBef>
                          <a:spcPts val="0"/>
                        </a:spcBef>
                        <a:spcAft>
                          <a:spcPts val="0"/>
                        </a:spcAft>
                        <a:buClr>
                          <a:schemeClr val="dk1"/>
                        </a:buClr>
                        <a:buSzPts val="1200"/>
                        <a:buFont typeface="Arial"/>
                        <a:buChar char="•"/>
                      </a:pPr>
                      <a:r>
                        <a:rPr lang="en-US" sz="1200" u="none" cap="none" strike="noStrike">
                          <a:latin typeface="Arial"/>
                          <a:ea typeface="Arial"/>
                          <a:cs typeface="Arial"/>
                          <a:sym typeface="Arial"/>
                        </a:rPr>
                        <a:t>Đó có phải là một hệ thống dễ hiểu không?</a:t>
                      </a:r>
                      <a:endParaRPr/>
                    </a:p>
                    <a:p>
                      <a:pPr indent="-171450" lvl="0" marL="171450" marR="0" rtl="0" algn="l">
                        <a:spcBef>
                          <a:spcPts val="0"/>
                        </a:spcBef>
                        <a:spcAft>
                          <a:spcPts val="0"/>
                        </a:spcAft>
                        <a:buClr>
                          <a:schemeClr val="dk1"/>
                        </a:buClr>
                        <a:buSzPts val="1200"/>
                        <a:buFont typeface="Arial"/>
                        <a:buChar char="•"/>
                      </a:pPr>
                      <a:r>
                        <a:rPr lang="en-US" sz="1200" u="none" cap="none" strike="noStrike">
                          <a:latin typeface="Arial"/>
                          <a:ea typeface="Arial"/>
                          <a:cs typeface="Arial"/>
                          <a:sym typeface="Arial"/>
                        </a:rPr>
                        <a:t>Có chú trọng tới hành vi của khách hàng không?</a:t>
                      </a:r>
                      <a:endParaRPr/>
                    </a:p>
                    <a:p>
                      <a:pPr indent="-171450" lvl="0" marL="171450" marR="0" rtl="0" algn="l">
                        <a:spcBef>
                          <a:spcPts val="0"/>
                        </a:spcBef>
                        <a:spcAft>
                          <a:spcPts val="0"/>
                        </a:spcAft>
                        <a:buClr>
                          <a:schemeClr val="dk1"/>
                        </a:buClr>
                        <a:buSzPts val="1200"/>
                        <a:buFont typeface="Arial"/>
                        <a:buChar char="•"/>
                      </a:pPr>
                      <a:r>
                        <a:rPr lang="en-US" sz="1200" u="none" cap="none" strike="noStrike">
                          <a:latin typeface="Arial"/>
                          <a:ea typeface="Arial"/>
                          <a:cs typeface="Arial"/>
                          <a:sym typeface="Arial"/>
                        </a:rPr>
                        <a:t>Có gây ra vấn đề khác không? (Hiệu quả và tiện lợi)</a:t>
                      </a:r>
                      <a:endParaRPr/>
                    </a:p>
                  </a:txBody>
                  <a:tcPr marT="39675" marB="39675" marR="72125" marL="72125">
                    <a:lnL cap="flat" cmpd="sng" w="9525">
                      <a:solidFill>
                        <a:srgbClr val="000000">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171450" lvl="0" marL="171450" marR="0" rtl="0" algn="l">
                        <a:spcBef>
                          <a:spcPts val="0"/>
                        </a:spcBef>
                        <a:spcAft>
                          <a:spcPts val="0"/>
                        </a:spcAft>
                        <a:buClr>
                          <a:schemeClr val="dk1"/>
                        </a:buClr>
                        <a:buSzPts val="1200"/>
                        <a:buFont typeface="Arial"/>
                        <a:buChar char="•"/>
                      </a:pPr>
                      <a:r>
                        <a:rPr lang="en-US" sz="1200" u="none" cap="none" strike="noStrike">
                          <a:latin typeface="Arial"/>
                          <a:ea typeface="Arial"/>
                          <a:cs typeface="Arial"/>
                          <a:sym typeface="Arial"/>
                        </a:rPr>
                        <a:t>Khách hàng có hài lòng khi giải quyết vấn đề không?</a:t>
                      </a:r>
                      <a:endParaRPr/>
                    </a:p>
                    <a:p>
                      <a:pPr indent="-171450" lvl="0" marL="171450" marR="0" rtl="0" algn="l">
                        <a:spcBef>
                          <a:spcPts val="0"/>
                        </a:spcBef>
                        <a:spcAft>
                          <a:spcPts val="0"/>
                        </a:spcAft>
                        <a:buClr>
                          <a:schemeClr val="dk1"/>
                        </a:buClr>
                        <a:buSzPts val="1200"/>
                        <a:buFont typeface="Arial"/>
                        <a:buChar char="•"/>
                      </a:pPr>
                      <a:r>
                        <a:rPr lang="en-US" sz="1200" u="none" cap="none" strike="noStrike">
                          <a:latin typeface="Arial"/>
                          <a:ea typeface="Arial"/>
                          <a:cs typeface="Arial"/>
                          <a:sym typeface="Arial"/>
                        </a:rPr>
                        <a:t>Có phù hợp với lối sống của khách hàng không?</a:t>
                      </a:r>
                      <a:endParaRPr/>
                    </a:p>
                    <a:p>
                      <a:pPr indent="-171450" lvl="0" marL="171450" marR="0" rtl="0" algn="l">
                        <a:spcBef>
                          <a:spcPts val="0"/>
                        </a:spcBef>
                        <a:spcAft>
                          <a:spcPts val="0"/>
                        </a:spcAft>
                        <a:buClr>
                          <a:schemeClr val="dk1"/>
                        </a:buClr>
                        <a:buSzPts val="1200"/>
                        <a:buFont typeface="Arial"/>
                        <a:buChar char="•"/>
                      </a:pPr>
                      <a:r>
                        <a:rPr lang="en-US" sz="1200" u="none" cap="none" strike="noStrike">
                          <a:latin typeface="Arial"/>
                          <a:ea typeface="Arial"/>
                          <a:cs typeface="Arial"/>
                          <a:sym typeface="Arial"/>
                        </a:rPr>
                        <a:t>Sự thay đổi này có tác động gì đến cuộc sống của khách hàng?</a:t>
                      </a:r>
                      <a:endParaRPr/>
                    </a:p>
                    <a:p>
                      <a:pPr indent="-171450" lvl="0" marL="171450" marR="0" rtl="0" algn="l">
                        <a:spcBef>
                          <a:spcPts val="0"/>
                        </a:spcBef>
                        <a:spcAft>
                          <a:spcPts val="0"/>
                        </a:spcAft>
                        <a:buClr>
                          <a:schemeClr val="dk1"/>
                        </a:buClr>
                        <a:buSzPts val="1200"/>
                        <a:buFont typeface="Arial"/>
                        <a:buChar char="•"/>
                      </a:pPr>
                      <a:r>
                        <a:rPr lang="en-US" sz="1200" u="none" cap="none" strike="noStrike">
                          <a:latin typeface="Arial"/>
                          <a:ea typeface="Arial"/>
                          <a:cs typeface="Arial"/>
                          <a:sym typeface="Arial"/>
                        </a:rPr>
                        <a:t>Có gây ra vấn đề khác không? (Sự ổn định cảm xúc)</a:t>
                      </a:r>
                      <a:endParaRPr/>
                    </a:p>
                  </a:txBody>
                  <a:tcPr marT="39675" marB="39675" marR="72125" marL="72125">
                    <a:lnL cap="flat" cmpd="sng" w="952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bl>
          </a:graphicData>
        </a:graphic>
      </p:graphicFrame>
      <p:grpSp>
        <p:nvGrpSpPr>
          <p:cNvPr id="1804" name="Google Shape;1804;p78"/>
          <p:cNvGrpSpPr/>
          <p:nvPr/>
        </p:nvGrpSpPr>
        <p:grpSpPr>
          <a:xfrm>
            <a:off x="450000" y="450000"/>
            <a:ext cx="9018000" cy="276999"/>
            <a:chOff x="450000" y="450000"/>
            <a:chExt cx="9018000" cy="276999"/>
          </a:xfrm>
        </p:grpSpPr>
        <p:sp>
          <p:nvSpPr>
            <p:cNvPr id="1805" name="Google Shape;1805;p7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Năm bước tư duy thiết kế</a:t>
              </a:r>
              <a:endParaRPr sz="1800">
                <a:solidFill>
                  <a:srgbClr val="FFFFFF"/>
                </a:solidFill>
                <a:latin typeface="Arial"/>
                <a:ea typeface="Arial"/>
                <a:cs typeface="Arial"/>
                <a:sym typeface="Arial"/>
              </a:endParaRPr>
            </a:p>
          </p:txBody>
        </p:sp>
        <p:sp>
          <p:nvSpPr>
            <p:cNvPr id="1806" name="Google Shape;1806;p7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1807" name="Google Shape;1807;p78"/>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Thử nghiệm</a:t>
            </a:r>
            <a:endParaRPr sz="2400">
              <a:solidFill>
                <a:srgbClr val="0C0C0C"/>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2" name="Shape 1812"/>
        <p:cNvGrpSpPr/>
        <p:nvPr/>
      </p:nvGrpSpPr>
      <p:grpSpPr>
        <a:xfrm>
          <a:off x="0" y="0"/>
          <a:ext cx="0" cy="0"/>
          <a:chOff x="0" y="0"/>
          <a:chExt cx="0" cy="0"/>
        </a:xfrm>
      </p:grpSpPr>
      <p:grpSp>
        <p:nvGrpSpPr>
          <p:cNvPr id="1813" name="Google Shape;1813;p79"/>
          <p:cNvGrpSpPr/>
          <p:nvPr/>
        </p:nvGrpSpPr>
        <p:grpSpPr>
          <a:xfrm>
            <a:off x="560209" y="2040029"/>
            <a:ext cx="8782409" cy="215375"/>
            <a:chOff x="1027113" y="2045625"/>
            <a:chExt cx="8785225" cy="215444"/>
          </a:xfrm>
        </p:grpSpPr>
        <p:sp>
          <p:nvSpPr>
            <p:cNvPr id="1814" name="Google Shape;1814;p7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815" name="Google Shape;1815;p79"/>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Trước khi thử nghiệm: Chuẩn bị thử nghiệm</a:t>
              </a:r>
              <a:endParaRPr/>
            </a:p>
          </p:txBody>
        </p:sp>
      </p:grpSp>
      <p:sp>
        <p:nvSpPr>
          <p:cNvPr id="1816" name="Google Shape;1816;p79"/>
          <p:cNvSpPr/>
          <p:nvPr/>
        </p:nvSpPr>
        <p:spPr>
          <a:xfrm>
            <a:off x="712560" y="2423768"/>
            <a:ext cx="8630057" cy="1853520"/>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4) NHƯ THẾ NÀO: Lập phương pháp thử nghiệm hiệu quả.</a:t>
            </a:r>
            <a:br>
              <a:rPr lang="en-US" sz="1300">
                <a:solidFill>
                  <a:srgbClr val="262626"/>
                </a:solidFill>
                <a:latin typeface="Arial"/>
                <a:ea typeface="Arial"/>
                <a:cs typeface="Arial"/>
                <a:sym typeface="Arial"/>
              </a:rPr>
            </a:b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Hãy nghĩ cách để thử nghiệm giải pháp. Lập kế hoạch thực tế như lịch trình, đối tượng và địa điểm, cũng như cách quan sát khách hàng, kế hoạch phỏng vấn và số lượng người tham gia.</a:t>
            </a:r>
            <a:endParaRPr/>
          </a:p>
          <a:p>
            <a:pPr indent="-182508" lvl="1" marL="639708"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Đã xác nhận lịch trình, điểm đến, địa điểm, v.v., chưa?</a:t>
            </a:r>
            <a:endParaRPr/>
          </a:p>
          <a:p>
            <a:pPr indent="-182508" lvl="1" marL="639708"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Vai trò giữa các thành viên được phỏng vấn đã được xác định rõ ràng chưa?</a:t>
            </a:r>
            <a:endParaRPr/>
          </a:p>
          <a:p>
            <a:pPr indent="-182508" lvl="1" marL="639708"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Cần thử nghiệm điều gì?</a:t>
            </a:r>
            <a:endParaRPr/>
          </a:p>
        </p:txBody>
      </p:sp>
      <p:grpSp>
        <p:nvGrpSpPr>
          <p:cNvPr id="1817" name="Google Shape;1817;p79"/>
          <p:cNvGrpSpPr/>
          <p:nvPr/>
        </p:nvGrpSpPr>
        <p:grpSpPr>
          <a:xfrm>
            <a:off x="450000" y="450000"/>
            <a:ext cx="9018000" cy="276999"/>
            <a:chOff x="450000" y="450000"/>
            <a:chExt cx="9018000" cy="276999"/>
          </a:xfrm>
        </p:grpSpPr>
        <p:sp>
          <p:nvSpPr>
            <p:cNvPr id="1818" name="Google Shape;1818;p7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Năm bước tư duy thiết kế</a:t>
              </a:r>
              <a:endParaRPr sz="1800">
                <a:solidFill>
                  <a:srgbClr val="FFFFFF"/>
                </a:solidFill>
                <a:latin typeface="Arial"/>
                <a:ea typeface="Arial"/>
                <a:cs typeface="Arial"/>
                <a:sym typeface="Arial"/>
              </a:endParaRPr>
            </a:p>
          </p:txBody>
        </p:sp>
        <p:sp>
          <p:nvSpPr>
            <p:cNvPr id="1819" name="Google Shape;1819;p7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1820" name="Google Shape;1820;p79"/>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Thử nghiệm</a:t>
            </a:r>
            <a:endParaRPr sz="2400">
              <a:solidFill>
                <a:srgbClr val="0C0C0C"/>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grpSp>
        <p:nvGrpSpPr>
          <p:cNvPr id="207" name="Google Shape;207;p8"/>
          <p:cNvGrpSpPr/>
          <p:nvPr/>
        </p:nvGrpSpPr>
        <p:grpSpPr>
          <a:xfrm>
            <a:off x="3449305" y="3123082"/>
            <a:ext cx="3287989" cy="2665380"/>
            <a:chOff x="3449306" y="3123082"/>
            <a:chExt cx="3287989" cy="2665380"/>
          </a:xfrm>
        </p:grpSpPr>
        <p:sp>
          <p:nvSpPr>
            <p:cNvPr id="208" name="Google Shape;208;p8"/>
            <p:cNvSpPr/>
            <p:nvPr/>
          </p:nvSpPr>
          <p:spPr>
            <a:xfrm rot="-1420968">
              <a:off x="3991797" y="3816296"/>
              <a:ext cx="2364290" cy="1173866"/>
            </a:xfrm>
            <a:prstGeom prst="ellipse">
              <a:avLst/>
            </a:prstGeom>
            <a:solidFill>
              <a:srgbClr val="193EB0">
                <a:alpha val="20000"/>
              </a:srgbClr>
            </a:solidFill>
            <a:ln cap="flat" cmpd="sng" w="12700">
              <a:solidFill>
                <a:schemeClr val="lt1">
                  <a:alpha val="2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chemeClr val="lt1"/>
                </a:solidFill>
                <a:latin typeface="Calibri"/>
                <a:ea typeface="Calibri"/>
                <a:cs typeface="Calibri"/>
                <a:sym typeface="Calibri"/>
              </a:endParaRPr>
            </a:p>
          </p:txBody>
        </p:sp>
        <p:cxnSp>
          <p:nvCxnSpPr>
            <p:cNvPr id="209" name="Google Shape;209;p8"/>
            <p:cNvCxnSpPr/>
            <p:nvPr/>
          </p:nvCxnSpPr>
          <p:spPr>
            <a:xfrm>
              <a:off x="3707958" y="5197935"/>
              <a:ext cx="2631656" cy="0"/>
            </a:xfrm>
            <a:prstGeom prst="straightConnector1">
              <a:avLst/>
            </a:prstGeom>
            <a:noFill/>
            <a:ln cap="flat" cmpd="sng" w="12700">
              <a:solidFill>
                <a:schemeClr val="dk1"/>
              </a:solidFill>
              <a:prstDash val="solid"/>
              <a:miter lim="800000"/>
              <a:headEnd len="sm" w="sm" type="none"/>
              <a:tailEnd len="med" w="med" type="stealth"/>
            </a:ln>
          </p:spPr>
        </p:cxnSp>
        <p:cxnSp>
          <p:nvCxnSpPr>
            <p:cNvPr id="210" name="Google Shape;210;p8"/>
            <p:cNvCxnSpPr/>
            <p:nvPr/>
          </p:nvCxnSpPr>
          <p:spPr>
            <a:xfrm rot="10800000">
              <a:off x="3791415" y="3260886"/>
              <a:ext cx="0" cy="2046843"/>
            </a:xfrm>
            <a:prstGeom prst="straightConnector1">
              <a:avLst/>
            </a:prstGeom>
            <a:noFill/>
            <a:ln cap="flat" cmpd="sng" w="12700">
              <a:solidFill>
                <a:schemeClr val="dk1"/>
              </a:solidFill>
              <a:prstDash val="solid"/>
              <a:miter lim="800000"/>
              <a:headEnd len="sm" w="sm" type="none"/>
              <a:tailEnd len="med" w="med" type="stealth"/>
            </a:ln>
          </p:spPr>
        </p:cxnSp>
        <p:sp>
          <p:nvSpPr>
            <p:cNvPr id="211" name="Google Shape;211;p8"/>
            <p:cNvSpPr txBox="1"/>
            <p:nvPr/>
          </p:nvSpPr>
          <p:spPr>
            <a:xfrm>
              <a:off x="3672590" y="5252493"/>
              <a:ext cx="1054665" cy="26731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37">
                  <a:solidFill>
                    <a:srgbClr val="193EB0"/>
                  </a:solidFill>
                  <a:latin typeface="Arial"/>
                  <a:ea typeface="Arial"/>
                  <a:cs typeface="Arial"/>
                  <a:sym typeface="Arial"/>
                </a:rPr>
                <a:t>Có cấu trúc</a:t>
              </a:r>
              <a:endParaRPr sz="1137">
                <a:solidFill>
                  <a:srgbClr val="193EB0"/>
                </a:solidFill>
                <a:latin typeface="Arial"/>
                <a:ea typeface="Arial"/>
                <a:cs typeface="Arial"/>
                <a:sym typeface="Arial"/>
              </a:endParaRPr>
            </a:p>
          </p:txBody>
        </p:sp>
        <p:sp>
          <p:nvSpPr>
            <p:cNvPr id="212" name="Google Shape;212;p8"/>
            <p:cNvSpPr txBox="1"/>
            <p:nvPr/>
          </p:nvSpPr>
          <p:spPr>
            <a:xfrm>
              <a:off x="5682629" y="5252493"/>
              <a:ext cx="1054665" cy="26731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37">
                  <a:solidFill>
                    <a:srgbClr val="193EB0"/>
                  </a:solidFill>
                  <a:latin typeface="Arial"/>
                  <a:ea typeface="Arial"/>
                  <a:cs typeface="Arial"/>
                  <a:sym typeface="Arial"/>
                </a:rPr>
                <a:t>Phi cấu trúc</a:t>
              </a:r>
              <a:endParaRPr sz="1137">
                <a:solidFill>
                  <a:srgbClr val="193EB0"/>
                </a:solidFill>
                <a:latin typeface="Arial"/>
                <a:ea typeface="Arial"/>
                <a:cs typeface="Arial"/>
                <a:sym typeface="Arial"/>
              </a:endParaRPr>
            </a:p>
          </p:txBody>
        </p:sp>
        <p:sp>
          <p:nvSpPr>
            <p:cNvPr id="213" name="Google Shape;213;p8"/>
            <p:cNvSpPr txBox="1"/>
            <p:nvPr/>
          </p:nvSpPr>
          <p:spPr>
            <a:xfrm>
              <a:off x="4510072" y="5521145"/>
              <a:ext cx="1284096" cy="26731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37">
                  <a:solidFill>
                    <a:srgbClr val="193EB0"/>
                  </a:solidFill>
                  <a:latin typeface="Arial"/>
                  <a:ea typeface="Arial"/>
                  <a:cs typeface="Arial"/>
                  <a:sym typeface="Arial"/>
                </a:rPr>
                <a:t>Bán cấu trúc</a:t>
              </a:r>
              <a:endParaRPr sz="1137">
                <a:solidFill>
                  <a:srgbClr val="193EB0"/>
                </a:solidFill>
                <a:latin typeface="Arial"/>
                <a:ea typeface="Arial"/>
                <a:cs typeface="Arial"/>
                <a:sym typeface="Arial"/>
              </a:endParaRPr>
            </a:p>
          </p:txBody>
        </p:sp>
        <p:sp>
          <p:nvSpPr>
            <p:cNvPr id="214" name="Google Shape;214;p8"/>
            <p:cNvSpPr txBox="1"/>
            <p:nvPr/>
          </p:nvSpPr>
          <p:spPr>
            <a:xfrm rot="-5400000">
              <a:off x="2879221" y="4065341"/>
              <a:ext cx="1407486" cy="26731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37">
                  <a:solidFill>
                    <a:srgbClr val="193EB0"/>
                  </a:solidFill>
                  <a:latin typeface="Arial"/>
                  <a:ea typeface="Arial"/>
                  <a:cs typeface="Arial"/>
                  <a:sym typeface="Arial"/>
                </a:rPr>
                <a:t>Khối lượng</a:t>
              </a:r>
              <a:endParaRPr sz="1137">
                <a:solidFill>
                  <a:srgbClr val="193EB0"/>
                </a:solidFill>
                <a:latin typeface="Arial"/>
                <a:ea typeface="Arial"/>
                <a:cs typeface="Arial"/>
                <a:sym typeface="Arial"/>
              </a:endParaRPr>
            </a:p>
          </p:txBody>
        </p:sp>
        <p:sp>
          <p:nvSpPr>
            <p:cNvPr id="215" name="Google Shape;215;p8"/>
            <p:cNvSpPr/>
            <p:nvPr/>
          </p:nvSpPr>
          <p:spPr>
            <a:xfrm>
              <a:off x="3546412" y="3123082"/>
              <a:ext cx="73102" cy="146203"/>
            </a:xfrm>
            <a:prstGeom prst="upArrow">
              <a:avLst>
                <a:gd fmla="val 50000" name="adj1"/>
                <a:gd fmla="val 50000" name="adj2"/>
              </a:avLst>
            </a:prstGeom>
            <a:gradFill>
              <a:gsLst>
                <a:gs pos="0">
                  <a:srgbClr val="A5A5A5"/>
                </a:gs>
                <a:gs pos="100000">
                  <a:srgbClr val="F6F9FC"/>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chemeClr val="lt1"/>
                </a:solidFill>
                <a:latin typeface="Calibri"/>
                <a:ea typeface="Calibri"/>
                <a:cs typeface="Calibri"/>
                <a:sym typeface="Calibri"/>
              </a:endParaRPr>
            </a:p>
          </p:txBody>
        </p:sp>
        <p:sp>
          <p:nvSpPr>
            <p:cNvPr id="216" name="Google Shape;216;p8"/>
            <p:cNvSpPr/>
            <p:nvPr/>
          </p:nvSpPr>
          <p:spPr>
            <a:xfrm rot="10800000">
              <a:off x="3546412" y="4924462"/>
              <a:ext cx="73102" cy="146203"/>
            </a:xfrm>
            <a:prstGeom prst="upArrow">
              <a:avLst>
                <a:gd fmla="val 50000" name="adj1"/>
                <a:gd fmla="val 50000" name="adj2"/>
              </a:avLst>
            </a:prstGeom>
            <a:gradFill>
              <a:gsLst>
                <a:gs pos="0">
                  <a:srgbClr val="A5A5A5"/>
                </a:gs>
                <a:gs pos="100000">
                  <a:srgbClr val="F6F9FC"/>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chemeClr val="lt1"/>
                </a:solidFill>
                <a:latin typeface="Calibri"/>
                <a:ea typeface="Calibri"/>
                <a:cs typeface="Calibri"/>
                <a:sym typeface="Calibri"/>
              </a:endParaRPr>
            </a:p>
          </p:txBody>
        </p:sp>
        <p:sp>
          <p:nvSpPr>
            <p:cNvPr id="217" name="Google Shape;217;p8"/>
            <p:cNvSpPr/>
            <p:nvPr/>
          </p:nvSpPr>
          <p:spPr>
            <a:xfrm rot="-1420968">
              <a:off x="4149037" y="4449334"/>
              <a:ext cx="722069" cy="483022"/>
            </a:xfrm>
            <a:prstGeom prst="ellipse">
              <a:avLst/>
            </a:prstGeom>
            <a:solidFill>
              <a:srgbClr val="193EB0">
                <a:alpha val="20000"/>
              </a:srgbClr>
            </a:solidFill>
            <a:ln cap="flat" cmpd="sng" w="12700">
              <a:solidFill>
                <a:schemeClr val="lt1">
                  <a:alpha val="2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chemeClr val="lt1"/>
                </a:solidFill>
                <a:latin typeface="Calibri"/>
                <a:ea typeface="Calibri"/>
                <a:cs typeface="Calibri"/>
                <a:sym typeface="Calibri"/>
              </a:endParaRPr>
            </a:p>
          </p:txBody>
        </p:sp>
        <p:sp>
          <p:nvSpPr>
            <p:cNvPr id="218" name="Google Shape;218;p8"/>
            <p:cNvSpPr/>
            <p:nvPr/>
          </p:nvSpPr>
          <p:spPr>
            <a:xfrm rot="-1420968">
              <a:off x="4075007" y="4247781"/>
              <a:ext cx="1430453" cy="648717"/>
            </a:xfrm>
            <a:prstGeom prst="ellipse">
              <a:avLst/>
            </a:prstGeom>
            <a:solidFill>
              <a:srgbClr val="193EB0">
                <a:alpha val="20000"/>
              </a:srgbClr>
            </a:solidFill>
            <a:ln cap="flat" cmpd="sng" w="12700">
              <a:solidFill>
                <a:schemeClr val="lt1">
                  <a:alpha val="2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chemeClr val="lt1"/>
                </a:solidFill>
                <a:latin typeface="Calibri"/>
                <a:ea typeface="Calibri"/>
                <a:cs typeface="Calibri"/>
                <a:sym typeface="Calibri"/>
              </a:endParaRPr>
            </a:p>
          </p:txBody>
        </p:sp>
      </p:grpSp>
      <p:sp>
        <p:nvSpPr>
          <p:cNvPr id="219" name="Google Shape;219;p8"/>
          <p:cNvSpPr/>
          <p:nvPr/>
        </p:nvSpPr>
        <p:spPr>
          <a:xfrm>
            <a:off x="546895" y="1477682"/>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Lập kế hoạch Dự án</a:t>
            </a:r>
            <a:endParaRPr sz="2400">
              <a:solidFill>
                <a:srgbClr val="0C0C0C"/>
              </a:solidFill>
              <a:latin typeface="Arial"/>
              <a:ea typeface="Arial"/>
              <a:cs typeface="Arial"/>
              <a:sym typeface="Arial"/>
            </a:endParaRPr>
          </a:p>
        </p:txBody>
      </p:sp>
      <p:grpSp>
        <p:nvGrpSpPr>
          <p:cNvPr id="220" name="Google Shape;220;p8"/>
          <p:cNvGrpSpPr/>
          <p:nvPr/>
        </p:nvGrpSpPr>
        <p:grpSpPr>
          <a:xfrm>
            <a:off x="558800" y="2039646"/>
            <a:ext cx="8785225" cy="215444"/>
            <a:chOff x="1027113" y="2045625"/>
            <a:chExt cx="8785225" cy="215444"/>
          </a:xfrm>
        </p:grpSpPr>
        <p:sp>
          <p:nvSpPr>
            <p:cNvPr id="221" name="Google Shape;221;p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 name="Google Shape;222;p8"/>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Cân nhắc khi lập kế hoạch:</a:t>
              </a:r>
              <a:endParaRPr/>
            </a:p>
          </p:txBody>
        </p:sp>
      </p:grpSp>
      <p:sp>
        <p:nvSpPr>
          <p:cNvPr id="223" name="Google Shape;223;p8"/>
          <p:cNvSpPr/>
          <p:nvPr/>
        </p:nvSpPr>
        <p:spPr>
          <a:xfrm>
            <a:off x="711200" y="2364915"/>
            <a:ext cx="8632825" cy="345461"/>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1). Cách thu thập dữ liệu và phương pháp sử dụng.</a:t>
            </a:r>
            <a:endParaRPr/>
          </a:p>
        </p:txBody>
      </p:sp>
      <p:grpSp>
        <p:nvGrpSpPr>
          <p:cNvPr id="224" name="Google Shape;224;p8"/>
          <p:cNvGrpSpPr/>
          <p:nvPr/>
        </p:nvGrpSpPr>
        <p:grpSpPr>
          <a:xfrm>
            <a:off x="450000" y="450000"/>
            <a:ext cx="9018000" cy="276999"/>
            <a:chOff x="450000" y="450000"/>
            <a:chExt cx="9018000" cy="276999"/>
          </a:xfrm>
        </p:grpSpPr>
        <p:sp>
          <p:nvSpPr>
            <p:cNvPr id="225" name="Google Shape;225;p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1.1. Lập kế hoạch Dự án</a:t>
              </a:r>
              <a:endParaRPr sz="1800">
                <a:solidFill>
                  <a:srgbClr val="FFFFFF"/>
                </a:solidFill>
                <a:latin typeface="Arial"/>
                <a:ea typeface="Arial"/>
                <a:cs typeface="Arial"/>
                <a:sym typeface="Arial"/>
              </a:endParaRPr>
            </a:p>
          </p:txBody>
        </p:sp>
        <p:sp>
          <p:nvSpPr>
            <p:cNvPr id="226" name="Google Shape;226;p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5" name="Shape 1825"/>
        <p:cNvGrpSpPr/>
        <p:nvPr/>
      </p:nvGrpSpPr>
      <p:grpSpPr>
        <a:xfrm>
          <a:off x="0" y="0"/>
          <a:ext cx="0" cy="0"/>
          <a:chOff x="0" y="0"/>
          <a:chExt cx="0" cy="0"/>
        </a:xfrm>
      </p:grpSpPr>
      <p:grpSp>
        <p:nvGrpSpPr>
          <p:cNvPr id="1826" name="Google Shape;1826;p80"/>
          <p:cNvGrpSpPr/>
          <p:nvPr/>
        </p:nvGrpSpPr>
        <p:grpSpPr>
          <a:xfrm>
            <a:off x="560209" y="2040029"/>
            <a:ext cx="8782409" cy="215375"/>
            <a:chOff x="1027113" y="2045625"/>
            <a:chExt cx="8785225" cy="215444"/>
          </a:xfrm>
        </p:grpSpPr>
        <p:sp>
          <p:nvSpPr>
            <p:cNvPr id="1827" name="Google Shape;1827;p8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828" name="Google Shape;1828;p80"/>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Thử nghiệm: Thực hiện thử nghiệm</a:t>
              </a:r>
              <a:endParaRPr sz="1400">
                <a:solidFill>
                  <a:srgbClr val="262626"/>
                </a:solidFill>
                <a:latin typeface="Arial"/>
                <a:ea typeface="Arial"/>
                <a:cs typeface="Arial"/>
                <a:sym typeface="Arial"/>
              </a:endParaRPr>
            </a:p>
          </p:txBody>
        </p:sp>
      </p:grpSp>
      <p:sp>
        <p:nvSpPr>
          <p:cNvPr id="1829" name="Google Shape;1829;p80"/>
          <p:cNvSpPr/>
          <p:nvPr/>
        </p:nvSpPr>
        <p:spPr>
          <a:xfrm>
            <a:off x="712560" y="2423768"/>
            <a:ext cx="8630057" cy="1853520"/>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1) ĐỒNG CẢM:  Hãy đặt mình vào vị trí của khách hàng.</a:t>
            </a:r>
            <a:endParaRPr/>
          </a:p>
          <a:p>
            <a:pPr indent="-182508" lvl="1" marL="639708"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LÀ GÌ: Hãy suy nghĩ về đối tượng đại diện mà bạn đã tạo trước đó, đây là một cách để trải nghiệm tình huống vấn đề sau khi áp dụng giải pháp giống như một khách hàng.</a:t>
            </a:r>
            <a:endParaRPr/>
          </a:p>
          <a:p>
            <a:pPr indent="-182508" lvl="1" marL="639708"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THỰC HIỆN ĐIỀU GÌ: Dự đoán hành vi của khách hàng khi trải nghiệm một hệ thống mới đối với họ, và liệu khách hàng có thể dễ dàng chấp nhận giải pháp hay không và xem có vấn đề gì không.</a:t>
            </a:r>
            <a:endParaRPr/>
          </a:p>
          <a:p>
            <a:pPr indent="-182508" lvl="1" marL="639708"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MẸO: Bạn nên thực hiện cách này để kiểm tra lại giải pháp trước khi bắt đầu thử nghiệm toàn diện với khách hàng.</a:t>
            </a:r>
            <a:endParaRPr/>
          </a:p>
        </p:txBody>
      </p:sp>
      <p:grpSp>
        <p:nvGrpSpPr>
          <p:cNvPr id="1830" name="Google Shape;1830;p80"/>
          <p:cNvGrpSpPr/>
          <p:nvPr/>
        </p:nvGrpSpPr>
        <p:grpSpPr>
          <a:xfrm>
            <a:off x="450000" y="450000"/>
            <a:ext cx="9018000" cy="276999"/>
            <a:chOff x="450000" y="450000"/>
            <a:chExt cx="9018000" cy="276999"/>
          </a:xfrm>
        </p:grpSpPr>
        <p:sp>
          <p:nvSpPr>
            <p:cNvPr id="1831" name="Google Shape;1831;p8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Năm bước tư duy thiết kế</a:t>
              </a:r>
              <a:endParaRPr sz="1800">
                <a:solidFill>
                  <a:srgbClr val="FFFFFF"/>
                </a:solidFill>
                <a:latin typeface="Arial"/>
                <a:ea typeface="Arial"/>
                <a:cs typeface="Arial"/>
                <a:sym typeface="Arial"/>
              </a:endParaRPr>
            </a:p>
          </p:txBody>
        </p:sp>
        <p:sp>
          <p:nvSpPr>
            <p:cNvPr id="1832" name="Google Shape;1832;p8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1833" name="Google Shape;1833;p80"/>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Thử nghiệm</a:t>
            </a:r>
            <a:endParaRPr sz="2400">
              <a:solidFill>
                <a:srgbClr val="0C0C0C"/>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8" name="Shape 1838"/>
        <p:cNvGrpSpPr/>
        <p:nvPr/>
      </p:nvGrpSpPr>
      <p:grpSpPr>
        <a:xfrm>
          <a:off x="0" y="0"/>
          <a:ext cx="0" cy="0"/>
          <a:chOff x="0" y="0"/>
          <a:chExt cx="0" cy="0"/>
        </a:xfrm>
      </p:grpSpPr>
      <p:grpSp>
        <p:nvGrpSpPr>
          <p:cNvPr id="1839" name="Google Shape;1839;p81"/>
          <p:cNvGrpSpPr/>
          <p:nvPr/>
        </p:nvGrpSpPr>
        <p:grpSpPr>
          <a:xfrm>
            <a:off x="560209" y="2040029"/>
            <a:ext cx="8782409" cy="215375"/>
            <a:chOff x="1027113" y="2045625"/>
            <a:chExt cx="8785225" cy="215444"/>
          </a:xfrm>
        </p:grpSpPr>
        <p:sp>
          <p:nvSpPr>
            <p:cNvPr id="1840" name="Google Shape;1840;p8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841" name="Google Shape;1841;p81"/>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Thử nghiệm: Thực hiện thử nghiệm</a:t>
              </a:r>
              <a:endParaRPr sz="1400">
                <a:solidFill>
                  <a:srgbClr val="262626"/>
                </a:solidFill>
                <a:latin typeface="Arial"/>
                <a:ea typeface="Arial"/>
                <a:cs typeface="Arial"/>
                <a:sym typeface="Arial"/>
              </a:endParaRPr>
            </a:p>
          </p:txBody>
        </p:sp>
      </p:grpSp>
      <p:sp>
        <p:nvSpPr>
          <p:cNvPr id="1842" name="Google Shape;1842;p81"/>
          <p:cNvSpPr/>
          <p:nvPr/>
        </p:nvSpPr>
        <p:spPr>
          <a:xfrm>
            <a:off x="712560" y="2423768"/>
            <a:ext cx="8630057" cy="2053574"/>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2) QUAN SÁT: Quan sát khách hàng.</a:t>
            </a:r>
            <a:endParaRPr/>
          </a:p>
          <a:p>
            <a:pPr indent="-182508" lvl="1" marL="639708"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LÀ GÌ: Áp dụng giải pháp vào tình hình thực tế và quan sát phản ứng của khách hàng trong các điều kiện như thường lệ.</a:t>
            </a:r>
            <a:endParaRPr/>
          </a:p>
          <a:p>
            <a:pPr indent="-182508" lvl="1" marL="639708"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THỰC HIỆN ĐIỀU GÌ: Viết trước những gì bạn muốn thấy và quan sát trang web, xem liệu giải pháp có hiệu quả hay không và hành vi của khách hàng sẽ thế nào. Đánh giá từng mục để xem cần cải thiện điều gì và bằng cách nào.</a:t>
            </a:r>
            <a:endParaRPr/>
          </a:p>
          <a:p>
            <a:pPr indent="-182508" lvl="1" marL="639708"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MẸO: Quan sát độ hiệu quả của giải pháp bằng cách quan sát hành vi tự nhiên nhất của khách hàng, giống như cách quan sát trong giai đoạn Khám phá.</a:t>
            </a:r>
            <a:endParaRPr/>
          </a:p>
        </p:txBody>
      </p:sp>
      <p:grpSp>
        <p:nvGrpSpPr>
          <p:cNvPr id="1843" name="Google Shape;1843;p81"/>
          <p:cNvGrpSpPr/>
          <p:nvPr/>
        </p:nvGrpSpPr>
        <p:grpSpPr>
          <a:xfrm>
            <a:off x="450000" y="450000"/>
            <a:ext cx="9018000" cy="276999"/>
            <a:chOff x="450000" y="450000"/>
            <a:chExt cx="9018000" cy="276999"/>
          </a:xfrm>
        </p:grpSpPr>
        <p:sp>
          <p:nvSpPr>
            <p:cNvPr id="1844" name="Google Shape;1844;p8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Năm bước tư duy thiết kế</a:t>
              </a:r>
              <a:endParaRPr sz="1800">
                <a:solidFill>
                  <a:srgbClr val="FFFFFF"/>
                </a:solidFill>
                <a:latin typeface="Arial"/>
                <a:ea typeface="Arial"/>
                <a:cs typeface="Arial"/>
                <a:sym typeface="Arial"/>
              </a:endParaRPr>
            </a:p>
          </p:txBody>
        </p:sp>
        <p:sp>
          <p:nvSpPr>
            <p:cNvPr id="1845" name="Google Shape;1845;p8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1846" name="Google Shape;1846;p81"/>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Thử nghiệm</a:t>
            </a:r>
            <a:endParaRPr sz="2400">
              <a:solidFill>
                <a:srgbClr val="0C0C0C"/>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1" name="Shape 1851"/>
        <p:cNvGrpSpPr/>
        <p:nvPr/>
      </p:nvGrpSpPr>
      <p:grpSpPr>
        <a:xfrm>
          <a:off x="0" y="0"/>
          <a:ext cx="0" cy="0"/>
          <a:chOff x="0" y="0"/>
          <a:chExt cx="0" cy="0"/>
        </a:xfrm>
      </p:grpSpPr>
      <p:grpSp>
        <p:nvGrpSpPr>
          <p:cNvPr id="1852" name="Google Shape;1852;p82"/>
          <p:cNvGrpSpPr/>
          <p:nvPr/>
        </p:nvGrpSpPr>
        <p:grpSpPr>
          <a:xfrm>
            <a:off x="560209" y="2044065"/>
            <a:ext cx="8782409" cy="215375"/>
            <a:chOff x="1027113" y="2045625"/>
            <a:chExt cx="8785225" cy="215444"/>
          </a:xfrm>
        </p:grpSpPr>
        <p:sp>
          <p:nvSpPr>
            <p:cNvPr id="1853" name="Google Shape;1853;p8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854" name="Google Shape;1854;p82"/>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Thử nghiệm: Thực hiện thử nghiệm</a:t>
              </a:r>
              <a:endParaRPr sz="1400">
                <a:solidFill>
                  <a:srgbClr val="262626"/>
                </a:solidFill>
                <a:latin typeface="Arial"/>
                <a:ea typeface="Arial"/>
                <a:cs typeface="Arial"/>
                <a:sym typeface="Arial"/>
              </a:endParaRPr>
            </a:p>
          </p:txBody>
        </p:sp>
      </p:grpSp>
      <p:sp>
        <p:nvSpPr>
          <p:cNvPr id="1855" name="Google Shape;1855;p82"/>
          <p:cNvSpPr/>
          <p:nvPr/>
        </p:nvSpPr>
        <p:spPr>
          <a:xfrm>
            <a:off x="712560" y="2427804"/>
            <a:ext cx="8630057" cy="2356221"/>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3) PHỎNG VẤN: Đặt câu hỏi với khách hàng.</a:t>
            </a:r>
            <a:endParaRPr/>
          </a:p>
          <a:p>
            <a:pPr indent="-182508" lvl="1" marL="639708"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LÀ GÌ: Phỏng vấn khách hàng những điều họ cần biết về giải pháp. Thông thường, đầu tiên, hãy để khách hàng trải nghiệm môi trường sau khi áp dụng giải pháp, sau đó, hãy đặt câu hỏi về giải pháp.</a:t>
            </a:r>
            <a:endParaRPr/>
          </a:p>
          <a:p>
            <a:pPr indent="-182508" lvl="1" marL="639708"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THỰC HIỆN ĐIỀU GÌ: Hỏi khách hàng ý kiến về những điều họ thích, không thích hoặc thấy không cần thiết, và cần cải thiện điều gì.</a:t>
            </a:r>
            <a:endParaRPr/>
          </a:p>
          <a:p>
            <a:pPr indent="-182508" lvl="1" marL="639708"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MẸO Tùy theo từng loại giải pháp, khách hàng có thể đặt câu hỏi cũng như trải nghiệm, và bạn có thể phỏng vấn lại khách hàng sau khi thử nghiệm được một tuần.</a:t>
            </a:r>
            <a:endParaRPr b="0" i="0" sz="1300" u="none" cap="none" strike="noStrike">
              <a:solidFill>
                <a:srgbClr val="262626"/>
              </a:solidFill>
              <a:latin typeface="Arial"/>
              <a:ea typeface="Arial"/>
              <a:cs typeface="Arial"/>
              <a:sym typeface="Arial"/>
            </a:endParaRPr>
          </a:p>
          <a:p>
            <a:pPr indent="-182508" lvl="1" marL="639708" marR="0" rtl="0" algn="l">
              <a:spcBef>
                <a:spcPts val="800"/>
              </a:spcBef>
              <a:spcAft>
                <a:spcPts val="0"/>
              </a:spcAft>
              <a:buClr>
                <a:srgbClr val="193EB0"/>
              </a:buClr>
              <a:buSzPts val="1300"/>
              <a:buFont typeface="Arial"/>
              <a:buChar char="‣"/>
            </a:pPr>
            <a:r>
              <a:rPr b="0" i="0" lang="en-US" sz="1300" u="none" cap="none" strike="noStrike">
                <a:solidFill>
                  <a:srgbClr val="0000FF"/>
                </a:solidFill>
                <a:latin typeface="Arial"/>
                <a:ea typeface="Arial"/>
                <a:cs typeface="Arial"/>
                <a:sym typeface="Arial"/>
              </a:rPr>
              <a:t>🞺Khi thực hiện phỏng vấn sau giai đoạn thử nghiệm, bạn phải chọn sẵn thời gian thử nghiệm và yêu cầu khách hàng thực hiện một nhiệm vụ để xác định khách hàng muốn biết điều gì trong thời gian thử nghiệm.</a:t>
            </a:r>
            <a:endParaRPr/>
          </a:p>
        </p:txBody>
      </p:sp>
      <p:grpSp>
        <p:nvGrpSpPr>
          <p:cNvPr id="1856" name="Google Shape;1856;p82"/>
          <p:cNvGrpSpPr/>
          <p:nvPr/>
        </p:nvGrpSpPr>
        <p:grpSpPr>
          <a:xfrm>
            <a:off x="450000" y="450000"/>
            <a:ext cx="9018000" cy="276999"/>
            <a:chOff x="450000" y="450000"/>
            <a:chExt cx="9018000" cy="276999"/>
          </a:xfrm>
        </p:grpSpPr>
        <p:sp>
          <p:nvSpPr>
            <p:cNvPr id="1857" name="Google Shape;1857;p8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Năm bước tư duy thiết kế</a:t>
              </a:r>
              <a:endParaRPr sz="1800">
                <a:solidFill>
                  <a:srgbClr val="FFFFFF"/>
                </a:solidFill>
                <a:latin typeface="Arial"/>
                <a:ea typeface="Arial"/>
                <a:cs typeface="Arial"/>
                <a:sym typeface="Arial"/>
              </a:endParaRPr>
            </a:p>
          </p:txBody>
        </p:sp>
        <p:sp>
          <p:nvSpPr>
            <p:cNvPr id="1858" name="Google Shape;1858;p8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1859" name="Google Shape;1859;p82"/>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Thử nghiệm</a:t>
            </a:r>
            <a:endParaRPr sz="2400">
              <a:solidFill>
                <a:srgbClr val="0C0C0C"/>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4" name="Shape 1864"/>
        <p:cNvGrpSpPr/>
        <p:nvPr/>
      </p:nvGrpSpPr>
      <p:grpSpPr>
        <a:xfrm>
          <a:off x="0" y="0"/>
          <a:ext cx="0" cy="0"/>
          <a:chOff x="0" y="0"/>
          <a:chExt cx="0" cy="0"/>
        </a:xfrm>
      </p:grpSpPr>
      <p:grpSp>
        <p:nvGrpSpPr>
          <p:cNvPr id="1865" name="Google Shape;1865;p83"/>
          <p:cNvGrpSpPr/>
          <p:nvPr/>
        </p:nvGrpSpPr>
        <p:grpSpPr>
          <a:xfrm>
            <a:off x="560209" y="2040029"/>
            <a:ext cx="8782409" cy="215375"/>
            <a:chOff x="1027113" y="2045625"/>
            <a:chExt cx="8785225" cy="215444"/>
          </a:xfrm>
        </p:grpSpPr>
        <p:sp>
          <p:nvSpPr>
            <p:cNvPr id="1866" name="Google Shape;1866;p8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867" name="Google Shape;1867;p83"/>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Sau khi thử nghiệm: Tóm tắt kết quả thử nghiệm</a:t>
              </a:r>
              <a:endParaRPr sz="1400">
                <a:solidFill>
                  <a:srgbClr val="262626"/>
                </a:solidFill>
                <a:latin typeface="Arial"/>
                <a:ea typeface="Arial"/>
                <a:cs typeface="Arial"/>
                <a:sym typeface="Arial"/>
              </a:endParaRPr>
            </a:p>
          </p:txBody>
        </p:sp>
      </p:grpSp>
      <p:sp>
        <p:nvSpPr>
          <p:cNvPr id="1868" name="Google Shape;1868;p83"/>
          <p:cNvSpPr/>
          <p:nvPr/>
        </p:nvSpPr>
        <p:spPr>
          <a:xfrm>
            <a:off x="712560" y="2423768"/>
            <a:ext cx="8630057" cy="3064108"/>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1) PHẢN ỨNG &amp; KẾT QUẢ Tính toán mức độ phản ứng của khách hàng và độ hiệu quả của giải pháp.</a:t>
            </a:r>
            <a:endParaRPr/>
          </a:p>
          <a:p>
            <a:pPr indent="-182508" lvl="1" marL="639708"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Xem khách hàng phản ứng thế nào, giải pháp thực sự giải quyết vấn đề ra sao, khách hàng hài lòng thế nào về giải pháp và liệu có bất kỳ vấn đề hoặc ảnh hưởng không mong muốn nào khi áp dụng giải pháp hay không.</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2) BƯỚC TIẾP THEO: Tìm và sửa lại những chỗ còn thiếu sót của giải pháp.</a:t>
            </a:r>
            <a:endParaRPr/>
          </a:p>
          <a:p>
            <a:pPr indent="-182508" lvl="1" marL="639708"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Áp dụng giải pháp vào thực tế và nghĩ xem có thể sửa đổi và cải thiện giải pháp thế nào. Nghĩ xem cần làm gì để tăng độ hiệu quả khi giải quyết vấn đề và lập kế hoạch hành động cụ thể. Và xác nhận...</a:t>
            </a:r>
            <a:endParaRPr/>
          </a:p>
          <a:p>
            <a:pPr indent="-182508" lvl="2" marL="1096908"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Kế hoạch kinh doanh để bán giải pháp trong tương lai</a:t>
            </a:r>
            <a:endParaRPr/>
          </a:p>
          <a:p>
            <a:pPr indent="-182508" lvl="2" marL="1096908"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Các đối tác và chuyên gia công nghệ tư vấn giải pháp cần điều gì</a:t>
            </a:r>
            <a:endParaRPr/>
          </a:p>
          <a:p>
            <a:pPr indent="-182508" lvl="2" marL="1096908"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Cần bao nhiêu tiền và được hỗ trợ như thế nào?</a:t>
            </a:r>
            <a:endParaRPr/>
          </a:p>
          <a:p>
            <a:pPr indent="-182508" lvl="2" marL="1096908"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Biết khi nào thì có thể thực hiện giải pháp kế hoạch hành động cụ thể cho tương lai là gì</a:t>
            </a:r>
            <a:endParaRPr/>
          </a:p>
        </p:txBody>
      </p:sp>
      <p:grpSp>
        <p:nvGrpSpPr>
          <p:cNvPr id="1869" name="Google Shape;1869;p83"/>
          <p:cNvGrpSpPr/>
          <p:nvPr/>
        </p:nvGrpSpPr>
        <p:grpSpPr>
          <a:xfrm>
            <a:off x="450000" y="450000"/>
            <a:ext cx="9018000" cy="276999"/>
            <a:chOff x="450000" y="450000"/>
            <a:chExt cx="9018000" cy="276999"/>
          </a:xfrm>
        </p:grpSpPr>
        <p:sp>
          <p:nvSpPr>
            <p:cNvPr id="1870" name="Google Shape;1870;p8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Năm bước tư duy thiết kế</a:t>
              </a:r>
              <a:endParaRPr sz="1800">
                <a:solidFill>
                  <a:srgbClr val="FFFFFF"/>
                </a:solidFill>
                <a:latin typeface="Arial"/>
                <a:ea typeface="Arial"/>
                <a:cs typeface="Arial"/>
                <a:sym typeface="Arial"/>
              </a:endParaRPr>
            </a:p>
          </p:txBody>
        </p:sp>
        <p:sp>
          <p:nvSpPr>
            <p:cNvPr id="1871" name="Google Shape;1871;p8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1872" name="Google Shape;1872;p83"/>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Thử nghiệm</a:t>
            </a:r>
            <a:endParaRPr sz="2400">
              <a:solidFill>
                <a:srgbClr val="0C0C0C"/>
              </a:solidFill>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6" name="Shape 1876"/>
        <p:cNvGrpSpPr/>
        <p:nvPr/>
      </p:nvGrpSpPr>
      <p:grpSpPr>
        <a:xfrm>
          <a:off x="0" y="0"/>
          <a:ext cx="0" cy="0"/>
          <a:chOff x="0" y="0"/>
          <a:chExt cx="0" cy="0"/>
        </a:xfrm>
      </p:grpSpPr>
      <p:grpSp>
        <p:nvGrpSpPr>
          <p:cNvPr id="1877" name="Google Shape;1877;p84"/>
          <p:cNvGrpSpPr/>
          <p:nvPr/>
        </p:nvGrpSpPr>
        <p:grpSpPr>
          <a:xfrm>
            <a:off x="-1" y="0"/>
            <a:ext cx="9902826" cy="6858000"/>
            <a:chOff x="-1" y="0"/>
            <a:chExt cx="9902826" cy="6858000"/>
          </a:xfrm>
        </p:grpSpPr>
        <p:pic>
          <p:nvPicPr>
            <p:cNvPr id="1878" name="Google Shape;1878;p84"/>
            <p:cNvPicPr preferRelativeResize="0"/>
            <p:nvPr/>
          </p:nvPicPr>
          <p:blipFill rotWithShape="1">
            <a:blip r:embed="rId3">
              <a:alphaModFix/>
            </a:blip>
            <a:srcRect b="0" l="0" r="0" t="0"/>
            <a:stretch/>
          </p:blipFill>
          <p:spPr>
            <a:xfrm>
              <a:off x="0" y="2198"/>
              <a:ext cx="9902825" cy="6855802"/>
            </a:xfrm>
            <a:prstGeom prst="rect">
              <a:avLst/>
            </a:prstGeom>
            <a:noFill/>
            <a:ln>
              <a:noFill/>
            </a:ln>
          </p:spPr>
        </p:pic>
        <p:sp>
          <p:nvSpPr>
            <p:cNvPr id="1879" name="Google Shape;1879;p84"/>
            <p:cNvSpPr/>
            <p:nvPr/>
          </p:nvSpPr>
          <p:spPr>
            <a:xfrm>
              <a:off x="-1" y="0"/>
              <a:ext cx="9902826" cy="6858000"/>
            </a:xfrm>
            <a:prstGeom prst="rect">
              <a:avLst/>
            </a:prstGeom>
            <a:solidFill>
              <a:schemeClr val="dk1">
                <a:alpha val="7490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cxnSp>
          <p:nvCxnSpPr>
            <p:cNvPr id="1880" name="Google Shape;1880;p84"/>
            <p:cNvCxnSpPr/>
            <p:nvPr/>
          </p:nvCxnSpPr>
          <p:spPr>
            <a:xfrm>
              <a:off x="656391" y="2327183"/>
              <a:ext cx="0" cy="1976055"/>
            </a:xfrm>
            <a:prstGeom prst="straightConnector1">
              <a:avLst/>
            </a:prstGeom>
            <a:noFill/>
            <a:ln cap="flat" cmpd="sng" w="38100">
              <a:solidFill>
                <a:schemeClr val="lt1"/>
              </a:solidFill>
              <a:prstDash val="solid"/>
              <a:miter lim="800000"/>
              <a:headEnd len="sm" w="sm" type="none"/>
              <a:tailEnd len="sm" w="sm" type="none"/>
            </a:ln>
          </p:spPr>
        </p:cxnSp>
        <p:sp>
          <p:nvSpPr>
            <p:cNvPr id="1881" name="Google Shape;1881;p84"/>
            <p:cNvSpPr/>
            <p:nvPr/>
          </p:nvSpPr>
          <p:spPr>
            <a:xfrm>
              <a:off x="945928" y="2468825"/>
              <a:ext cx="8398097" cy="1692771"/>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5500"/>
                <a:buFont typeface="Arial"/>
                <a:buNone/>
              </a:pPr>
              <a:r>
                <a:rPr b="1" lang="en-US" sz="5500" u="none" cap="none" strike="noStrike">
                  <a:solidFill>
                    <a:srgbClr val="FFFFFF"/>
                  </a:solidFill>
                  <a:latin typeface="Arial"/>
                  <a:ea typeface="Arial"/>
                  <a:cs typeface="Arial"/>
                  <a:sym typeface="Arial"/>
                </a:rPr>
                <a:t>End of</a:t>
              </a:r>
              <a:endParaRPr/>
            </a:p>
            <a:p>
              <a:pPr indent="0" lvl="0" marL="0" marR="0" rtl="0" algn="l">
                <a:lnSpc>
                  <a:spcPct val="100000"/>
                </a:lnSpc>
                <a:spcBef>
                  <a:spcPts val="0"/>
                </a:spcBef>
                <a:spcAft>
                  <a:spcPts val="0"/>
                </a:spcAft>
                <a:buClr>
                  <a:srgbClr val="FFFFFF"/>
                </a:buClr>
                <a:buSzPts val="5500"/>
                <a:buFont typeface="Arial"/>
                <a:buNone/>
              </a:pPr>
              <a:r>
                <a:rPr b="1" lang="en-US" sz="5500" u="none" cap="none" strike="noStrike">
                  <a:solidFill>
                    <a:srgbClr val="FFFFFF"/>
                  </a:solidFill>
                  <a:latin typeface="Arial"/>
                  <a:ea typeface="Arial"/>
                  <a:cs typeface="Arial"/>
                  <a:sym typeface="Arial"/>
                </a:rPr>
                <a:t>Document</a:t>
              </a:r>
              <a:endParaRPr/>
            </a:p>
          </p:txBody>
        </p:sp>
      </p:grpSp>
      <p:cxnSp>
        <p:nvCxnSpPr>
          <p:cNvPr id="1882" name="Google Shape;1882;p84"/>
          <p:cNvCxnSpPr/>
          <p:nvPr/>
        </p:nvCxnSpPr>
        <p:spPr>
          <a:xfrm>
            <a:off x="569681" y="6209429"/>
            <a:ext cx="8774344" cy="0"/>
          </a:xfrm>
          <a:prstGeom prst="straightConnector1">
            <a:avLst/>
          </a:prstGeom>
          <a:noFill/>
          <a:ln cap="flat" cmpd="sng" w="9525">
            <a:solidFill>
              <a:srgbClr val="BFBFBF"/>
            </a:solidFill>
            <a:prstDash val="solid"/>
            <a:miter lim="800000"/>
            <a:headEnd len="sm" w="sm" type="none"/>
            <a:tailEnd len="sm" w="sm" type="none"/>
          </a:ln>
        </p:spPr>
      </p:cxnSp>
      <p:sp>
        <p:nvSpPr>
          <p:cNvPr id="1883" name="Google Shape;1883;p84"/>
          <p:cNvSpPr/>
          <p:nvPr/>
        </p:nvSpPr>
        <p:spPr>
          <a:xfrm>
            <a:off x="572597" y="6355371"/>
            <a:ext cx="2888788" cy="20000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300">
                <a:solidFill>
                  <a:srgbClr val="7F7F7F"/>
                </a:solidFill>
                <a:latin typeface="Arial"/>
                <a:ea typeface="Arial"/>
                <a:cs typeface="Arial"/>
                <a:sym typeface="Arial"/>
              </a:rPr>
              <a:t>Samsung Innovation Campus</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7" name="Shape 1887"/>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9"/>
          <p:cNvSpPr/>
          <p:nvPr/>
        </p:nvSpPr>
        <p:spPr>
          <a:xfrm>
            <a:off x="546895" y="1477682"/>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Lập kế hoạch Dự án</a:t>
            </a:r>
            <a:endParaRPr sz="2400">
              <a:solidFill>
                <a:srgbClr val="0C0C0C"/>
              </a:solidFill>
              <a:latin typeface="Arial"/>
              <a:ea typeface="Arial"/>
              <a:cs typeface="Arial"/>
              <a:sym typeface="Arial"/>
            </a:endParaRPr>
          </a:p>
        </p:txBody>
      </p:sp>
      <p:grpSp>
        <p:nvGrpSpPr>
          <p:cNvPr id="233" name="Google Shape;233;p9"/>
          <p:cNvGrpSpPr/>
          <p:nvPr/>
        </p:nvGrpSpPr>
        <p:grpSpPr>
          <a:xfrm>
            <a:off x="558800" y="2039646"/>
            <a:ext cx="8785225" cy="215444"/>
            <a:chOff x="1027113" y="2045625"/>
            <a:chExt cx="8785225" cy="215444"/>
          </a:xfrm>
        </p:grpSpPr>
        <p:sp>
          <p:nvSpPr>
            <p:cNvPr id="234" name="Google Shape;234;p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 name="Google Shape;235;p9"/>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Cân nhắc khi lập kế hoạch:</a:t>
              </a:r>
              <a:endParaRPr/>
            </a:p>
          </p:txBody>
        </p:sp>
      </p:grpSp>
      <p:sp>
        <p:nvSpPr>
          <p:cNvPr id="236" name="Google Shape;236;p9"/>
          <p:cNvSpPr/>
          <p:nvPr/>
        </p:nvSpPr>
        <p:spPr>
          <a:xfrm>
            <a:off x="711200" y="2364915"/>
            <a:ext cx="8632825" cy="950755"/>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2). Khám phá trường hợp sử dụng và các giải pháp hiện có.</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3). Xác định những trở ngại tiềm ẩn và lập kế hoạch trước.</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4). Quản lý các bản cập nhật và công tác thực hiện. </a:t>
            </a:r>
            <a:endParaRPr/>
          </a:p>
        </p:txBody>
      </p:sp>
      <p:grpSp>
        <p:nvGrpSpPr>
          <p:cNvPr id="237" name="Google Shape;237;p9"/>
          <p:cNvGrpSpPr/>
          <p:nvPr/>
        </p:nvGrpSpPr>
        <p:grpSpPr>
          <a:xfrm>
            <a:off x="450000" y="450000"/>
            <a:ext cx="9018000" cy="276999"/>
            <a:chOff x="450000" y="450000"/>
            <a:chExt cx="9018000" cy="276999"/>
          </a:xfrm>
        </p:grpSpPr>
        <p:sp>
          <p:nvSpPr>
            <p:cNvPr id="238" name="Google Shape;238;p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1.1. Lập kế hoạch Dự án</a:t>
              </a:r>
              <a:endParaRPr sz="1800">
                <a:solidFill>
                  <a:srgbClr val="FFFFFF"/>
                </a:solidFill>
                <a:latin typeface="Arial"/>
                <a:ea typeface="Arial"/>
                <a:cs typeface="Arial"/>
                <a:sym typeface="Arial"/>
              </a:endParaRPr>
            </a:p>
          </p:txBody>
        </p:sp>
        <p:sp>
          <p:nvSpPr>
            <p:cNvPr id="239" name="Google Shape;239;p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IC_Template_AI">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2019-08-14T08:11:58Z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
    <vt:lpwstr>NSCCustomProperty</vt:lpwstr>
  </property>
  <property fmtid="{D5CDD505-2E9C-101B-9397-08002B2CF9AE}" pid="3" name="NSCPROP_SA">
    <vt:lpwstr>C:\Users\sh1128.kang\AppData\Local\Microsoft\Windows\INetCache\IE\XQP63I6G\SIC_AI_Chapter 10. Starting an AI Project_v1.11.pptx</vt:lpwstr>
  </property>
</Properties>
</file>